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4" r:id="rId2"/>
    <p:sldMasterId id="2147483686" r:id="rId3"/>
  </p:sldMasterIdLst>
  <p:notesMasterIdLst>
    <p:notesMasterId r:id="rId17"/>
  </p:notesMasterIdLst>
  <p:handoutMasterIdLst>
    <p:handoutMasterId r:id="rId18"/>
  </p:handoutMasterIdLst>
  <p:sldIdLst>
    <p:sldId id="266" r:id="rId4"/>
    <p:sldId id="334" r:id="rId5"/>
    <p:sldId id="312" r:id="rId6"/>
    <p:sldId id="327" r:id="rId7"/>
    <p:sldId id="336" r:id="rId8"/>
    <p:sldId id="278" r:id="rId9"/>
    <p:sldId id="296" r:id="rId10"/>
    <p:sldId id="308" r:id="rId11"/>
    <p:sldId id="337" r:id="rId12"/>
    <p:sldId id="301" r:id="rId13"/>
    <p:sldId id="298" r:id="rId14"/>
    <p:sldId id="349" r:id="rId15"/>
    <p:sldId id="350" r:id="rId16"/>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59A"/>
    <a:srgbClr val="5CB8B2"/>
    <a:srgbClr val="414A58"/>
    <a:srgbClr val="617F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89" autoAdjust="0"/>
  </p:normalViewPr>
  <p:slideViewPr>
    <p:cSldViewPr snapToGrid="0" snapToObjects="1">
      <p:cViewPr>
        <p:scale>
          <a:sx n="50" d="100"/>
          <a:sy n="50" d="100"/>
        </p:scale>
        <p:origin x="-1740"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4710"/>
    </p:cViewPr>
  </p:sorterViewPr>
  <p:notesViewPr>
    <p:cSldViewPr snapToGrid="0" snapToObjects="1">
      <p:cViewPr varScale="1">
        <p:scale>
          <a:sx n="77" d="100"/>
          <a:sy n="77" d="100"/>
        </p:scale>
        <p:origin x="-1536"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C310AB-70C1-402A-9450-9295138E729C}" type="doc">
      <dgm:prSet loTypeId="urn:microsoft.com/office/officeart/2005/8/layout/arrow2" loCatId="process" qsTypeId="urn:microsoft.com/office/officeart/2005/8/quickstyle/simple1" qsCatId="simple" csTypeId="urn:microsoft.com/office/officeart/2005/8/colors/accent1_2" csCatId="accent1" phldr="1"/>
      <dgm:spPr/>
    </dgm:pt>
    <dgm:pt modelId="{AA0A3887-EE31-4D5F-BF32-F50D4719CEBF}">
      <dgm:prSet phldrT="[Text]" custT="1"/>
      <dgm:spPr/>
      <dgm:t>
        <a:bodyPr/>
        <a:lstStyle/>
        <a:p>
          <a:r>
            <a:rPr lang="en-CA" sz="2200" dirty="0" smtClean="0"/>
            <a:t>Start small, learn as we go</a:t>
          </a:r>
          <a:endParaRPr lang="en-CA" sz="2200" dirty="0"/>
        </a:p>
      </dgm:t>
    </dgm:pt>
    <dgm:pt modelId="{1F276BFD-52EE-415B-8920-AD4246A39D03}" type="parTrans" cxnId="{119B6299-AD1A-47CE-8E09-98136786A953}">
      <dgm:prSet/>
      <dgm:spPr/>
      <dgm:t>
        <a:bodyPr/>
        <a:lstStyle/>
        <a:p>
          <a:endParaRPr lang="en-CA"/>
        </a:p>
      </dgm:t>
    </dgm:pt>
    <dgm:pt modelId="{8CDD0986-4C42-4852-AAB9-3D7E126E80BC}" type="sibTrans" cxnId="{119B6299-AD1A-47CE-8E09-98136786A953}">
      <dgm:prSet/>
      <dgm:spPr/>
      <dgm:t>
        <a:bodyPr/>
        <a:lstStyle/>
        <a:p>
          <a:endParaRPr lang="en-CA"/>
        </a:p>
      </dgm:t>
    </dgm:pt>
    <dgm:pt modelId="{C4B89AE5-C8DC-4957-97EB-9E221F4515A5}">
      <dgm:prSet phldrT="[Text]" phldr="1"/>
      <dgm:spPr/>
      <dgm:t>
        <a:bodyPr/>
        <a:lstStyle/>
        <a:p>
          <a:endParaRPr lang="en-CA" dirty="0"/>
        </a:p>
      </dgm:t>
    </dgm:pt>
    <dgm:pt modelId="{40FBF701-4748-4973-ACFF-DB6F115F02AF}" type="parTrans" cxnId="{F9A7E9D3-F62A-47A9-9587-183D92A79742}">
      <dgm:prSet/>
      <dgm:spPr/>
      <dgm:t>
        <a:bodyPr/>
        <a:lstStyle/>
        <a:p>
          <a:endParaRPr lang="en-CA"/>
        </a:p>
      </dgm:t>
    </dgm:pt>
    <dgm:pt modelId="{C8FA5169-4573-446B-8F28-459A62F89D8F}" type="sibTrans" cxnId="{F9A7E9D3-F62A-47A9-9587-183D92A79742}">
      <dgm:prSet/>
      <dgm:spPr/>
      <dgm:t>
        <a:bodyPr/>
        <a:lstStyle/>
        <a:p>
          <a:endParaRPr lang="en-CA"/>
        </a:p>
      </dgm:t>
    </dgm:pt>
    <dgm:pt modelId="{A517A9FC-C1E8-4BCF-8156-43FC38C7C034}">
      <dgm:prSet phldrT="[Text]" phldr="1"/>
      <dgm:spPr/>
      <dgm:t>
        <a:bodyPr/>
        <a:lstStyle/>
        <a:p>
          <a:endParaRPr lang="en-CA" dirty="0"/>
        </a:p>
      </dgm:t>
    </dgm:pt>
    <dgm:pt modelId="{BF0B4398-2E73-4933-8651-8CDE0C6E2E8F}" type="parTrans" cxnId="{43C43AFB-F592-43AF-BF64-F6D3F5B86C47}">
      <dgm:prSet/>
      <dgm:spPr/>
      <dgm:t>
        <a:bodyPr/>
        <a:lstStyle/>
        <a:p>
          <a:endParaRPr lang="en-CA"/>
        </a:p>
      </dgm:t>
    </dgm:pt>
    <dgm:pt modelId="{2DAC0F23-B089-474C-BEE2-FFA4D6A754F5}" type="sibTrans" cxnId="{43C43AFB-F592-43AF-BF64-F6D3F5B86C47}">
      <dgm:prSet/>
      <dgm:spPr/>
      <dgm:t>
        <a:bodyPr/>
        <a:lstStyle/>
        <a:p>
          <a:endParaRPr lang="en-CA"/>
        </a:p>
      </dgm:t>
    </dgm:pt>
    <dgm:pt modelId="{A7B06854-8E4E-4449-8E14-3868DC04383C}">
      <dgm:prSet custT="1"/>
      <dgm:spPr/>
      <dgm:t>
        <a:bodyPr/>
        <a:lstStyle/>
        <a:p>
          <a:r>
            <a:rPr lang="en-CA" sz="2200" dirty="0" smtClean="0"/>
            <a:t>Use data to be effective, improvement methods to sustain</a:t>
          </a:r>
          <a:endParaRPr lang="en-CA" sz="2200" dirty="0"/>
        </a:p>
      </dgm:t>
    </dgm:pt>
    <dgm:pt modelId="{F50DF5F0-9933-4B70-86D9-428799A776DB}" type="parTrans" cxnId="{7FE1683C-A732-4258-B71B-74BC46F57017}">
      <dgm:prSet/>
      <dgm:spPr/>
      <dgm:t>
        <a:bodyPr/>
        <a:lstStyle/>
        <a:p>
          <a:endParaRPr lang="en-CA"/>
        </a:p>
      </dgm:t>
    </dgm:pt>
    <dgm:pt modelId="{424530BA-B0A1-45C8-9FD1-910AFD8456A8}" type="sibTrans" cxnId="{7FE1683C-A732-4258-B71B-74BC46F57017}">
      <dgm:prSet/>
      <dgm:spPr/>
      <dgm:t>
        <a:bodyPr/>
        <a:lstStyle/>
        <a:p>
          <a:endParaRPr lang="en-CA"/>
        </a:p>
      </dgm:t>
    </dgm:pt>
    <dgm:pt modelId="{20B01575-3981-4F1E-8308-C2815DF39DD3}">
      <dgm:prSet custT="1"/>
      <dgm:spPr/>
      <dgm:t>
        <a:bodyPr/>
        <a:lstStyle/>
        <a:p>
          <a:r>
            <a:rPr lang="en-CA" sz="2200" dirty="0" smtClean="0"/>
            <a:t>Patient centered, optimal use focus</a:t>
          </a:r>
          <a:endParaRPr lang="en-CA" sz="2200" dirty="0"/>
        </a:p>
      </dgm:t>
    </dgm:pt>
    <dgm:pt modelId="{14A18C69-F2CB-473D-BB5B-DB0AE50F04AE}" type="parTrans" cxnId="{036A4836-B1E9-438D-B3A4-45FB859322BA}">
      <dgm:prSet/>
      <dgm:spPr/>
      <dgm:t>
        <a:bodyPr/>
        <a:lstStyle/>
        <a:p>
          <a:endParaRPr lang="en-CA"/>
        </a:p>
      </dgm:t>
    </dgm:pt>
    <dgm:pt modelId="{A9BA57B8-0213-45F8-9FF4-97F74E3848B0}" type="sibTrans" cxnId="{036A4836-B1E9-438D-B3A4-45FB859322BA}">
      <dgm:prSet/>
      <dgm:spPr/>
      <dgm:t>
        <a:bodyPr/>
        <a:lstStyle/>
        <a:p>
          <a:endParaRPr lang="en-CA"/>
        </a:p>
      </dgm:t>
    </dgm:pt>
    <dgm:pt modelId="{088CB86E-CE97-40E7-8262-0CD1DC31BEEC}">
      <dgm:prSet custT="1"/>
      <dgm:spPr/>
      <dgm:t>
        <a:bodyPr/>
        <a:lstStyle/>
        <a:p>
          <a:r>
            <a:rPr lang="en-CA" sz="2200" dirty="0" smtClean="0"/>
            <a:t>Show tangible success</a:t>
          </a:r>
          <a:endParaRPr lang="en-CA" sz="2200" dirty="0"/>
        </a:p>
      </dgm:t>
    </dgm:pt>
    <dgm:pt modelId="{BB1B8647-89A9-4CCB-98A9-4FAF2B873947}" type="parTrans" cxnId="{E89671AD-55E6-4355-A6AA-81191B9631A5}">
      <dgm:prSet/>
      <dgm:spPr/>
      <dgm:t>
        <a:bodyPr/>
        <a:lstStyle/>
        <a:p>
          <a:endParaRPr lang="en-CA"/>
        </a:p>
      </dgm:t>
    </dgm:pt>
    <dgm:pt modelId="{68AE740A-D720-4B25-AEFF-D727E34F4234}" type="sibTrans" cxnId="{E89671AD-55E6-4355-A6AA-81191B9631A5}">
      <dgm:prSet/>
      <dgm:spPr/>
      <dgm:t>
        <a:bodyPr/>
        <a:lstStyle/>
        <a:p>
          <a:endParaRPr lang="en-CA"/>
        </a:p>
      </dgm:t>
    </dgm:pt>
    <dgm:pt modelId="{BEC6EF75-E983-4C91-837F-0BF753631F63}">
      <dgm:prSet phldrT="[Text]" custT="1"/>
      <dgm:spPr/>
      <dgm:t>
        <a:bodyPr/>
        <a:lstStyle/>
        <a:p>
          <a:r>
            <a:rPr lang="en-CA" sz="2200" dirty="0" smtClean="0"/>
            <a:t>Coordinate partners, physician/ patient input  </a:t>
          </a:r>
          <a:endParaRPr lang="en-CA" sz="2200" dirty="0"/>
        </a:p>
      </dgm:t>
    </dgm:pt>
    <dgm:pt modelId="{FCB4EA4A-AAC3-44CB-829F-51769ADA32B8}" type="parTrans" cxnId="{BDB83A11-13A7-4825-9BC7-B7956C20252E}">
      <dgm:prSet/>
      <dgm:spPr/>
      <dgm:t>
        <a:bodyPr/>
        <a:lstStyle/>
        <a:p>
          <a:endParaRPr lang="en-CA"/>
        </a:p>
      </dgm:t>
    </dgm:pt>
    <dgm:pt modelId="{DA614ABE-31F7-4C94-9E4C-E43A13C6B7E9}" type="sibTrans" cxnId="{BDB83A11-13A7-4825-9BC7-B7956C20252E}">
      <dgm:prSet/>
      <dgm:spPr/>
      <dgm:t>
        <a:bodyPr/>
        <a:lstStyle/>
        <a:p>
          <a:endParaRPr lang="en-CA"/>
        </a:p>
      </dgm:t>
    </dgm:pt>
    <dgm:pt modelId="{FAE725A9-229D-4740-AB27-B33BD9D50790}" type="pres">
      <dgm:prSet presAssocID="{A1C310AB-70C1-402A-9450-9295138E729C}" presName="arrowDiagram" presStyleCnt="0">
        <dgm:presLayoutVars>
          <dgm:chMax val="5"/>
          <dgm:dir/>
          <dgm:resizeHandles val="exact"/>
        </dgm:presLayoutVars>
      </dgm:prSet>
      <dgm:spPr/>
    </dgm:pt>
    <dgm:pt modelId="{F5DEEAC1-8FC1-4E4E-935C-422C440A1596}" type="pres">
      <dgm:prSet presAssocID="{A1C310AB-70C1-402A-9450-9295138E729C}" presName="arrow" presStyleLbl="bgShp" presStyleIdx="0" presStyleCnt="1"/>
      <dgm:spPr>
        <a:solidFill>
          <a:srgbClr val="5CB8B2"/>
        </a:solidFill>
      </dgm:spPr>
    </dgm:pt>
    <dgm:pt modelId="{91178465-FD50-4DA4-BB35-D82417BB54F2}" type="pres">
      <dgm:prSet presAssocID="{A1C310AB-70C1-402A-9450-9295138E729C}" presName="arrowDiagram5" presStyleCnt="0"/>
      <dgm:spPr/>
    </dgm:pt>
    <dgm:pt modelId="{99428BA0-6B76-4AA9-B4A7-0459A918DB5A}" type="pres">
      <dgm:prSet presAssocID="{AA0A3887-EE31-4D5F-BF32-F50D4719CEBF}" presName="bullet5a" presStyleLbl="node1" presStyleIdx="0" presStyleCnt="5"/>
      <dgm:spPr/>
    </dgm:pt>
    <dgm:pt modelId="{AFCBFFFF-2189-4ADA-9D69-A370CA9BD6AF}" type="pres">
      <dgm:prSet presAssocID="{AA0A3887-EE31-4D5F-BF32-F50D4719CEBF}" presName="textBox5a" presStyleLbl="revTx" presStyleIdx="0" presStyleCnt="5">
        <dgm:presLayoutVars>
          <dgm:bulletEnabled val="1"/>
        </dgm:presLayoutVars>
      </dgm:prSet>
      <dgm:spPr/>
      <dgm:t>
        <a:bodyPr/>
        <a:lstStyle/>
        <a:p>
          <a:endParaRPr lang="en-CA"/>
        </a:p>
      </dgm:t>
    </dgm:pt>
    <dgm:pt modelId="{C2BE2FFF-B837-491C-9924-2F18254E3F49}" type="pres">
      <dgm:prSet presAssocID="{BEC6EF75-E983-4C91-837F-0BF753631F63}" presName="bullet5b" presStyleLbl="node1" presStyleIdx="1" presStyleCnt="5"/>
      <dgm:spPr/>
    </dgm:pt>
    <dgm:pt modelId="{5049351D-62AB-4607-81EB-1C8D646AE8B7}" type="pres">
      <dgm:prSet presAssocID="{BEC6EF75-E983-4C91-837F-0BF753631F63}" presName="textBox5b" presStyleLbl="revTx" presStyleIdx="1" presStyleCnt="5" custScaleX="113354">
        <dgm:presLayoutVars>
          <dgm:bulletEnabled val="1"/>
        </dgm:presLayoutVars>
      </dgm:prSet>
      <dgm:spPr/>
      <dgm:t>
        <a:bodyPr/>
        <a:lstStyle/>
        <a:p>
          <a:endParaRPr lang="en-CA"/>
        </a:p>
      </dgm:t>
    </dgm:pt>
    <dgm:pt modelId="{CFC8D3A3-1372-4AD5-A549-39F1CFF5FAA5}" type="pres">
      <dgm:prSet presAssocID="{A7B06854-8E4E-4449-8E14-3868DC04383C}" presName="bullet5c" presStyleLbl="node1" presStyleIdx="2" presStyleCnt="5"/>
      <dgm:spPr/>
    </dgm:pt>
    <dgm:pt modelId="{074DA4F3-85C1-4F3E-8BDE-1970FBBE3EF4}" type="pres">
      <dgm:prSet presAssocID="{A7B06854-8E4E-4449-8E14-3868DC04383C}" presName="textBox5c" presStyleLbl="revTx" presStyleIdx="2" presStyleCnt="5">
        <dgm:presLayoutVars>
          <dgm:bulletEnabled val="1"/>
        </dgm:presLayoutVars>
      </dgm:prSet>
      <dgm:spPr/>
      <dgm:t>
        <a:bodyPr/>
        <a:lstStyle/>
        <a:p>
          <a:endParaRPr lang="en-CA"/>
        </a:p>
      </dgm:t>
    </dgm:pt>
    <dgm:pt modelId="{429D1BD3-51C6-41A0-AC6B-17493CC04986}" type="pres">
      <dgm:prSet presAssocID="{20B01575-3981-4F1E-8308-C2815DF39DD3}" presName="bullet5d" presStyleLbl="node1" presStyleIdx="3" presStyleCnt="5"/>
      <dgm:spPr/>
    </dgm:pt>
    <dgm:pt modelId="{7ABD6B55-F017-41C7-A8B2-80FC83697544}" type="pres">
      <dgm:prSet presAssocID="{20B01575-3981-4F1E-8308-C2815DF39DD3}" presName="textBox5d" presStyleLbl="revTx" presStyleIdx="3" presStyleCnt="5">
        <dgm:presLayoutVars>
          <dgm:bulletEnabled val="1"/>
        </dgm:presLayoutVars>
      </dgm:prSet>
      <dgm:spPr/>
      <dgm:t>
        <a:bodyPr/>
        <a:lstStyle/>
        <a:p>
          <a:endParaRPr lang="en-CA"/>
        </a:p>
      </dgm:t>
    </dgm:pt>
    <dgm:pt modelId="{10930FEF-3FD0-4A1F-836C-3CA6AD232F20}" type="pres">
      <dgm:prSet presAssocID="{088CB86E-CE97-40E7-8262-0CD1DC31BEEC}" presName="bullet5e" presStyleLbl="node1" presStyleIdx="4" presStyleCnt="5"/>
      <dgm:spPr/>
    </dgm:pt>
    <dgm:pt modelId="{7981E008-563F-4797-972C-AE456BEBA007}" type="pres">
      <dgm:prSet presAssocID="{088CB86E-CE97-40E7-8262-0CD1DC31BEEC}" presName="textBox5e" presStyleLbl="revTx" presStyleIdx="4" presStyleCnt="5">
        <dgm:presLayoutVars>
          <dgm:bulletEnabled val="1"/>
        </dgm:presLayoutVars>
      </dgm:prSet>
      <dgm:spPr/>
      <dgm:t>
        <a:bodyPr/>
        <a:lstStyle/>
        <a:p>
          <a:endParaRPr lang="en-CA"/>
        </a:p>
      </dgm:t>
    </dgm:pt>
  </dgm:ptLst>
  <dgm:cxnLst>
    <dgm:cxn modelId="{036A4836-B1E9-438D-B3A4-45FB859322BA}" srcId="{A1C310AB-70C1-402A-9450-9295138E729C}" destId="{20B01575-3981-4F1E-8308-C2815DF39DD3}" srcOrd="3" destOrd="0" parTransId="{14A18C69-F2CB-473D-BB5B-DB0AE50F04AE}" sibTransId="{A9BA57B8-0213-45F8-9FF4-97F74E3848B0}"/>
    <dgm:cxn modelId="{119B6299-AD1A-47CE-8E09-98136786A953}" srcId="{A1C310AB-70C1-402A-9450-9295138E729C}" destId="{AA0A3887-EE31-4D5F-BF32-F50D4719CEBF}" srcOrd="0" destOrd="0" parTransId="{1F276BFD-52EE-415B-8920-AD4246A39D03}" sibTransId="{8CDD0986-4C42-4852-AAB9-3D7E126E80BC}"/>
    <dgm:cxn modelId="{F9A7E9D3-F62A-47A9-9587-183D92A79742}" srcId="{A1C310AB-70C1-402A-9450-9295138E729C}" destId="{C4B89AE5-C8DC-4957-97EB-9E221F4515A5}" srcOrd="5" destOrd="0" parTransId="{40FBF701-4748-4973-ACFF-DB6F115F02AF}" sibTransId="{C8FA5169-4573-446B-8F28-459A62F89D8F}"/>
    <dgm:cxn modelId="{2D5D7FB1-FF9C-4BE3-AA90-D023EB25E3F4}" type="presOf" srcId="{BEC6EF75-E983-4C91-837F-0BF753631F63}" destId="{5049351D-62AB-4607-81EB-1C8D646AE8B7}" srcOrd="0" destOrd="0" presId="urn:microsoft.com/office/officeart/2005/8/layout/arrow2"/>
    <dgm:cxn modelId="{C0D6E988-A249-46E9-90C4-5EBEA9AF7783}" type="presOf" srcId="{20B01575-3981-4F1E-8308-C2815DF39DD3}" destId="{7ABD6B55-F017-41C7-A8B2-80FC83697544}" srcOrd="0" destOrd="0" presId="urn:microsoft.com/office/officeart/2005/8/layout/arrow2"/>
    <dgm:cxn modelId="{E89671AD-55E6-4355-A6AA-81191B9631A5}" srcId="{A1C310AB-70C1-402A-9450-9295138E729C}" destId="{088CB86E-CE97-40E7-8262-0CD1DC31BEEC}" srcOrd="4" destOrd="0" parTransId="{BB1B8647-89A9-4CCB-98A9-4FAF2B873947}" sibTransId="{68AE740A-D720-4B25-AEFF-D727E34F4234}"/>
    <dgm:cxn modelId="{DAA052B0-C3FD-41F9-BF51-AEE904D45B29}" type="presOf" srcId="{A1C310AB-70C1-402A-9450-9295138E729C}" destId="{FAE725A9-229D-4740-AB27-B33BD9D50790}" srcOrd="0" destOrd="0" presId="urn:microsoft.com/office/officeart/2005/8/layout/arrow2"/>
    <dgm:cxn modelId="{BDB83A11-13A7-4825-9BC7-B7956C20252E}" srcId="{A1C310AB-70C1-402A-9450-9295138E729C}" destId="{BEC6EF75-E983-4C91-837F-0BF753631F63}" srcOrd="1" destOrd="0" parTransId="{FCB4EA4A-AAC3-44CB-829F-51769ADA32B8}" sibTransId="{DA614ABE-31F7-4C94-9E4C-E43A13C6B7E9}"/>
    <dgm:cxn modelId="{58726F75-5CAD-4302-A650-4766D85F649F}" type="presOf" srcId="{088CB86E-CE97-40E7-8262-0CD1DC31BEEC}" destId="{7981E008-563F-4797-972C-AE456BEBA007}" srcOrd="0" destOrd="0" presId="urn:microsoft.com/office/officeart/2005/8/layout/arrow2"/>
    <dgm:cxn modelId="{2EE0A866-B627-4358-8A6B-627E0C738F0D}" type="presOf" srcId="{A7B06854-8E4E-4449-8E14-3868DC04383C}" destId="{074DA4F3-85C1-4F3E-8BDE-1970FBBE3EF4}" srcOrd="0" destOrd="0" presId="urn:microsoft.com/office/officeart/2005/8/layout/arrow2"/>
    <dgm:cxn modelId="{7FE1683C-A732-4258-B71B-74BC46F57017}" srcId="{A1C310AB-70C1-402A-9450-9295138E729C}" destId="{A7B06854-8E4E-4449-8E14-3868DC04383C}" srcOrd="2" destOrd="0" parTransId="{F50DF5F0-9933-4B70-86D9-428799A776DB}" sibTransId="{424530BA-B0A1-45C8-9FD1-910AFD8456A8}"/>
    <dgm:cxn modelId="{43C43AFB-F592-43AF-BF64-F6D3F5B86C47}" srcId="{A1C310AB-70C1-402A-9450-9295138E729C}" destId="{A517A9FC-C1E8-4BCF-8156-43FC38C7C034}" srcOrd="6" destOrd="0" parTransId="{BF0B4398-2E73-4933-8651-8CDE0C6E2E8F}" sibTransId="{2DAC0F23-B089-474C-BEE2-FFA4D6A754F5}"/>
    <dgm:cxn modelId="{4D08DA9D-BAEC-4DE3-AC79-9876FEA70B07}" type="presOf" srcId="{AA0A3887-EE31-4D5F-BF32-F50D4719CEBF}" destId="{AFCBFFFF-2189-4ADA-9D69-A370CA9BD6AF}" srcOrd="0" destOrd="0" presId="urn:microsoft.com/office/officeart/2005/8/layout/arrow2"/>
    <dgm:cxn modelId="{22A88DA7-F8E3-4812-BDFA-61E0C85B2942}" type="presParOf" srcId="{FAE725A9-229D-4740-AB27-B33BD9D50790}" destId="{F5DEEAC1-8FC1-4E4E-935C-422C440A1596}" srcOrd="0" destOrd="0" presId="urn:microsoft.com/office/officeart/2005/8/layout/arrow2"/>
    <dgm:cxn modelId="{7E97A7B7-3B12-4286-99EB-3349F34CCE83}" type="presParOf" srcId="{FAE725A9-229D-4740-AB27-B33BD9D50790}" destId="{91178465-FD50-4DA4-BB35-D82417BB54F2}" srcOrd="1" destOrd="0" presId="urn:microsoft.com/office/officeart/2005/8/layout/arrow2"/>
    <dgm:cxn modelId="{64943BAD-27CD-46FA-B2BF-1ED89735EA56}" type="presParOf" srcId="{91178465-FD50-4DA4-BB35-D82417BB54F2}" destId="{99428BA0-6B76-4AA9-B4A7-0459A918DB5A}" srcOrd="0" destOrd="0" presId="urn:microsoft.com/office/officeart/2005/8/layout/arrow2"/>
    <dgm:cxn modelId="{0D1CE13D-34A4-4DD9-8A0D-47B975CDD824}" type="presParOf" srcId="{91178465-FD50-4DA4-BB35-D82417BB54F2}" destId="{AFCBFFFF-2189-4ADA-9D69-A370CA9BD6AF}" srcOrd="1" destOrd="0" presId="urn:microsoft.com/office/officeart/2005/8/layout/arrow2"/>
    <dgm:cxn modelId="{DDC6FA4E-0250-4774-A170-49CA41CA8F4B}" type="presParOf" srcId="{91178465-FD50-4DA4-BB35-D82417BB54F2}" destId="{C2BE2FFF-B837-491C-9924-2F18254E3F49}" srcOrd="2" destOrd="0" presId="urn:microsoft.com/office/officeart/2005/8/layout/arrow2"/>
    <dgm:cxn modelId="{6797FB82-005C-49E0-A805-54D94B3AE68B}" type="presParOf" srcId="{91178465-FD50-4DA4-BB35-D82417BB54F2}" destId="{5049351D-62AB-4607-81EB-1C8D646AE8B7}" srcOrd="3" destOrd="0" presId="urn:microsoft.com/office/officeart/2005/8/layout/arrow2"/>
    <dgm:cxn modelId="{3B9911B4-8ABF-4B25-AB49-BEA292719D8B}" type="presParOf" srcId="{91178465-FD50-4DA4-BB35-D82417BB54F2}" destId="{CFC8D3A3-1372-4AD5-A549-39F1CFF5FAA5}" srcOrd="4" destOrd="0" presId="urn:microsoft.com/office/officeart/2005/8/layout/arrow2"/>
    <dgm:cxn modelId="{F635530D-2D5C-416C-A5ED-CD0E35B76EB8}" type="presParOf" srcId="{91178465-FD50-4DA4-BB35-D82417BB54F2}" destId="{074DA4F3-85C1-4F3E-8BDE-1970FBBE3EF4}" srcOrd="5" destOrd="0" presId="urn:microsoft.com/office/officeart/2005/8/layout/arrow2"/>
    <dgm:cxn modelId="{2F9E7300-FA4B-48FA-B8BF-7CDE8EBACC93}" type="presParOf" srcId="{91178465-FD50-4DA4-BB35-D82417BB54F2}" destId="{429D1BD3-51C6-41A0-AC6B-17493CC04986}" srcOrd="6" destOrd="0" presId="urn:microsoft.com/office/officeart/2005/8/layout/arrow2"/>
    <dgm:cxn modelId="{9BAC1FE8-7E4B-4AFB-BEE1-8C38F82870A3}" type="presParOf" srcId="{91178465-FD50-4DA4-BB35-D82417BB54F2}" destId="{7ABD6B55-F017-41C7-A8B2-80FC83697544}" srcOrd="7" destOrd="0" presId="urn:microsoft.com/office/officeart/2005/8/layout/arrow2"/>
    <dgm:cxn modelId="{D2FDB86E-3CE7-4C66-AA41-D552B88AB3AF}" type="presParOf" srcId="{91178465-FD50-4DA4-BB35-D82417BB54F2}" destId="{10930FEF-3FD0-4A1F-836C-3CA6AD232F20}" srcOrd="8" destOrd="0" presId="urn:microsoft.com/office/officeart/2005/8/layout/arrow2"/>
    <dgm:cxn modelId="{2239C719-9E24-4998-817E-C8A5FE4BAEB5}" type="presParOf" srcId="{91178465-FD50-4DA4-BB35-D82417BB54F2}" destId="{7981E008-563F-4797-972C-AE456BEBA007}"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097F43-68C6-4920-A4BE-B37568966C96}" type="doc">
      <dgm:prSet loTypeId="urn:microsoft.com/office/officeart/2005/8/layout/pyramid1" loCatId="pyramid" qsTypeId="urn:microsoft.com/office/officeart/2005/8/quickstyle/simple1" qsCatId="simple" csTypeId="urn:microsoft.com/office/officeart/2005/8/colors/accent1_2" csCatId="accent1" phldr="1"/>
      <dgm:spPr/>
    </dgm:pt>
    <dgm:pt modelId="{26924D0A-50D2-4C96-B499-536E46F599FE}" type="pres">
      <dgm:prSet presAssocID="{D6097F43-68C6-4920-A4BE-B37568966C96}" presName="Name0" presStyleCnt="0">
        <dgm:presLayoutVars>
          <dgm:dir/>
          <dgm:animLvl val="lvl"/>
          <dgm:resizeHandles val="exact"/>
        </dgm:presLayoutVars>
      </dgm:prSet>
      <dgm:spPr/>
    </dgm:pt>
  </dgm:ptLst>
  <dgm:cxnLst>
    <dgm:cxn modelId="{D7A8A15D-DDBB-43FE-8090-C15FEBD59ECC}" type="presOf" srcId="{D6097F43-68C6-4920-A4BE-B37568966C96}" destId="{26924D0A-50D2-4C96-B499-536E46F599FE}" srcOrd="0"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699ADC-0AB0-4A0D-AE3E-A292FE9091F1}" type="doc">
      <dgm:prSet loTypeId="urn:microsoft.com/office/officeart/2005/8/layout/pyramid2" loCatId="pyramid" qsTypeId="urn:microsoft.com/office/officeart/2005/8/quickstyle/simple1" qsCatId="simple" csTypeId="urn:microsoft.com/office/officeart/2005/8/colors/accent1_2" csCatId="accent1" phldr="1"/>
      <dgm:spPr/>
    </dgm:pt>
    <dgm:pt modelId="{772159EB-5E8A-4769-8BCD-7CF333442428}">
      <dgm:prSet phldrT="[Text]" custT="1"/>
      <dgm:spPr/>
      <dgm:t>
        <a:bodyPr/>
        <a:lstStyle/>
        <a:p>
          <a:pPr algn="l"/>
          <a:r>
            <a:rPr lang="en-CA" sz="3700" dirty="0" smtClean="0"/>
            <a:t>C. PCN Demo </a:t>
          </a:r>
          <a:r>
            <a:rPr lang="en-CA" sz="2400" dirty="0" smtClean="0"/>
            <a:t>(Low Back Pain) </a:t>
          </a:r>
          <a:endParaRPr lang="en-CA" sz="2400" dirty="0"/>
        </a:p>
      </dgm:t>
    </dgm:pt>
    <dgm:pt modelId="{CBE068DE-1256-4B14-AE27-3F0A1910EF82}" type="parTrans" cxnId="{7953A01B-6852-46CF-9574-DE152D8DC40F}">
      <dgm:prSet/>
      <dgm:spPr/>
      <dgm:t>
        <a:bodyPr/>
        <a:lstStyle/>
        <a:p>
          <a:endParaRPr lang="en-CA"/>
        </a:p>
      </dgm:t>
    </dgm:pt>
    <dgm:pt modelId="{3318AAA6-B47B-4B3A-ACE7-406132E2536E}" type="sibTrans" cxnId="{7953A01B-6852-46CF-9574-DE152D8DC40F}">
      <dgm:prSet/>
      <dgm:spPr/>
      <dgm:t>
        <a:bodyPr/>
        <a:lstStyle/>
        <a:p>
          <a:endParaRPr lang="en-CA"/>
        </a:p>
      </dgm:t>
    </dgm:pt>
    <dgm:pt modelId="{498C40B2-BD15-47D7-96BD-51EE61E0E103}">
      <dgm:prSet phldrT="[Text]" custT="1"/>
      <dgm:spPr/>
      <dgm:t>
        <a:bodyPr/>
        <a:lstStyle/>
        <a:p>
          <a:pPr algn="l"/>
          <a:r>
            <a:rPr lang="en-CA" sz="3700" dirty="0" smtClean="0"/>
            <a:t>B. Partner Priorities </a:t>
          </a:r>
          <a:r>
            <a:rPr lang="en-CA" sz="2400" dirty="0" smtClean="0"/>
            <a:t>(Minor Head Injury, LBP, Transfusions, Headache)</a:t>
          </a:r>
          <a:endParaRPr lang="en-CA" sz="2400" dirty="0"/>
        </a:p>
      </dgm:t>
    </dgm:pt>
    <dgm:pt modelId="{3844110F-F788-4FB3-9615-9A8C92AA9FD3}" type="parTrans" cxnId="{B09560B8-93E7-4630-A40D-153CA4B2B535}">
      <dgm:prSet/>
      <dgm:spPr/>
      <dgm:t>
        <a:bodyPr/>
        <a:lstStyle/>
        <a:p>
          <a:endParaRPr lang="en-CA"/>
        </a:p>
      </dgm:t>
    </dgm:pt>
    <dgm:pt modelId="{E45E682D-3DB7-45A7-8C70-41DED7CFBB4D}" type="sibTrans" cxnId="{B09560B8-93E7-4630-A40D-153CA4B2B535}">
      <dgm:prSet/>
      <dgm:spPr/>
      <dgm:t>
        <a:bodyPr/>
        <a:lstStyle/>
        <a:p>
          <a:endParaRPr lang="en-CA"/>
        </a:p>
      </dgm:t>
    </dgm:pt>
    <dgm:pt modelId="{4B340786-85CC-41F3-AA43-8DF97C6CADD0}">
      <dgm:prSet phldrT="[Text]" custT="1"/>
      <dgm:spPr/>
      <dgm:t>
        <a:bodyPr/>
        <a:lstStyle/>
        <a:p>
          <a:pPr algn="l"/>
          <a:r>
            <a:rPr lang="en-CA" sz="3700" dirty="0" smtClean="0"/>
            <a:t>A. All 102 Topics </a:t>
          </a:r>
          <a:r>
            <a:rPr lang="en-CA" sz="2400" dirty="0" smtClean="0"/>
            <a:t>(17 national societies)</a:t>
          </a:r>
          <a:endParaRPr lang="en-CA" sz="2400" dirty="0"/>
        </a:p>
      </dgm:t>
    </dgm:pt>
    <dgm:pt modelId="{28422B88-4CF2-40F8-B1F6-2660D67D43B1}" type="parTrans" cxnId="{6F2A1327-0A5E-4749-AFC7-44D3AF79F299}">
      <dgm:prSet/>
      <dgm:spPr/>
      <dgm:t>
        <a:bodyPr/>
        <a:lstStyle/>
        <a:p>
          <a:endParaRPr lang="en-CA"/>
        </a:p>
      </dgm:t>
    </dgm:pt>
    <dgm:pt modelId="{51A1004F-D206-4BB3-9182-2995510A6C75}" type="sibTrans" cxnId="{6F2A1327-0A5E-4749-AFC7-44D3AF79F299}">
      <dgm:prSet/>
      <dgm:spPr/>
      <dgm:t>
        <a:bodyPr/>
        <a:lstStyle/>
        <a:p>
          <a:endParaRPr lang="en-CA"/>
        </a:p>
      </dgm:t>
    </dgm:pt>
    <dgm:pt modelId="{7765A099-3F04-4D48-82BE-2EF4718BE33C}" type="pres">
      <dgm:prSet presAssocID="{87699ADC-0AB0-4A0D-AE3E-A292FE9091F1}" presName="compositeShape" presStyleCnt="0">
        <dgm:presLayoutVars>
          <dgm:dir/>
          <dgm:resizeHandles/>
        </dgm:presLayoutVars>
      </dgm:prSet>
      <dgm:spPr/>
    </dgm:pt>
    <dgm:pt modelId="{F5D38F7D-5561-4A4F-AFC3-F5AA6E8EBDE0}" type="pres">
      <dgm:prSet presAssocID="{87699ADC-0AB0-4A0D-AE3E-A292FE9091F1}" presName="pyramid" presStyleLbl="node1" presStyleIdx="0" presStyleCnt="1"/>
      <dgm:spPr>
        <a:solidFill>
          <a:srgbClr val="5CB8B2"/>
        </a:solidFill>
      </dgm:spPr>
    </dgm:pt>
    <dgm:pt modelId="{D59797F2-7836-4E42-9E9A-149626BC40EA}" type="pres">
      <dgm:prSet presAssocID="{87699ADC-0AB0-4A0D-AE3E-A292FE9091F1}" presName="theList" presStyleCnt="0"/>
      <dgm:spPr/>
    </dgm:pt>
    <dgm:pt modelId="{1DF540A9-DC87-4FD4-9787-C957C051C9B2}" type="pres">
      <dgm:prSet presAssocID="{772159EB-5E8A-4769-8BCD-7CF333442428}" presName="aNode" presStyleLbl="fgAcc1" presStyleIdx="0" presStyleCnt="3" custScaleX="213889" custLinFactNeighborX="38213">
        <dgm:presLayoutVars>
          <dgm:bulletEnabled val="1"/>
        </dgm:presLayoutVars>
      </dgm:prSet>
      <dgm:spPr/>
      <dgm:t>
        <a:bodyPr/>
        <a:lstStyle/>
        <a:p>
          <a:endParaRPr lang="en-CA"/>
        </a:p>
      </dgm:t>
    </dgm:pt>
    <dgm:pt modelId="{2C35B749-1FA4-44F8-BFF4-5212F7C1A95D}" type="pres">
      <dgm:prSet presAssocID="{772159EB-5E8A-4769-8BCD-7CF333442428}" presName="aSpace" presStyleCnt="0"/>
      <dgm:spPr/>
    </dgm:pt>
    <dgm:pt modelId="{946C6A03-39F5-4926-A8E9-71C95C1A6DC9}" type="pres">
      <dgm:prSet presAssocID="{498C40B2-BD15-47D7-96BD-51EE61E0E103}" presName="aNode" presStyleLbl="fgAcc1" presStyleIdx="1" presStyleCnt="3" custScaleX="230149" custLinFactNeighborX="36050">
        <dgm:presLayoutVars>
          <dgm:bulletEnabled val="1"/>
        </dgm:presLayoutVars>
      </dgm:prSet>
      <dgm:spPr/>
      <dgm:t>
        <a:bodyPr/>
        <a:lstStyle/>
        <a:p>
          <a:endParaRPr lang="en-CA"/>
        </a:p>
      </dgm:t>
    </dgm:pt>
    <dgm:pt modelId="{8AA1E1D5-FB0B-4B0D-9CA3-62C16FEC741D}" type="pres">
      <dgm:prSet presAssocID="{498C40B2-BD15-47D7-96BD-51EE61E0E103}" presName="aSpace" presStyleCnt="0"/>
      <dgm:spPr/>
    </dgm:pt>
    <dgm:pt modelId="{10C05093-00C7-407A-9A31-797BAEF528AA}" type="pres">
      <dgm:prSet presAssocID="{4B340786-85CC-41F3-AA43-8DF97C6CADD0}" presName="aNode" presStyleLbl="fgAcc1" presStyleIdx="2" presStyleCnt="3" custScaleX="244176" custLinFactNeighborX="35329">
        <dgm:presLayoutVars>
          <dgm:bulletEnabled val="1"/>
        </dgm:presLayoutVars>
      </dgm:prSet>
      <dgm:spPr/>
      <dgm:t>
        <a:bodyPr/>
        <a:lstStyle/>
        <a:p>
          <a:endParaRPr lang="en-CA"/>
        </a:p>
      </dgm:t>
    </dgm:pt>
    <dgm:pt modelId="{4240BF2A-ADF7-46DB-92E2-9A249764396C}" type="pres">
      <dgm:prSet presAssocID="{4B340786-85CC-41F3-AA43-8DF97C6CADD0}" presName="aSpace" presStyleCnt="0"/>
      <dgm:spPr/>
    </dgm:pt>
  </dgm:ptLst>
  <dgm:cxnLst>
    <dgm:cxn modelId="{2D3B3F3A-2E70-4F13-9008-4F1247B84E14}" type="presOf" srcId="{772159EB-5E8A-4769-8BCD-7CF333442428}" destId="{1DF540A9-DC87-4FD4-9787-C957C051C9B2}" srcOrd="0" destOrd="0" presId="urn:microsoft.com/office/officeart/2005/8/layout/pyramid2"/>
    <dgm:cxn modelId="{7EFA08D1-3F54-4D57-990A-AD6AD9C97F2F}" type="presOf" srcId="{498C40B2-BD15-47D7-96BD-51EE61E0E103}" destId="{946C6A03-39F5-4926-A8E9-71C95C1A6DC9}" srcOrd="0" destOrd="0" presId="urn:microsoft.com/office/officeart/2005/8/layout/pyramid2"/>
    <dgm:cxn modelId="{7953A01B-6852-46CF-9574-DE152D8DC40F}" srcId="{87699ADC-0AB0-4A0D-AE3E-A292FE9091F1}" destId="{772159EB-5E8A-4769-8BCD-7CF333442428}" srcOrd="0" destOrd="0" parTransId="{CBE068DE-1256-4B14-AE27-3F0A1910EF82}" sibTransId="{3318AAA6-B47B-4B3A-ACE7-406132E2536E}"/>
    <dgm:cxn modelId="{B09560B8-93E7-4630-A40D-153CA4B2B535}" srcId="{87699ADC-0AB0-4A0D-AE3E-A292FE9091F1}" destId="{498C40B2-BD15-47D7-96BD-51EE61E0E103}" srcOrd="1" destOrd="0" parTransId="{3844110F-F788-4FB3-9615-9A8C92AA9FD3}" sibTransId="{E45E682D-3DB7-45A7-8C70-41DED7CFBB4D}"/>
    <dgm:cxn modelId="{DF5B29F8-7A0C-4468-A595-DDA3F877A7B0}" type="presOf" srcId="{4B340786-85CC-41F3-AA43-8DF97C6CADD0}" destId="{10C05093-00C7-407A-9A31-797BAEF528AA}" srcOrd="0" destOrd="0" presId="urn:microsoft.com/office/officeart/2005/8/layout/pyramid2"/>
    <dgm:cxn modelId="{6F2A1327-0A5E-4749-AFC7-44D3AF79F299}" srcId="{87699ADC-0AB0-4A0D-AE3E-A292FE9091F1}" destId="{4B340786-85CC-41F3-AA43-8DF97C6CADD0}" srcOrd="2" destOrd="0" parTransId="{28422B88-4CF2-40F8-B1F6-2660D67D43B1}" sibTransId="{51A1004F-D206-4BB3-9182-2995510A6C75}"/>
    <dgm:cxn modelId="{44A4C0FC-E75D-4673-B39C-BB5D6A05FEDA}" type="presOf" srcId="{87699ADC-0AB0-4A0D-AE3E-A292FE9091F1}" destId="{7765A099-3F04-4D48-82BE-2EF4718BE33C}" srcOrd="0" destOrd="0" presId="urn:microsoft.com/office/officeart/2005/8/layout/pyramid2"/>
    <dgm:cxn modelId="{4B8C14D1-6AB2-4379-B460-0EF76914A14F}" type="presParOf" srcId="{7765A099-3F04-4D48-82BE-2EF4718BE33C}" destId="{F5D38F7D-5561-4A4F-AFC3-F5AA6E8EBDE0}" srcOrd="0" destOrd="0" presId="urn:microsoft.com/office/officeart/2005/8/layout/pyramid2"/>
    <dgm:cxn modelId="{84345923-8D62-46A9-B34D-D1F82B95C54A}" type="presParOf" srcId="{7765A099-3F04-4D48-82BE-2EF4718BE33C}" destId="{D59797F2-7836-4E42-9E9A-149626BC40EA}" srcOrd="1" destOrd="0" presId="urn:microsoft.com/office/officeart/2005/8/layout/pyramid2"/>
    <dgm:cxn modelId="{68234E1D-73E7-4562-B485-4567106F0AC7}" type="presParOf" srcId="{D59797F2-7836-4E42-9E9A-149626BC40EA}" destId="{1DF540A9-DC87-4FD4-9787-C957C051C9B2}" srcOrd="0" destOrd="0" presId="urn:microsoft.com/office/officeart/2005/8/layout/pyramid2"/>
    <dgm:cxn modelId="{EC93EEDA-094E-400F-A65D-60E140331F5A}" type="presParOf" srcId="{D59797F2-7836-4E42-9E9A-149626BC40EA}" destId="{2C35B749-1FA4-44F8-BFF4-5212F7C1A95D}" srcOrd="1" destOrd="0" presId="urn:microsoft.com/office/officeart/2005/8/layout/pyramid2"/>
    <dgm:cxn modelId="{67CE90FA-922B-4530-A9FA-A5878879C7BB}" type="presParOf" srcId="{D59797F2-7836-4E42-9E9A-149626BC40EA}" destId="{946C6A03-39F5-4926-A8E9-71C95C1A6DC9}" srcOrd="2" destOrd="0" presId="urn:microsoft.com/office/officeart/2005/8/layout/pyramid2"/>
    <dgm:cxn modelId="{E192E4C9-70C1-4BDC-AF9B-450B1B3F9839}" type="presParOf" srcId="{D59797F2-7836-4E42-9E9A-149626BC40EA}" destId="{8AA1E1D5-FB0B-4B0D-9CA3-62C16FEC741D}" srcOrd="3" destOrd="0" presId="urn:microsoft.com/office/officeart/2005/8/layout/pyramid2"/>
    <dgm:cxn modelId="{564CB3E7-15DF-422F-843E-5A4C060FB4A9}" type="presParOf" srcId="{D59797F2-7836-4E42-9E9A-149626BC40EA}" destId="{10C05093-00C7-407A-9A31-797BAEF528AA}" srcOrd="4" destOrd="0" presId="urn:microsoft.com/office/officeart/2005/8/layout/pyramid2"/>
    <dgm:cxn modelId="{AEAFD4E9-78DA-4E2E-8F4D-BCD15BB6278B}" type="presParOf" srcId="{D59797F2-7836-4E42-9E9A-149626BC40EA}" destId="{4240BF2A-ADF7-46DB-92E2-9A249764396C}" srcOrd="5"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EEAC1-8FC1-4E4E-935C-422C440A1596}">
      <dsp:nvSpPr>
        <dsp:cNvPr id="0" name=""/>
        <dsp:cNvSpPr/>
      </dsp:nvSpPr>
      <dsp:spPr>
        <a:xfrm>
          <a:off x="190108" y="0"/>
          <a:ext cx="8099043" cy="5061902"/>
        </a:xfrm>
        <a:prstGeom prst="swooshArrow">
          <a:avLst>
            <a:gd name="adj1" fmla="val 25000"/>
            <a:gd name="adj2" fmla="val 25000"/>
          </a:avLst>
        </a:prstGeom>
        <a:solidFill>
          <a:srgbClr val="5CB8B2"/>
        </a:solidFill>
        <a:ln>
          <a:noFill/>
        </a:ln>
        <a:effectLst/>
      </dsp:spPr>
      <dsp:style>
        <a:lnRef idx="0">
          <a:scrgbClr r="0" g="0" b="0"/>
        </a:lnRef>
        <a:fillRef idx="1">
          <a:scrgbClr r="0" g="0" b="0"/>
        </a:fillRef>
        <a:effectRef idx="0">
          <a:scrgbClr r="0" g="0" b="0"/>
        </a:effectRef>
        <a:fontRef idx="minor"/>
      </dsp:style>
    </dsp:sp>
    <dsp:sp modelId="{99428BA0-6B76-4AA9-B4A7-0459A918DB5A}">
      <dsp:nvSpPr>
        <dsp:cNvPr id="0" name=""/>
        <dsp:cNvSpPr/>
      </dsp:nvSpPr>
      <dsp:spPr>
        <a:xfrm>
          <a:off x="987864" y="3764030"/>
          <a:ext cx="186277" cy="1862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CBFFFF-2189-4ADA-9D69-A370CA9BD6AF}">
      <dsp:nvSpPr>
        <dsp:cNvPr id="0" name=""/>
        <dsp:cNvSpPr/>
      </dsp:nvSpPr>
      <dsp:spPr>
        <a:xfrm>
          <a:off x="1081003" y="3857169"/>
          <a:ext cx="1060974" cy="1204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705" tIns="0" rIns="0" bIns="0" numCol="1" spcCol="1270" anchor="t" anchorCtr="0">
          <a:noAutofit/>
        </a:bodyPr>
        <a:lstStyle/>
        <a:p>
          <a:pPr lvl="0" algn="l" defTabSz="977900">
            <a:lnSpc>
              <a:spcPct val="90000"/>
            </a:lnSpc>
            <a:spcBef>
              <a:spcPct val="0"/>
            </a:spcBef>
            <a:spcAft>
              <a:spcPct val="35000"/>
            </a:spcAft>
          </a:pPr>
          <a:r>
            <a:rPr lang="en-CA" sz="2200" kern="1200" dirty="0" smtClean="0"/>
            <a:t>Start small, learn as we go</a:t>
          </a:r>
          <a:endParaRPr lang="en-CA" sz="2200" kern="1200" dirty="0"/>
        </a:p>
      </dsp:txBody>
      <dsp:txXfrm>
        <a:off x="1081003" y="3857169"/>
        <a:ext cx="1060974" cy="1204732"/>
      </dsp:txXfrm>
    </dsp:sp>
    <dsp:sp modelId="{C2BE2FFF-B837-491C-9924-2F18254E3F49}">
      <dsp:nvSpPr>
        <dsp:cNvPr id="0" name=""/>
        <dsp:cNvSpPr/>
      </dsp:nvSpPr>
      <dsp:spPr>
        <a:xfrm>
          <a:off x="1996195" y="2795182"/>
          <a:ext cx="291565" cy="2915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49351D-62AB-4607-81EB-1C8D646AE8B7}">
      <dsp:nvSpPr>
        <dsp:cNvPr id="0" name=""/>
        <dsp:cNvSpPr/>
      </dsp:nvSpPr>
      <dsp:spPr>
        <a:xfrm>
          <a:off x="2052209" y="2940965"/>
          <a:ext cx="1523977" cy="2120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495" tIns="0" rIns="0" bIns="0" numCol="1" spcCol="1270" anchor="t" anchorCtr="0">
          <a:noAutofit/>
        </a:bodyPr>
        <a:lstStyle/>
        <a:p>
          <a:pPr lvl="0" algn="l" defTabSz="977900">
            <a:lnSpc>
              <a:spcPct val="90000"/>
            </a:lnSpc>
            <a:spcBef>
              <a:spcPct val="0"/>
            </a:spcBef>
            <a:spcAft>
              <a:spcPct val="35000"/>
            </a:spcAft>
          </a:pPr>
          <a:r>
            <a:rPr lang="en-CA" sz="2200" kern="1200" dirty="0" smtClean="0"/>
            <a:t>Coordinate partners, physician/ patient input  </a:t>
          </a:r>
          <a:endParaRPr lang="en-CA" sz="2200" kern="1200" dirty="0"/>
        </a:p>
      </dsp:txBody>
      <dsp:txXfrm>
        <a:off x="2052209" y="2940965"/>
        <a:ext cx="1523977" cy="2120936"/>
      </dsp:txXfrm>
    </dsp:sp>
    <dsp:sp modelId="{CFC8D3A3-1372-4AD5-A549-39F1CFF5FAA5}">
      <dsp:nvSpPr>
        <dsp:cNvPr id="0" name=""/>
        <dsp:cNvSpPr/>
      </dsp:nvSpPr>
      <dsp:spPr>
        <a:xfrm>
          <a:off x="3292041" y="2022736"/>
          <a:ext cx="388754" cy="3887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4DA4F3-85C1-4F3E-8BDE-1970FBBE3EF4}">
      <dsp:nvSpPr>
        <dsp:cNvPr id="0" name=""/>
        <dsp:cNvSpPr/>
      </dsp:nvSpPr>
      <dsp:spPr>
        <a:xfrm>
          <a:off x="3486418" y="2217113"/>
          <a:ext cx="1563115" cy="2844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993" tIns="0" rIns="0" bIns="0" numCol="1" spcCol="1270" anchor="t" anchorCtr="0">
          <a:noAutofit/>
        </a:bodyPr>
        <a:lstStyle/>
        <a:p>
          <a:pPr lvl="0" algn="l" defTabSz="977900">
            <a:lnSpc>
              <a:spcPct val="90000"/>
            </a:lnSpc>
            <a:spcBef>
              <a:spcPct val="0"/>
            </a:spcBef>
            <a:spcAft>
              <a:spcPct val="35000"/>
            </a:spcAft>
          </a:pPr>
          <a:r>
            <a:rPr lang="en-CA" sz="2200" kern="1200" dirty="0" smtClean="0"/>
            <a:t>Use data to be effective, improvement methods to sustain</a:t>
          </a:r>
          <a:endParaRPr lang="en-CA" sz="2200" kern="1200" dirty="0"/>
        </a:p>
      </dsp:txBody>
      <dsp:txXfrm>
        <a:off x="3486418" y="2217113"/>
        <a:ext cx="1563115" cy="2844788"/>
      </dsp:txXfrm>
    </dsp:sp>
    <dsp:sp modelId="{429D1BD3-51C6-41A0-AC6B-17493CC04986}">
      <dsp:nvSpPr>
        <dsp:cNvPr id="0" name=""/>
        <dsp:cNvSpPr/>
      </dsp:nvSpPr>
      <dsp:spPr>
        <a:xfrm>
          <a:off x="4798463" y="1419357"/>
          <a:ext cx="502140" cy="5021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BD6B55-F017-41C7-A8B2-80FC83697544}">
      <dsp:nvSpPr>
        <dsp:cNvPr id="0" name=""/>
        <dsp:cNvSpPr/>
      </dsp:nvSpPr>
      <dsp:spPr>
        <a:xfrm>
          <a:off x="5049534" y="1670427"/>
          <a:ext cx="1619808" cy="3391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074" tIns="0" rIns="0" bIns="0" numCol="1" spcCol="1270" anchor="t" anchorCtr="0">
          <a:noAutofit/>
        </a:bodyPr>
        <a:lstStyle/>
        <a:p>
          <a:pPr lvl="0" algn="l" defTabSz="977900">
            <a:lnSpc>
              <a:spcPct val="90000"/>
            </a:lnSpc>
            <a:spcBef>
              <a:spcPct val="0"/>
            </a:spcBef>
            <a:spcAft>
              <a:spcPct val="35000"/>
            </a:spcAft>
          </a:pPr>
          <a:r>
            <a:rPr lang="en-CA" sz="2200" kern="1200" dirty="0" smtClean="0"/>
            <a:t>Patient centered, optimal use focus</a:t>
          </a:r>
          <a:endParaRPr lang="en-CA" sz="2200" kern="1200" dirty="0"/>
        </a:p>
      </dsp:txBody>
      <dsp:txXfrm>
        <a:off x="5049534" y="1670427"/>
        <a:ext cx="1619808" cy="3391474"/>
      </dsp:txXfrm>
    </dsp:sp>
    <dsp:sp modelId="{10930FEF-3FD0-4A1F-836C-3CA6AD232F20}">
      <dsp:nvSpPr>
        <dsp:cNvPr id="0" name=""/>
        <dsp:cNvSpPr/>
      </dsp:nvSpPr>
      <dsp:spPr>
        <a:xfrm>
          <a:off x="6349430" y="1016429"/>
          <a:ext cx="639824" cy="639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81E008-563F-4797-972C-AE456BEBA007}">
      <dsp:nvSpPr>
        <dsp:cNvPr id="0" name=""/>
        <dsp:cNvSpPr/>
      </dsp:nvSpPr>
      <dsp:spPr>
        <a:xfrm>
          <a:off x="6669342" y="1336342"/>
          <a:ext cx="1619808" cy="3725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030" tIns="0" rIns="0" bIns="0" numCol="1" spcCol="1270" anchor="t" anchorCtr="0">
          <a:noAutofit/>
        </a:bodyPr>
        <a:lstStyle/>
        <a:p>
          <a:pPr lvl="0" algn="l" defTabSz="977900">
            <a:lnSpc>
              <a:spcPct val="90000"/>
            </a:lnSpc>
            <a:spcBef>
              <a:spcPct val="0"/>
            </a:spcBef>
            <a:spcAft>
              <a:spcPct val="35000"/>
            </a:spcAft>
          </a:pPr>
          <a:r>
            <a:rPr lang="en-CA" sz="2200" kern="1200" dirty="0" smtClean="0"/>
            <a:t>Show tangible success</a:t>
          </a:r>
          <a:endParaRPr lang="en-CA" sz="2200" kern="1200" dirty="0"/>
        </a:p>
      </dsp:txBody>
      <dsp:txXfrm>
        <a:off x="6669342" y="1336342"/>
        <a:ext cx="1619808" cy="3725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38F7D-5561-4A4F-AFC3-F5AA6E8EBDE0}">
      <dsp:nvSpPr>
        <dsp:cNvPr id="0" name=""/>
        <dsp:cNvSpPr/>
      </dsp:nvSpPr>
      <dsp:spPr>
        <a:xfrm>
          <a:off x="721085" y="0"/>
          <a:ext cx="4064000" cy="4064000"/>
        </a:xfrm>
        <a:prstGeom prst="triangle">
          <a:avLst/>
        </a:prstGeom>
        <a:solidFill>
          <a:srgbClr val="5CB8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F540A9-DC87-4FD4-9787-C957C051C9B2}">
      <dsp:nvSpPr>
        <dsp:cNvPr id="0" name=""/>
        <dsp:cNvSpPr/>
      </dsp:nvSpPr>
      <dsp:spPr>
        <a:xfrm>
          <a:off x="2258274" y="408582"/>
          <a:ext cx="5650091"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CA" sz="3700" kern="1200" dirty="0" smtClean="0"/>
            <a:t>C. PCN Demo </a:t>
          </a:r>
          <a:r>
            <a:rPr lang="en-CA" sz="2400" kern="1200" dirty="0" smtClean="0"/>
            <a:t>(Low Back Pain) </a:t>
          </a:r>
          <a:endParaRPr lang="en-CA" sz="2400" kern="1200" dirty="0"/>
        </a:p>
      </dsp:txBody>
      <dsp:txXfrm>
        <a:off x="2305236" y="455544"/>
        <a:ext cx="5556167" cy="868101"/>
      </dsp:txXfrm>
    </dsp:sp>
    <dsp:sp modelId="{946C6A03-39F5-4926-A8E9-71C95C1A6DC9}">
      <dsp:nvSpPr>
        <dsp:cNvPr id="0" name=""/>
        <dsp:cNvSpPr/>
      </dsp:nvSpPr>
      <dsp:spPr>
        <a:xfrm>
          <a:off x="1940432" y="1490860"/>
          <a:ext cx="6079615"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CA" sz="3700" kern="1200" dirty="0" smtClean="0"/>
            <a:t>B. Partner Priorities </a:t>
          </a:r>
          <a:r>
            <a:rPr lang="en-CA" sz="2400" kern="1200" dirty="0" smtClean="0"/>
            <a:t>(Minor Head Injury, LBP, Transfusions, Headache)</a:t>
          </a:r>
          <a:endParaRPr lang="en-CA" sz="2400" kern="1200" dirty="0"/>
        </a:p>
      </dsp:txBody>
      <dsp:txXfrm>
        <a:off x="1987394" y="1537822"/>
        <a:ext cx="5985691" cy="868101"/>
      </dsp:txXfrm>
    </dsp:sp>
    <dsp:sp modelId="{10C05093-00C7-407A-9A31-797BAEF528AA}">
      <dsp:nvSpPr>
        <dsp:cNvPr id="0" name=""/>
        <dsp:cNvSpPr/>
      </dsp:nvSpPr>
      <dsp:spPr>
        <a:xfrm>
          <a:off x="1569894" y="2573139"/>
          <a:ext cx="6450153"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CA" sz="3700" kern="1200" dirty="0" smtClean="0"/>
            <a:t>A. All 102 Topics </a:t>
          </a:r>
          <a:r>
            <a:rPr lang="en-CA" sz="2400" kern="1200" dirty="0" smtClean="0"/>
            <a:t>(17 national societies)</a:t>
          </a:r>
          <a:endParaRPr lang="en-CA" sz="2400" kern="1200" dirty="0"/>
        </a:p>
      </dsp:txBody>
      <dsp:txXfrm>
        <a:off x="1616856" y="2620101"/>
        <a:ext cx="6356229" cy="86810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E033ADF6-4EA6-074A-85F9-7E20DE0C899C}" type="datetimeFigureOut">
              <a:rPr lang="en-US" smtClean="0"/>
              <a:t>5/27/2015</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A3BDDDFC-196C-5A45-8085-A51871AADC26}" type="slidenum">
              <a:rPr lang="en-US" smtClean="0"/>
              <a:t>‹#›</a:t>
            </a:fld>
            <a:endParaRPr lang="en-US"/>
          </a:p>
        </p:txBody>
      </p:sp>
    </p:spTree>
    <p:extLst>
      <p:ext uri="{BB962C8B-B14F-4D97-AF65-F5344CB8AC3E}">
        <p14:creationId xmlns:p14="http://schemas.microsoft.com/office/powerpoint/2010/main" val="37828712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9CFED8A-4DCB-4E40-8283-662E8EF6D709}" type="datetimeFigureOut">
              <a:rPr lang="en-US" smtClean="0"/>
              <a:t>5/27/2015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E856EA5-53C0-F741-8DC1-65ACF954800D}" type="slidenum">
              <a:rPr lang="en-US" smtClean="0"/>
              <a:t>‹#›</a:t>
            </a:fld>
            <a:endParaRPr lang="en-US"/>
          </a:p>
        </p:txBody>
      </p:sp>
    </p:spTree>
    <p:extLst>
      <p:ext uri="{BB962C8B-B14F-4D97-AF65-F5344CB8AC3E}">
        <p14:creationId xmlns:p14="http://schemas.microsoft.com/office/powerpoint/2010/main" val="120018757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856EA5-53C0-F741-8DC1-65ACF954800D}" type="slidenum">
              <a:rPr lang="en-US" smtClean="0"/>
              <a:t>1</a:t>
            </a:fld>
            <a:endParaRPr lang="en-US"/>
          </a:p>
        </p:txBody>
      </p:sp>
    </p:spTree>
    <p:extLst>
      <p:ext uri="{BB962C8B-B14F-4D97-AF65-F5344CB8AC3E}">
        <p14:creationId xmlns:p14="http://schemas.microsoft.com/office/powerpoint/2010/main" val="157897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pPr algn="ctr" defTabSz="924916">
              <a:spcBef>
                <a:spcPct val="20000"/>
              </a:spcBef>
              <a:buClr>
                <a:srgbClr val="4F81BD"/>
              </a:buClr>
              <a:buSzPct val="85000"/>
              <a:defRPr/>
            </a:pPr>
            <a:r>
              <a:rPr lang="en-US" sz="1400" dirty="0">
                <a:solidFill>
                  <a:prstClr val="black"/>
                </a:solidFill>
                <a:latin typeface="Arial"/>
                <a:cs typeface="Arial Narrow"/>
              </a:rPr>
              <a:t>In partnership with the Canadian Medical Association, </a:t>
            </a:r>
            <a:r>
              <a:rPr lang="en-US" sz="1400" dirty="0">
                <a:solidFill>
                  <a:prstClr val="black"/>
                </a:solidFill>
                <a:latin typeface="Arial"/>
              </a:rPr>
              <a:t>a campaign to help physicians and patients engage in conversations about unnecessary tests, treatments and procedures, and to support physician efforts to help patients make smart and effective choices to ensure high-quality care.</a:t>
            </a:r>
            <a:endParaRPr lang="en-US" sz="1400" b="1" dirty="0">
              <a:solidFill>
                <a:prstClr val="black"/>
              </a:solidFill>
              <a:latin typeface="Arial Narrow"/>
              <a:cs typeface="Arial Narrow"/>
            </a:endParaRPr>
          </a:p>
          <a:p>
            <a:endParaRPr lang="en-CA" sz="1400" dirty="0"/>
          </a:p>
          <a:p>
            <a:r>
              <a:rPr lang="en-CA" sz="1400" dirty="0"/>
              <a:t>These conversations with patients </a:t>
            </a:r>
            <a:r>
              <a:rPr lang="en-CA" sz="1800" dirty="0"/>
              <a:t>are critical to avoiding harm as well as focusing on the right care practices.  </a:t>
            </a:r>
          </a:p>
          <a:p>
            <a:endParaRPr lang="en-CA" sz="1800" dirty="0"/>
          </a:p>
          <a:p>
            <a:r>
              <a:rPr lang="en-CA" sz="1800" dirty="0"/>
              <a:t>The AMA is taking the lead to coordinate this initiative with our Alberta partners. </a:t>
            </a:r>
            <a:endParaRPr lang="en-CA" dirty="0" smtClean="0"/>
          </a:p>
        </p:txBody>
      </p:sp>
      <p:sp>
        <p:nvSpPr>
          <p:cNvPr id="4" name="Slide Number Placeholder 3"/>
          <p:cNvSpPr>
            <a:spLocks noGrp="1"/>
          </p:cNvSpPr>
          <p:nvPr>
            <p:ph type="sldNum" sz="quarter" idx="10"/>
          </p:nvPr>
        </p:nvSpPr>
        <p:spPr/>
        <p:txBody>
          <a:bodyPr/>
          <a:lstStyle/>
          <a:p>
            <a:fld id="{6A4EA6FD-03B7-4D03-B0F5-1FF25D5BD9F7}"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val="393139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Physician</a:t>
            </a:r>
            <a:r>
              <a:rPr lang="en-CA" baseline="0" dirty="0" smtClean="0"/>
              <a:t> approach each visit to provide optimal care, but sometimes things get in the way.</a:t>
            </a:r>
            <a:endParaRPr lang="en-CA" dirty="0"/>
          </a:p>
        </p:txBody>
      </p:sp>
      <p:sp>
        <p:nvSpPr>
          <p:cNvPr id="4" name="Slide Number Placeholder 3"/>
          <p:cNvSpPr>
            <a:spLocks noGrp="1"/>
          </p:cNvSpPr>
          <p:nvPr>
            <p:ph type="sldNum" sz="quarter" idx="10"/>
          </p:nvPr>
        </p:nvSpPr>
        <p:spPr/>
        <p:txBody>
          <a:bodyPr/>
          <a:lstStyle/>
          <a:p>
            <a:fld id="{DE856EA5-53C0-F741-8DC1-65ACF954800D}" type="slidenum">
              <a:rPr lang="en-US" smtClean="0"/>
              <a:t>3</a:t>
            </a:fld>
            <a:endParaRPr lang="en-US"/>
          </a:p>
        </p:txBody>
      </p:sp>
    </p:spTree>
    <p:extLst>
      <p:ext uri="{BB962C8B-B14F-4D97-AF65-F5344CB8AC3E}">
        <p14:creationId xmlns:p14="http://schemas.microsoft.com/office/powerpoint/2010/main" val="698040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DE856EA5-53C0-F741-8DC1-65ACF954800D}" type="slidenum">
              <a:rPr lang="en-US" smtClean="0"/>
              <a:t>4</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63" y="4863430"/>
            <a:ext cx="5463562" cy="312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835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know that if we focus on each separate topic individually, we are likely to create more noise than music.  </a:t>
            </a:r>
          </a:p>
          <a:p>
            <a:endParaRPr lang="en-CA" dirty="0" smtClean="0"/>
          </a:p>
          <a:p>
            <a:r>
              <a:rPr lang="en-CA" dirty="0" smtClean="0"/>
              <a:t>Our approach is to organize the topics  in a way that each audience can best receive them, and to focus most of our energies on the priority topics that our partners are ready to roll up their sleeves  to work on</a:t>
            </a:r>
          </a:p>
          <a:p>
            <a:endParaRPr lang="en-CA" dirty="0" smtClean="0"/>
          </a:p>
          <a:p>
            <a:r>
              <a:rPr lang="en-CA" dirty="0" smtClean="0"/>
              <a:t>All 40 topics are being shared with patients and providers through customized dissemination. </a:t>
            </a:r>
          </a:p>
          <a:p>
            <a:endParaRPr lang="en-CA" dirty="0" smtClean="0"/>
          </a:p>
          <a:p>
            <a:r>
              <a:rPr lang="en-CA" dirty="0" smtClean="0"/>
              <a:t>There are a handful of topics that are already being addressed by partners in a formal structured way, and we are influencing that work and bringing the consistent CWC approach.  In these projects CWC adds value in specific areas of the projects, though the projects themselves are often much larger. </a:t>
            </a:r>
          </a:p>
          <a:p>
            <a:endParaRPr lang="en-CA" dirty="0" smtClean="0"/>
          </a:p>
          <a:p>
            <a:r>
              <a:rPr lang="en-CA" dirty="0" smtClean="0"/>
              <a:t>Then we have selected a key area of focus where we can deepen our learning and intervention on the specific drivers influencing ordering decisions. What we learn based on our demonstration project will be shared with all the other partnership interventions. </a:t>
            </a:r>
          </a:p>
          <a:p>
            <a:endParaRPr lang="en-US" dirty="0"/>
          </a:p>
        </p:txBody>
      </p:sp>
      <p:sp>
        <p:nvSpPr>
          <p:cNvPr id="4" name="Slide Number Placeholder 3"/>
          <p:cNvSpPr>
            <a:spLocks noGrp="1"/>
          </p:cNvSpPr>
          <p:nvPr>
            <p:ph type="sldNum" sz="quarter" idx="10"/>
          </p:nvPr>
        </p:nvSpPr>
        <p:spPr/>
        <p:txBody>
          <a:bodyPr/>
          <a:lstStyle/>
          <a:p>
            <a:fld id="{DE856EA5-53C0-F741-8DC1-65ACF954800D}" type="slidenum">
              <a:rPr lang="en-US" smtClean="0"/>
              <a:t>5</a:t>
            </a:fld>
            <a:endParaRPr lang="en-US"/>
          </a:p>
        </p:txBody>
      </p:sp>
    </p:spTree>
    <p:extLst>
      <p:ext uri="{BB962C8B-B14F-4D97-AF65-F5344CB8AC3E}">
        <p14:creationId xmlns:p14="http://schemas.microsoft.com/office/powerpoint/2010/main" val="3143240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main focus when approaching all topics is to customize how we group the topics and resources for each  audience.  </a:t>
            </a:r>
          </a:p>
          <a:p>
            <a:endParaRPr lang="en-CA" dirty="0" smtClean="0"/>
          </a:p>
          <a:p>
            <a:r>
              <a:rPr lang="en-CA" dirty="0" smtClean="0"/>
              <a:t>For example, we found that 27 Wave 1 topics are relevant to primary care.</a:t>
            </a:r>
          </a:p>
          <a:p>
            <a:endParaRPr lang="en-CA" dirty="0" smtClean="0"/>
          </a:p>
          <a:p>
            <a:r>
              <a:rPr lang="en-CA" dirty="0" smtClean="0"/>
              <a:t>15 of the Wave 1 topics are relevant to Emergency medicine.  </a:t>
            </a:r>
          </a:p>
          <a:p>
            <a:endParaRPr lang="en-CA" dirty="0" smtClean="0"/>
          </a:p>
          <a:p>
            <a:r>
              <a:rPr lang="en-CA" dirty="0" smtClean="0"/>
              <a:t>This customized packaging will help us have the right conversations with our audience.  </a:t>
            </a:r>
          </a:p>
          <a:p>
            <a:endParaRPr lang="en-US" dirty="0"/>
          </a:p>
        </p:txBody>
      </p:sp>
      <p:sp>
        <p:nvSpPr>
          <p:cNvPr id="4" name="Slide Number Placeholder 3"/>
          <p:cNvSpPr>
            <a:spLocks noGrp="1"/>
          </p:cNvSpPr>
          <p:nvPr>
            <p:ph type="sldNum" sz="quarter" idx="10"/>
          </p:nvPr>
        </p:nvSpPr>
        <p:spPr/>
        <p:txBody>
          <a:bodyPr/>
          <a:lstStyle/>
          <a:p>
            <a:fld id="{DE856EA5-53C0-F741-8DC1-65ACF954800D}" type="slidenum">
              <a:rPr lang="en-US" smtClean="0"/>
              <a:t>6</a:t>
            </a:fld>
            <a:endParaRPr lang="en-US"/>
          </a:p>
        </p:txBody>
      </p:sp>
    </p:spTree>
    <p:extLst>
      <p:ext uri="{BB962C8B-B14F-4D97-AF65-F5344CB8AC3E}">
        <p14:creationId xmlns:p14="http://schemas.microsoft.com/office/powerpoint/2010/main" val="1475489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a:t>
            </a:r>
            <a:r>
              <a:rPr lang="en-US" baseline="0" dirty="0" smtClean="0"/>
              <a:t>ves: </a:t>
            </a:r>
          </a:p>
          <a:p>
            <a:r>
              <a:rPr lang="en-US" baseline="0" dirty="0" smtClean="0"/>
              <a:t>Align to CWC key messages</a:t>
            </a:r>
          </a:p>
          <a:p>
            <a:r>
              <a:rPr lang="en-US" baseline="0" dirty="0" smtClean="0"/>
              <a:t>Support physician engagement</a:t>
            </a:r>
          </a:p>
          <a:p>
            <a:r>
              <a:rPr lang="en-US" baseline="0" dirty="0" smtClean="0"/>
              <a:t>Provide patient communication resources</a:t>
            </a:r>
            <a:endParaRPr lang="en-US" dirty="0"/>
          </a:p>
        </p:txBody>
      </p:sp>
      <p:sp>
        <p:nvSpPr>
          <p:cNvPr id="4" name="Slide Number Placeholder 3"/>
          <p:cNvSpPr>
            <a:spLocks noGrp="1"/>
          </p:cNvSpPr>
          <p:nvPr>
            <p:ph type="sldNum" sz="quarter" idx="10"/>
          </p:nvPr>
        </p:nvSpPr>
        <p:spPr/>
        <p:txBody>
          <a:bodyPr/>
          <a:lstStyle/>
          <a:p>
            <a:fld id="{DE856EA5-53C0-F741-8DC1-65ACF954800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12257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key opportunity here is that we can make key decisions and we can focus on  the innovations that will make a difference overall.  With the other aligned projects, we are influencers and that is an important role, but the timelines and scope of their work may not be in line with our needs.  </a:t>
            </a:r>
          </a:p>
          <a:p>
            <a:endParaRPr lang="en-CA" dirty="0"/>
          </a:p>
          <a:p>
            <a:r>
              <a:rPr lang="en-CA" dirty="0" smtClean="0"/>
              <a:t>Low Back Pain has  partners at the ready,  is well known to the public, and is a priority provincially.  Though data will need to be figured out, that is part of the work to figure out., and we believe we can do it. </a:t>
            </a:r>
          </a:p>
          <a:p>
            <a:endParaRPr lang="en-CA" dirty="0" smtClean="0"/>
          </a:p>
          <a:p>
            <a:r>
              <a:rPr lang="en-CA" dirty="0" smtClean="0"/>
              <a:t>Background: </a:t>
            </a:r>
            <a:endParaRPr lang="en-CA" dirty="0"/>
          </a:p>
          <a:p>
            <a:r>
              <a:rPr lang="en-CA" dirty="0"/>
              <a:t>The data around current utilization of imaging for low back pain is weak.  It is not currently possible to measure utilization of specific imaging studies on a provincial basis, nor is it possible to measure appropriateness on a large scale.   Imaging procedures are not recorded in a count of procedures but in a billing process which does not lend to an accurate assessment of the imaging done and for what reasons.  There is evidence to suggest that a significant amount of imaging for low back pain does not alter management and/or provide evidence of significant finding to account for low back pain.  In order for this project to have measurable outcomes we suggest a focus for the project to a limited number of primary care </a:t>
            </a:r>
            <a:r>
              <a:rPr lang="en-CA" dirty="0" smtClean="0"/>
              <a:t>networks  </a:t>
            </a:r>
          </a:p>
          <a:p>
            <a:endParaRPr lang="en-CA" dirty="0"/>
          </a:p>
          <a:p>
            <a:endParaRPr lang="en-CA" dirty="0"/>
          </a:p>
        </p:txBody>
      </p:sp>
      <p:sp>
        <p:nvSpPr>
          <p:cNvPr id="4" name="Slide Number Placeholder 3"/>
          <p:cNvSpPr>
            <a:spLocks noGrp="1"/>
          </p:cNvSpPr>
          <p:nvPr>
            <p:ph type="sldNum" sz="quarter" idx="10"/>
          </p:nvPr>
        </p:nvSpPr>
        <p:spPr/>
        <p:txBody>
          <a:bodyPr/>
          <a:lstStyle/>
          <a:p>
            <a:fld id="{6A4EA6FD-03B7-4D03-B0F5-1FF25D5BD9F7}" type="slidenum">
              <a:rPr lang="en-CA" smtClean="0"/>
              <a:t>10</a:t>
            </a:fld>
            <a:endParaRPr lang="en-CA"/>
          </a:p>
        </p:txBody>
      </p:sp>
    </p:spTree>
    <p:extLst>
      <p:ext uri="{BB962C8B-B14F-4D97-AF65-F5344CB8AC3E}">
        <p14:creationId xmlns:p14="http://schemas.microsoft.com/office/powerpoint/2010/main" val="2086551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key opportunity here is that we can make key decisions and we can focus on  the innovations that will make a difference overall.  With the other aligned projects, we are influencers and that is an important role, but the timelines and scope of their work may not be in line with our needs.  </a:t>
            </a:r>
          </a:p>
          <a:p>
            <a:endParaRPr lang="en-CA" dirty="0"/>
          </a:p>
          <a:p>
            <a:r>
              <a:rPr lang="en-CA" dirty="0" smtClean="0"/>
              <a:t>Low Back Pain has  partners at the ready,  is well known to the public, and is a priority provincially.  Though data will need to be figured out, that is part of the work to figure out., and we believe we can do it. </a:t>
            </a:r>
          </a:p>
          <a:p>
            <a:endParaRPr lang="en-CA" dirty="0" smtClean="0"/>
          </a:p>
          <a:p>
            <a:r>
              <a:rPr lang="en-CA" dirty="0" smtClean="0"/>
              <a:t>Background: </a:t>
            </a:r>
            <a:endParaRPr lang="en-CA" dirty="0"/>
          </a:p>
          <a:p>
            <a:r>
              <a:rPr lang="en-CA" dirty="0"/>
              <a:t>The data around current utilization of imaging for low back pain is weak.  It is not currently possible to measure utilization of specific imaging studies on a provincial basis, nor is it possible to measure appropriateness on a large scale.   Imaging procedures are not recorded in a count of procedures but in a billing process which does not lend to an accurate assessment of the imaging done and for what reasons.  There is evidence to suggest that a significant amount of imaging for low back pain does not alter management and/or provide evidence of significant finding to account for low back pain.  In order for this project to have measurable outcomes we suggest a focus for the project to a limited number of primary care </a:t>
            </a:r>
            <a:r>
              <a:rPr lang="en-CA" dirty="0" smtClean="0"/>
              <a:t>networks  </a:t>
            </a:r>
          </a:p>
          <a:p>
            <a:endParaRPr lang="en-CA" dirty="0"/>
          </a:p>
          <a:p>
            <a:endParaRPr lang="en-CA" dirty="0"/>
          </a:p>
        </p:txBody>
      </p:sp>
      <p:sp>
        <p:nvSpPr>
          <p:cNvPr id="4" name="Slide Number Placeholder 3"/>
          <p:cNvSpPr>
            <a:spLocks noGrp="1"/>
          </p:cNvSpPr>
          <p:nvPr>
            <p:ph type="sldNum" sz="quarter" idx="10"/>
          </p:nvPr>
        </p:nvSpPr>
        <p:spPr/>
        <p:txBody>
          <a:bodyPr/>
          <a:lstStyle/>
          <a:p>
            <a:fld id="{6A4EA6FD-03B7-4D03-B0F5-1FF25D5BD9F7}" type="slidenum">
              <a:rPr lang="en-CA" smtClean="0">
                <a:solidFill>
                  <a:prstClr val="black"/>
                </a:solidFill>
              </a:rPr>
              <a:pPr/>
              <a:t>12</a:t>
            </a:fld>
            <a:endParaRPr lang="en-CA">
              <a:solidFill>
                <a:prstClr val="black"/>
              </a:solidFill>
            </a:endParaRPr>
          </a:p>
        </p:txBody>
      </p:sp>
    </p:spTree>
    <p:extLst>
      <p:ext uri="{BB962C8B-B14F-4D97-AF65-F5344CB8AC3E}">
        <p14:creationId xmlns:p14="http://schemas.microsoft.com/office/powerpoint/2010/main" val="2086551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Powerpoint template hea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1273"/>
          </a:xfrm>
          <a:prstGeom prst="rect">
            <a:avLst/>
          </a:prstGeom>
        </p:spPr>
      </p:pic>
      <p:pic>
        <p:nvPicPr>
          <p:cNvPr id="9" name="Picture 8" descr="CWC_AVI_Primary2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6304" y="50938"/>
            <a:ext cx="2142821" cy="671936"/>
          </a:xfrm>
          <a:prstGeom prst="rect">
            <a:avLst/>
          </a:prstGeom>
        </p:spPr>
      </p:pic>
      <p:cxnSp>
        <p:nvCxnSpPr>
          <p:cNvPr id="19" name="Straight Connector 18"/>
          <p:cNvCxnSpPr/>
          <p:nvPr userDrawn="1"/>
        </p:nvCxnSpPr>
        <p:spPr>
          <a:xfrm>
            <a:off x="457200" y="6045191"/>
            <a:ext cx="8229600" cy="0"/>
          </a:xfrm>
          <a:prstGeom prst="line">
            <a:avLst/>
          </a:prstGeom>
          <a:ln w="12700">
            <a:solidFill>
              <a:srgbClr val="5CB8B2"/>
            </a:solidFill>
          </a:ln>
          <a:effectLst/>
        </p:spPr>
        <p:style>
          <a:lnRef idx="2">
            <a:schemeClr val="accent1"/>
          </a:lnRef>
          <a:fillRef idx="0">
            <a:schemeClr val="accent1"/>
          </a:fillRef>
          <a:effectRef idx="1">
            <a:schemeClr val="accent1"/>
          </a:effectRef>
          <a:fontRef idx="minor">
            <a:schemeClr val="tx1"/>
          </a:fontRef>
        </p:style>
      </p:cxnSp>
      <p:pic>
        <p:nvPicPr>
          <p:cNvPr id="3" name="Picture 2" descr="AMA_logo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33801" y="6182479"/>
            <a:ext cx="1255184" cy="567970"/>
          </a:xfrm>
          <a:prstGeom prst="rect">
            <a:avLst/>
          </a:prstGeom>
        </p:spPr>
      </p:pic>
      <p:sp>
        <p:nvSpPr>
          <p:cNvPr id="5" name="TextBox 4"/>
          <p:cNvSpPr txBox="1"/>
          <p:nvPr userDrawn="1"/>
        </p:nvSpPr>
        <p:spPr>
          <a:xfrm>
            <a:off x="627797" y="6182479"/>
            <a:ext cx="2756848" cy="369332"/>
          </a:xfrm>
          <a:prstGeom prst="rect">
            <a:avLst/>
          </a:prstGeom>
          <a:noFill/>
        </p:spPr>
        <p:txBody>
          <a:bodyPr wrap="square" rtlCol="0">
            <a:spAutoFit/>
          </a:bodyPr>
          <a:lstStyle/>
          <a:p>
            <a:r>
              <a:rPr lang="en-CA" dirty="0" smtClean="0"/>
              <a:t>Choosingwiselycanada.org</a:t>
            </a:r>
            <a:endParaRPr lang="en-CA" dirty="0"/>
          </a:p>
        </p:txBody>
      </p:sp>
    </p:spTree>
    <p:extLst>
      <p:ext uri="{BB962C8B-B14F-4D97-AF65-F5344CB8AC3E}">
        <p14:creationId xmlns:p14="http://schemas.microsoft.com/office/powerpoint/2010/main" val="17627414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998596C-1EC9-2A42-B526-3E7E0A5AA1F5}" type="slidenum">
              <a:rPr lang="en-US" smtClean="0"/>
              <a:t>‹#›</a:t>
            </a:fld>
            <a:endParaRPr lang="en-US"/>
          </a:p>
        </p:txBody>
      </p:sp>
    </p:spTree>
    <p:extLst>
      <p:ext uri="{BB962C8B-B14F-4D97-AF65-F5344CB8AC3E}">
        <p14:creationId xmlns:p14="http://schemas.microsoft.com/office/powerpoint/2010/main" val="1968345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998596C-1EC9-2A42-B526-3E7E0A5AA1F5}" type="slidenum">
              <a:rPr lang="en-US" smtClean="0"/>
              <a:t>‹#›</a:t>
            </a:fld>
            <a:endParaRPr lang="en-US"/>
          </a:p>
        </p:txBody>
      </p:sp>
    </p:spTree>
    <p:extLst>
      <p:ext uri="{BB962C8B-B14F-4D97-AF65-F5344CB8AC3E}">
        <p14:creationId xmlns:p14="http://schemas.microsoft.com/office/powerpoint/2010/main" val="3476712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998596C-1EC9-2A42-B526-3E7E0A5AA1F5}" type="slidenum">
              <a:rPr lang="en-US" smtClean="0"/>
              <a:t>‹#›</a:t>
            </a:fld>
            <a:endParaRPr lang="en-US"/>
          </a:p>
        </p:txBody>
      </p:sp>
    </p:spTree>
    <p:extLst>
      <p:ext uri="{BB962C8B-B14F-4D97-AF65-F5344CB8AC3E}">
        <p14:creationId xmlns:p14="http://schemas.microsoft.com/office/powerpoint/2010/main" val="1694537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FC14DC1-BF99-4D49-9973-CF2A9F8747A0}" type="datetimeFigureOut">
              <a:rPr lang="en-US" smtClean="0">
                <a:solidFill>
                  <a:prstClr val="black">
                    <a:tint val="75000"/>
                  </a:prstClr>
                </a:solidFill>
              </a:rPr>
              <a:pPr/>
              <a:t>5/27/2015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228BDB-81BA-7846-A117-B7551D5D1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391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Powerpoint template hea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1273"/>
          </a:xfrm>
          <a:prstGeom prst="rect">
            <a:avLst/>
          </a:prstGeom>
        </p:spPr>
      </p:pic>
      <p:pic>
        <p:nvPicPr>
          <p:cNvPr id="9" name="Picture 8" descr="CWC_AVI_Primary2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6304" y="50938"/>
            <a:ext cx="2142821" cy="671936"/>
          </a:xfrm>
          <a:prstGeom prst="rect">
            <a:avLst/>
          </a:prstGeom>
        </p:spPr>
      </p:pic>
      <p:sp>
        <p:nvSpPr>
          <p:cNvPr id="16" name="TextBox 15"/>
          <p:cNvSpPr txBox="1"/>
          <p:nvPr userDrawn="1"/>
        </p:nvSpPr>
        <p:spPr>
          <a:xfrm>
            <a:off x="352996" y="6067781"/>
            <a:ext cx="3734288" cy="307777"/>
          </a:xfrm>
          <a:prstGeom prst="rect">
            <a:avLst/>
          </a:prstGeom>
          <a:noFill/>
        </p:spPr>
        <p:txBody>
          <a:bodyPr wrap="square" rtlCol="0">
            <a:spAutoFit/>
          </a:bodyPr>
          <a:lstStyle/>
          <a:p>
            <a:pPr>
              <a:lnSpc>
                <a:spcPct val="120000"/>
              </a:lnSpc>
            </a:pPr>
            <a:r>
              <a:rPr lang="en-US" sz="1200" dirty="0" err="1" smtClean="0">
                <a:solidFill>
                  <a:prstClr val="black"/>
                </a:solidFill>
                <a:latin typeface="Helvetica Neue"/>
                <a:cs typeface="Helvetica Neue"/>
              </a:rPr>
              <a:t>albertadoctors.org</a:t>
            </a:r>
            <a:r>
              <a:rPr lang="en-US" sz="1200" dirty="0" smtClean="0">
                <a:solidFill>
                  <a:prstClr val="black"/>
                </a:solidFill>
                <a:latin typeface="Helvetica Neue"/>
                <a:cs typeface="Helvetica Neue"/>
              </a:rPr>
              <a:t>/</a:t>
            </a:r>
            <a:r>
              <a:rPr lang="en-US" sz="1200" dirty="0" err="1" smtClean="0">
                <a:solidFill>
                  <a:prstClr val="black"/>
                </a:solidFill>
                <a:latin typeface="Helvetica Neue"/>
                <a:cs typeface="Helvetica Neue"/>
              </a:rPr>
              <a:t>choosingwisely</a:t>
            </a:r>
            <a:endParaRPr lang="en-US" sz="1200" dirty="0">
              <a:solidFill>
                <a:prstClr val="black"/>
              </a:solidFill>
              <a:latin typeface="Helvetica Neue"/>
              <a:cs typeface="Helvetica Neue"/>
            </a:endParaRPr>
          </a:p>
        </p:txBody>
      </p:sp>
      <p:cxnSp>
        <p:nvCxnSpPr>
          <p:cNvPr id="19" name="Straight Connector 18"/>
          <p:cNvCxnSpPr/>
          <p:nvPr userDrawn="1"/>
        </p:nvCxnSpPr>
        <p:spPr>
          <a:xfrm>
            <a:off x="457200" y="6045191"/>
            <a:ext cx="8229600" cy="0"/>
          </a:xfrm>
          <a:prstGeom prst="line">
            <a:avLst/>
          </a:prstGeom>
          <a:ln w="12700">
            <a:solidFill>
              <a:srgbClr val="5CB8B2"/>
            </a:solidFill>
          </a:ln>
          <a:effectLst/>
        </p:spPr>
        <p:style>
          <a:lnRef idx="2">
            <a:schemeClr val="accent1"/>
          </a:lnRef>
          <a:fillRef idx="0">
            <a:schemeClr val="accent1"/>
          </a:fillRef>
          <a:effectRef idx="1">
            <a:schemeClr val="accent1"/>
          </a:effectRef>
          <a:fontRef idx="minor">
            <a:schemeClr val="tx1"/>
          </a:fontRef>
        </p:style>
      </p:cxnSp>
      <p:pic>
        <p:nvPicPr>
          <p:cNvPr id="2" name="Picture 1" descr="AlbertaHealt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11824" y="6278258"/>
            <a:ext cx="1600200" cy="351012"/>
          </a:xfrm>
          <a:prstGeom prst="rect">
            <a:avLst/>
          </a:prstGeom>
        </p:spPr>
      </p:pic>
      <p:pic>
        <p:nvPicPr>
          <p:cNvPr id="3" name="Picture 2" descr="AMA_logoC.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31241" y="6182479"/>
            <a:ext cx="1255184" cy="567970"/>
          </a:xfrm>
          <a:prstGeom prst="rect">
            <a:avLst/>
          </a:prstGeom>
        </p:spPr>
      </p:pic>
      <p:pic>
        <p:nvPicPr>
          <p:cNvPr id="4" name="Picture 3" descr="AHS_logoC.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498291" y="6232993"/>
            <a:ext cx="1211149" cy="411480"/>
          </a:xfrm>
          <a:prstGeom prst="rect">
            <a:avLst/>
          </a:prstGeom>
        </p:spPr>
      </p:pic>
    </p:spTree>
    <p:extLst>
      <p:ext uri="{BB962C8B-B14F-4D97-AF65-F5344CB8AC3E}">
        <p14:creationId xmlns:p14="http://schemas.microsoft.com/office/powerpoint/2010/main" val="4791906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998596C-1EC9-2A42-B526-3E7E0A5AA1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48126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998596C-1EC9-2A42-B526-3E7E0A5AA1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8022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998596C-1EC9-2A42-B526-3E7E0A5AA1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9466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998596C-1EC9-2A42-B526-3E7E0A5AA1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2762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998596C-1EC9-2A42-B526-3E7E0A5AA1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9296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998596C-1EC9-2A42-B526-3E7E0A5AA1F5}" type="slidenum">
              <a:rPr lang="en-US" smtClean="0"/>
              <a:t>‹#›</a:t>
            </a:fld>
            <a:endParaRPr lang="en-US"/>
          </a:p>
        </p:txBody>
      </p:sp>
    </p:spTree>
    <p:extLst>
      <p:ext uri="{BB962C8B-B14F-4D97-AF65-F5344CB8AC3E}">
        <p14:creationId xmlns:p14="http://schemas.microsoft.com/office/powerpoint/2010/main" val="227942062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998596C-1EC9-2A42-B526-3E7E0A5AA1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66113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998596C-1EC9-2A42-B526-3E7E0A5AA1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107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998596C-1EC9-2A42-B526-3E7E0A5AA1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85559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998596C-1EC9-2A42-B526-3E7E0A5AA1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2942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998596C-1EC9-2A42-B526-3E7E0A5AA1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46299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0" name="Group 9"/>
          <p:cNvGrpSpPr/>
          <p:nvPr userDrawn="1"/>
        </p:nvGrpSpPr>
        <p:grpSpPr>
          <a:xfrm>
            <a:off x="0" y="0"/>
            <a:ext cx="9144000" cy="6708114"/>
            <a:chOff x="0" y="0"/>
            <a:chExt cx="9144000" cy="6708114"/>
          </a:xfrm>
        </p:grpSpPr>
        <p:pic>
          <p:nvPicPr>
            <p:cNvPr id="12" name="Picture 11" descr="Powerpoint template hea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1273"/>
            </a:xfrm>
            <a:prstGeom prst="rect">
              <a:avLst/>
            </a:prstGeom>
          </p:spPr>
        </p:pic>
        <p:pic>
          <p:nvPicPr>
            <p:cNvPr id="13" name="Picture 12" descr="CWC_AVI_Primary2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6304" y="50938"/>
              <a:ext cx="2142821" cy="671936"/>
            </a:xfrm>
            <a:prstGeom prst="rect">
              <a:avLst/>
            </a:prstGeom>
          </p:spPr>
        </p:pic>
        <p:sp>
          <p:nvSpPr>
            <p:cNvPr id="14" name="TextBox 13"/>
            <p:cNvSpPr txBox="1"/>
            <p:nvPr userDrawn="1"/>
          </p:nvSpPr>
          <p:spPr>
            <a:xfrm>
              <a:off x="352996" y="6067781"/>
              <a:ext cx="3734288" cy="307777"/>
            </a:xfrm>
            <a:prstGeom prst="rect">
              <a:avLst/>
            </a:prstGeom>
            <a:noFill/>
          </p:spPr>
          <p:txBody>
            <a:bodyPr wrap="square" rtlCol="0">
              <a:spAutoFit/>
            </a:bodyPr>
            <a:lstStyle/>
            <a:p>
              <a:pPr>
                <a:lnSpc>
                  <a:spcPct val="120000"/>
                </a:lnSpc>
              </a:pPr>
              <a:r>
                <a:rPr lang="en-US" sz="1200" dirty="0" err="1" smtClean="0">
                  <a:solidFill>
                    <a:prstClr val="black"/>
                  </a:solidFill>
                  <a:latin typeface="Helvetica Neue"/>
                  <a:cs typeface="Helvetica Neue"/>
                </a:rPr>
                <a:t>albertadoctors.org</a:t>
              </a:r>
              <a:r>
                <a:rPr lang="en-US" sz="1200" dirty="0" smtClean="0">
                  <a:solidFill>
                    <a:prstClr val="black"/>
                  </a:solidFill>
                  <a:latin typeface="Helvetica Neue"/>
                  <a:cs typeface="Helvetica Neue"/>
                </a:rPr>
                <a:t>/</a:t>
              </a:r>
              <a:r>
                <a:rPr lang="en-US" sz="1200" dirty="0" err="1" smtClean="0">
                  <a:solidFill>
                    <a:prstClr val="black"/>
                  </a:solidFill>
                  <a:latin typeface="Helvetica Neue"/>
                  <a:cs typeface="Helvetica Neue"/>
                </a:rPr>
                <a:t>choosingwisely</a:t>
              </a:r>
              <a:endParaRPr lang="en-US" sz="1200" dirty="0">
                <a:solidFill>
                  <a:prstClr val="black"/>
                </a:solidFill>
                <a:latin typeface="Helvetica Neue"/>
                <a:cs typeface="Helvetica Neue"/>
              </a:endParaRPr>
            </a:p>
          </p:txBody>
        </p:sp>
        <p:cxnSp>
          <p:nvCxnSpPr>
            <p:cNvPr id="15" name="Straight Connector 14"/>
            <p:cNvCxnSpPr/>
            <p:nvPr userDrawn="1"/>
          </p:nvCxnSpPr>
          <p:spPr>
            <a:xfrm>
              <a:off x="457200" y="6045191"/>
              <a:ext cx="8229600" cy="0"/>
            </a:xfrm>
            <a:prstGeom prst="line">
              <a:avLst/>
            </a:prstGeom>
            <a:ln w="12700">
              <a:solidFill>
                <a:srgbClr val="5CB8B2"/>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AMA_logo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21574" y="6140144"/>
              <a:ext cx="1255184" cy="567970"/>
            </a:xfrm>
            <a:prstGeom prst="rect">
              <a:avLst/>
            </a:prstGeom>
          </p:spPr>
        </p:pic>
      </p:grpSp>
    </p:spTree>
    <p:extLst>
      <p:ext uri="{BB962C8B-B14F-4D97-AF65-F5344CB8AC3E}">
        <p14:creationId xmlns:p14="http://schemas.microsoft.com/office/powerpoint/2010/main" val="41864230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p:cNvGrpSpPr/>
          <p:nvPr userDrawn="1"/>
        </p:nvGrpSpPr>
        <p:grpSpPr>
          <a:xfrm>
            <a:off x="0" y="0"/>
            <a:ext cx="9144000" cy="6708114"/>
            <a:chOff x="0" y="0"/>
            <a:chExt cx="9144000" cy="6708114"/>
          </a:xfrm>
        </p:grpSpPr>
        <p:pic>
          <p:nvPicPr>
            <p:cNvPr id="13" name="Picture 12" descr="Powerpoint template hea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1273"/>
            </a:xfrm>
            <a:prstGeom prst="rect">
              <a:avLst/>
            </a:prstGeom>
          </p:spPr>
        </p:pic>
        <p:pic>
          <p:nvPicPr>
            <p:cNvPr id="14" name="Picture 13" descr="CWC_AVI_Primary2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6304" y="50938"/>
              <a:ext cx="2142821" cy="671936"/>
            </a:xfrm>
            <a:prstGeom prst="rect">
              <a:avLst/>
            </a:prstGeom>
          </p:spPr>
        </p:pic>
        <p:sp>
          <p:nvSpPr>
            <p:cNvPr id="15" name="TextBox 14"/>
            <p:cNvSpPr txBox="1"/>
            <p:nvPr userDrawn="1"/>
          </p:nvSpPr>
          <p:spPr>
            <a:xfrm>
              <a:off x="352996" y="6067781"/>
              <a:ext cx="3734288" cy="307777"/>
            </a:xfrm>
            <a:prstGeom prst="rect">
              <a:avLst/>
            </a:prstGeom>
            <a:noFill/>
          </p:spPr>
          <p:txBody>
            <a:bodyPr wrap="square" rtlCol="0">
              <a:spAutoFit/>
            </a:bodyPr>
            <a:lstStyle/>
            <a:p>
              <a:pPr>
                <a:lnSpc>
                  <a:spcPct val="120000"/>
                </a:lnSpc>
              </a:pPr>
              <a:r>
                <a:rPr lang="en-US" sz="1200" dirty="0" err="1" smtClean="0">
                  <a:solidFill>
                    <a:prstClr val="black"/>
                  </a:solidFill>
                  <a:latin typeface="Helvetica Neue"/>
                  <a:cs typeface="Helvetica Neue"/>
                </a:rPr>
                <a:t>albertadoctors.org</a:t>
              </a:r>
              <a:r>
                <a:rPr lang="en-US" sz="1200" dirty="0" smtClean="0">
                  <a:solidFill>
                    <a:prstClr val="black"/>
                  </a:solidFill>
                  <a:latin typeface="Helvetica Neue"/>
                  <a:cs typeface="Helvetica Neue"/>
                </a:rPr>
                <a:t>/</a:t>
              </a:r>
              <a:r>
                <a:rPr lang="en-US" sz="1200" dirty="0" err="1" smtClean="0">
                  <a:solidFill>
                    <a:prstClr val="black"/>
                  </a:solidFill>
                  <a:latin typeface="Helvetica Neue"/>
                  <a:cs typeface="Helvetica Neue"/>
                </a:rPr>
                <a:t>choosingwisely</a:t>
              </a:r>
              <a:endParaRPr lang="en-US" sz="1200" dirty="0">
                <a:solidFill>
                  <a:prstClr val="black"/>
                </a:solidFill>
                <a:latin typeface="Helvetica Neue"/>
                <a:cs typeface="Helvetica Neue"/>
              </a:endParaRPr>
            </a:p>
          </p:txBody>
        </p:sp>
        <p:cxnSp>
          <p:nvCxnSpPr>
            <p:cNvPr id="16" name="Straight Connector 15"/>
            <p:cNvCxnSpPr/>
            <p:nvPr userDrawn="1"/>
          </p:nvCxnSpPr>
          <p:spPr>
            <a:xfrm>
              <a:off x="457200" y="6045191"/>
              <a:ext cx="8229600" cy="0"/>
            </a:xfrm>
            <a:prstGeom prst="line">
              <a:avLst/>
            </a:prstGeom>
            <a:ln w="12700">
              <a:solidFill>
                <a:srgbClr val="5CB8B2"/>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AMA_logo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21574" y="6140144"/>
              <a:ext cx="1255184" cy="567970"/>
            </a:xfrm>
            <a:prstGeom prst="rect">
              <a:avLst/>
            </a:prstGeom>
          </p:spPr>
        </p:pic>
      </p:grpSp>
      <p:sp>
        <p:nvSpPr>
          <p:cNvPr id="2" name="Title 1"/>
          <p:cNvSpPr>
            <a:spLocks noGrp="1"/>
          </p:cNvSpPr>
          <p:nvPr>
            <p:ph type="title"/>
          </p:nvPr>
        </p:nvSpPr>
        <p:spPr>
          <a:xfrm>
            <a:off x="457200" y="1053602"/>
            <a:ext cx="8229600" cy="1143000"/>
          </a:xfrm>
          <a:prstGeom prst="rect">
            <a:avLst/>
          </a:prstGeom>
        </p:spPr>
        <p:txBody>
          <a:bodyPr/>
          <a:lstStyle>
            <a:lvl1pPr algn="l">
              <a:defRPr sz="4000" b="1" i="0" baseline="0">
                <a:solidFill>
                  <a:srgbClr val="5CB8B2"/>
                </a:solidFill>
                <a:latin typeface="Helvetica"/>
              </a:defRPr>
            </a:lvl1pPr>
          </a:lstStyle>
          <a:p>
            <a:r>
              <a:rPr lang="en-CA" dirty="0" smtClean="0"/>
              <a:t>Click to edit Master title style</a:t>
            </a:r>
            <a:endParaRPr lang="en-US" dirty="0"/>
          </a:p>
        </p:txBody>
      </p:sp>
      <p:sp>
        <p:nvSpPr>
          <p:cNvPr id="3" name="Content Placeholder 2"/>
          <p:cNvSpPr>
            <a:spLocks noGrp="1"/>
          </p:cNvSpPr>
          <p:nvPr>
            <p:ph idx="1"/>
          </p:nvPr>
        </p:nvSpPr>
        <p:spPr>
          <a:xfrm>
            <a:off x="457200" y="2379165"/>
            <a:ext cx="8229600" cy="3378200"/>
          </a:xfrm>
          <a:prstGeom prst="rect">
            <a:avLst/>
          </a:prstGeom>
        </p:spPr>
        <p:txBody>
          <a:bodyPr/>
          <a:lstStyle>
            <a:lvl1pPr>
              <a:defRPr>
                <a:latin typeface="Helvetica"/>
              </a:defRPr>
            </a:lvl1pPr>
            <a:lvl2pPr>
              <a:defRPr>
                <a:latin typeface="Helvetica"/>
              </a:defRPr>
            </a:lvl2pPr>
            <a:lvl3pPr>
              <a:defRPr>
                <a:latin typeface="Helvetica"/>
              </a:defRPr>
            </a:lvl3pPr>
            <a:lvl4pPr>
              <a:defRPr>
                <a:latin typeface="Helvetica"/>
              </a:defRPr>
            </a:lvl4pPr>
            <a:lvl5pPr>
              <a:defRPr>
                <a:latin typeface="Helvetica"/>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1910626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2" name="Group 11"/>
          <p:cNvGrpSpPr/>
          <p:nvPr userDrawn="1"/>
        </p:nvGrpSpPr>
        <p:grpSpPr>
          <a:xfrm>
            <a:off x="0" y="0"/>
            <a:ext cx="9144000" cy="6708114"/>
            <a:chOff x="0" y="0"/>
            <a:chExt cx="9144000" cy="6708114"/>
          </a:xfrm>
        </p:grpSpPr>
        <p:pic>
          <p:nvPicPr>
            <p:cNvPr id="13" name="Picture 12" descr="Powerpoint template hea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1273"/>
            </a:xfrm>
            <a:prstGeom prst="rect">
              <a:avLst/>
            </a:prstGeom>
          </p:spPr>
        </p:pic>
        <p:pic>
          <p:nvPicPr>
            <p:cNvPr id="14" name="Picture 13" descr="CWC_AVI_Primary2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6304" y="50938"/>
              <a:ext cx="2142821" cy="671936"/>
            </a:xfrm>
            <a:prstGeom prst="rect">
              <a:avLst/>
            </a:prstGeom>
          </p:spPr>
        </p:pic>
        <p:sp>
          <p:nvSpPr>
            <p:cNvPr id="15" name="TextBox 14"/>
            <p:cNvSpPr txBox="1"/>
            <p:nvPr userDrawn="1"/>
          </p:nvSpPr>
          <p:spPr>
            <a:xfrm>
              <a:off x="352996" y="6067781"/>
              <a:ext cx="3734288" cy="307777"/>
            </a:xfrm>
            <a:prstGeom prst="rect">
              <a:avLst/>
            </a:prstGeom>
            <a:noFill/>
          </p:spPr>
          <p:txBody>
            <a:bodyPr wrap="square" rtlCol="0">
              <a:spAutoFit/>
            </a:bodyPr>
            <a:lstStyle/>
            <a:p>
              <a:pPr>
                <a:lnSpc>
                  <a:spcPct val="120000"/>
                </a:lnSpc>
              </a:pPr>
              <a:r>
                <a:rPr lang="en-US" sz="1200" dirty="0" err="1" smtClean="0">
                  <a:solidFill>
                    <a:prstClr val="black"/>
                  </a:solidFill>
                  <a:latin typeface="Helvetica Neue"/>
                  <a:cs typeface="Helvetica Neue"/>
                </a:rPr>
                <a:t>albertadoctors.org</a:t>
              </a:r>
              <a:r>
                <a:rPr lang="en-US" sz="1200" dirty="0" smtClean="0">
                  <a:solidFill>
                    <a:prstClr val="black"/>
                  </a:solidFill>
                  <a:latin typeface="Helvetica Neue"/>
                  <a:cs typeface="Helvetica Neue"/>
                </a:rPr>
                <a:t>/</a:t>
              </a:r>
              <a:r>
                <a:rPr lang="en-US" sz="1200" dirty="0" err="1" smtClean="0">
                  <a:solidFill>
                    <a:prstClr val="black"/>
                  </a:solidFill>
                  <a:latin typeface="Helvetica Neue"/>
                  <a:cs typeface="Helvetica Neue"/>
                </a:rPr>
                <a:t>choosingwisely</a:t>
              </a:r>
              <a:endParaRPr lang="en-US" sz="1200" dirty="0">
                <a:solidFill>
                  <a:prstClr val="black"/>
                </a:solidFill>
                <a:latin typeface="Helvetica Neue"/>
                <a:cs typeface="Helvetica Neue"/>
              </a:endParaRPr>
            </a:p>
          </p:txBody>
        </p:sp>
        <p:cxnSp>
          <p:nvCxnSpPr>
            <p:cNvPr id="16" name="Straight Connector 15"/>
            <p:cNvCxnSpPr/>
            <p:nvPr userDrawn="1"/>
          </p:nvCxnSpPr>
          <p:spPr>
            <a:xfrm>
              <a:off x="457200" y="6045191"/>
              <a:ext cx="8229600" cy="0"/>
            </a:xfrm>
            <a:prstGeom prst="line">
              <a:avLst/>
            </a:prstGeom>
            <a:ln w="12700">
              <a:solidFill>
                <a:srgbClr val="5CB8B2"/>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AMA_logo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21574" y="6140144"/>
              <a:ext cx="1255184" cy="567970"/>
            </a:xfrm>
            <a:prstGeom prst="rect">
              <a:avLst/>
            </a:prstGeom>
          </p:spPr>
        </p:pic>
      </p:grpSp>
      <p:sp>
        <p:nvSpPr>
          <p:cNvPr id="2" name="Title 1"/>
          <p:cNvSpPr>
            <a:spLocks noGrp="1"/>
          </p:cNvSpPr>
          <p:nvPr>
            <p:ph type="title"/>
          </p:nvPr>
        </p:nvSpPr>
        <p:spPr>
          <a:xfrm>
            <a:off x="722313" y="4406900"/>
            <a:ext cx="7772400" cy="1362075"/>
          </a:xfrm>
          <a:prstGeom prst="rect">
            <a:avLst/>
          </a:prstGeom>
        </p:spPr>
        <p:txBody>
          <a:bodyPr anchor="t"/>
          <a:lstStyle>
            <a:lvl1pPr algn="l">
              <a:defRPr sz="2400" b="1" cap="all">
                <a:solidFill>
                  <a:srgbClr val="5CB8B2"/>
                </a:solidFill>
                <a:latin typeface="Helvetica"/>
              </a:defRPr>
            </a:lvl1pPr>
          </a:lstStyle>
          <a:p>
            <a:r>
              <a:rPr lang="en-CA"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Tree>
    <p:extLst>
      <p:ext uri="{BB962C8B-B14F-4D97-AF65-F5344CB8AC3E}">
        <p14:creationId xmlns:p14="http://schemas.microsoft.com/office/powerpoint/2010/main" val="1733449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3" name="Group 12"/>
          <p:cNvGrpSpPr/>
          <p:nvPr userDrawn="1"/>
        </p:nvGrpSpPr>
        <p:grpSpPr>
          <a:xfrm>
            <a:off x="0" y="0"/>
            <a:ext cx="9144000" cy="6708114"/>
            <a:chOff x="0" y="0"/>
            <a:chExt cx="9144000" cy="6708114"/>
          </a:xfrm>
        </p:grpSpPr>
        <p:pic>
          <p:nvPicPr>
            <p:cNvPr id="14" name="Picture 13" descr="Powerpoint template hea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1273"/>
            </a:xfrm>
            <a:prstGeom prst="rect">
              <a:avLst/>
            </a:prstGeom>
          </p:spPr>
        </p:pic>
        <p:pic>
          <p:nvPicPr>
            <p:cNvPr id="15" name="Picture 14" descr="CWC_AVI_Primary2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6304" y="50938"/>
              <a:ext cx="2142821" cy="671936"/>
            </a:xfrm>
            <a:prstGeom prst="rect">
              <a:avLst/>
            </a:prstGeom>
          </p:spPr>
        </p:pic>
        <p:sp>
          <p:nvSpPr>
            <p:cNvPr id="16" name="TextBox 15"/>
            <p:cNvSpPr txBox="1"/>
            <p:nvPr userDrawn="1"/>
          </p:nvSpPr>
          <p:spPr>
            <a:xfrm>
              <a:off x="352996" y="6067781"/>
              <a:ext cx="3734288" cy="307777"/>
            </a:xfrm>
            <a:prstGeom prst="rect">
              <a:avLst/>
            </a:prstGeom>
            <a:noFill/>
          </p:spPr>
          <p:txBody>
            <a:bodyPr wrap="square" rtlCol="0">
              <a:spAutoFit/>
            </a:bodyPr>
            <a:lstStyle/>
            <a:p>
              <a:pPr>
                <a:lnSpc>
                  <a:spcPct val="120000"/>
                </a:lnSpc>
              </a:pPr>
              <a:r>
                <a:rPr lang="en-US" sz="1200" dirty="0" err="1" smtClean="0">
                  <a:solidFill>
                    <a:prstClr val="black"/>
                  </a:solidFill>
                  <a:latin typeface="Helvetica Neue"/>
                  <a:cs typeface="Helvetica Neue"/>
                </a:rPr>
                <a:t>albertadoctors.org</a:t>
              </a:r>
              <a:r>
                <a:rPr lang="en-US" sz="1200" dirty="0" smtClean="0">
                  <a:solidFill>
                    <a:prstClr val="black"/>
                  </a:solidFill>
                  <a:latin typeface="Helvetica Neue"/>
                  <a:cs typeface="Helvetica Neue"/>
                </a:rPr>
                <a:t>/</a:t>
              </a:r>
              <a:r>
                <a:rPr lang="en-US" sz="1200" dirty="0" err="1" smtClean="0">
                  <a:solidFill>
                    <a:prstClr val="black"/>
                  </a:solidFill>
                  <a:latin typeface="Helvetica Neue"/>
                  <a:cs typeface="Helvetica Neue"/>
                </a:rPr>
                <a:t>choosingwisely</a:t>
              </a:r>
              <a:endParaRPr lang="en-US" sz="1200" dirty="0">
                <a:solidFill>
                  <a:prstClr val="black"/>
                </a:solidFill>
                <a:latin typeface="Helvetica Neue"/>
                <a:cs typeface="Helvetica Neue"/>
              </a:endParaRPr>
            </a:p>
          </p:txBody>
        </p:sp>
        <p:cxnSp>
          <p:nvCxnSpPr>
            <p:cNvPr id="17" name="Straight Connector 16"/>
            <p:cNvCxnSpPr/>
            <p:nvPr userDrawn="1"/>
          </p:nvCxnSpPr>
          <p:spPr>
            <a:xfrm>
              <a:off x="457200" y="6045191"/>
              <a:ext cx="8229600" cy="0"/>
            </a:xfrm>
            <a:prstGeom prst="line">
              <a:avLst/>
            </a:prstGeom>
            <a:ln w="12700">
              <a:solidFill>
                <a:srgbClr val="5CB8B2"/>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AMA_logo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21574" y="6140144"/>
              <a:ext cx="1255184" cy="567970"/>
            </a:xfrm>
            <a:prstGeom prst="rect">
              <a:avLst/>
            </a:prstGeom>
          </p:spPr>
        </p:pic>
      </p:grpSp>
      <p:sp>
        <p:nvSpPr>
          <p:cNvPr id="2" name="Title 1"/>
          <p:cNvSpPr>
            <a:spLocks noGrp="1"/>
          </p:cNvSpPr>
          <p:nvPr>
            <p:ph type="title"/>
          </p:nvPr>
        </p:nvSpPr>
        <p:spPr>
          <a:xfrm>
            <a:off x="457200" y="1019734"/>
            <a:ext cx="8229600" cy="1143000"/>
          </a:xfrm>
          <a:prstGeom prst="rect">
            <a:avLst/>
          </a:prstGeom>
        </p:spPr>
        <p:txBody>
          <a:bodyPr/>
          <a:lstStyle>
            <a:lvl1pPr>
              <a:defRPr sz="4000" b="1" i="0">
                <a:solidFill>
                  <a:srgbClr val="5CB8B2"/>
                </a:solidFill>
                <a:latin typeface=""/>
              </a:defRPr>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2345296"/>
            <a:ext cx="4038600" cy="3496733"/>
          </a:xfrm>
          <a:prstGeom prst="rect">
            <a:avLst/>
          </a:prstGeom>
        </p:spPr>
        <p:txBody>
          <a:bodyPr/>
          <a:lstStyle>
            <a:lvl1pPr>
              <a:defRPr sz="2400">
                <a:latin typeface=""/>
              </a:defRPr>
            </a:lvl1pPr>
            <a:lvl2pPr>
              <a:defRPr sz="2200">
                <a:latin typeface=""/>
              </a:defRPr>
            </a:lvl2pPr>
            <a:lvl3pPr>
              <a:defRPr sz="2000">
                <a:latin typeface=""/>
              </a:defRPr>
            </a:lvl3pPr>
            <a:lvl4pPr>
              <a:defRPr sz="1800">
                <a:latin typeface=""/>
              </a:defRPr>
            </a:lvl4pPr>
            <a:lvl5pPr>
              <a:defRPr sz="1800">
                <a:latin typeface=""/>
              </a:defRPr>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Content Placeholder 3"/>
          <p:cNvSpPr>
            <a:spLocks noGrp="1"/>
          </p:cNvSpPr>
          <p:nvPr>
            <p:ph sz="half" idx="2"/>
          </p:nvPr>
        </p:nvSpPr>
        <p:spPr>
          <a:xfrm>
            <a:off x="4648200" y="2345296"/>
            <a:ext cx="4038600" cy="3496733"/>
          </a:xfrm>
          <a:prstGeom prst="rect">
            <a:avLst/>
          </a:prstGeom>
        </p:spPr>
        <p:txBody>
          <a:bodyPr/>
          <a:lstStyle>
            <a:lvl1pPr>
              <a:defRPr sz="2400">
                <a:latin typeface=""/>
              </a:defRPr>
            </a:lvl1pPr>
            <a:lvl2pPr>
              <a:defRPr sz="2200">
                <a:latin typeface=""/>
              </a:defRPr>
            </a:lvl2pPr>
            <a:lvl3pPr>
              <a:defRPr sz="2000">
                <a:latin typeface=""/>
              </a:defRPr>
            </a:lvl3pPr>
            <a:lvl4pPr>
              <a:defRPr sz="1800">
                <a:latin typeface=""/>
              </a:defRPr>
            </a:lvl4pPr>
            <a:lvl5pPr>
              <a:defRPr sz="1800">
                <a:latin typeface=""/>
              </a:defRPr>
            </a:lvl5pPr>
            <a:lvl6pPr>
              <a:defRPr sz="1800"/>
            </a:lvl6pPr>
            <a:lvl7pPr>
              <a:defRPr sz="1800"/>
            </a:lvl7pPr>
            <a:lvl8pPr>
              <a:defRPr sz="1800"/>
            </a:lvl8pPr>
            <a:lvl9pPr>
              <a:defRPr sz="18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779605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5" name="Group 14"/>
          <p:cNvGrpSpPr/>
          <p:nvPr userDrawn="1"/>
        </p:nvGrpSpPr>
        <p:grpSpPr>
          <a:xfrm>
            <a:off x="0" y="0"/>
            <a:ext cx="9144000" cy="6708114"/>
            <a:chOff x="0" y="0"/>
            <a:chExt cx="9144000" cy="6708114"/>
          </a:xfrm>
        </p:grpSpPr>
        <p:pic>
          <p:nvPicPr>
            <p:cNvPr id="16" name="Picture 15" descr="Powerpoint template hea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1273"/>
            </a:xfrm>
            <a:prstGeom prst="rect">
              <a:avLst/>
            </a:prstGeom>
          </p:spPr>
        </p:pic>
        <p:pic>
          <p:nvPicPr>
            <p:cNvPr id="17" name="Picture 16" descr="CWC_AVI_Primary2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6304" y="50938"/>
              <a:ext cx="2142821" cy="671936"/>
            </a:xfrm>
            <a:prstGeom prst="rect">
              <a:avLst/>
            </a:prstGeom>
          </p:spPr>
        </p:pic>
        <p:sp>
          <p:nvSpPr>
            <p:cNvPr id="18" name="TextBox 17"/>
            <p:cNvSpPr txBox="1"/>
            <p:nvPr userDrawn="1"/>
          </p:nvSpPr>
          <p:spPr>
            <a:xfrm>
              <a:off x="352996" y="6067781"/>
              <a:ext cx="3734288" cy="307777"/>
            </a:xfrm>
            <a:prstGeom prst="rect">
              <a:avLst/>
            </a:prstGeom>
            <a:noFill/>
          </p:spPr>
          <p:txBody>
            <a:bodyPr wrap="square" rtlCol="0">
              <a:spAutoFit/>
            </a:bodyPr>
            <a:lstStyle/>
            <a:p>
              <a:pPr>
                <a:lnSpc>
                  <a:spcPct val="120000"/>
                </a:lnSpc>
              </a:pPr>
              <a:r>
                <a:rPr lang="en-US" sz="1200" dirty="0" err="1" smtClean="0">
                  <a:solidFill>
                    <a:prstClr val="black"/>
                  </a:solidFill>
                  <a:latin typeface="Helvetica Neue"/>
                  <a:cs typeface="Helvetica Neue"/>
                </a:rPr>
                <a:t>albertadoctors.org</a:t>
              </a:r>
              <a:r>
                <a:rPr lang="en-US" sz="1200" dirty="0" smtClean="0">
                  <a:solidFill>
                    <a:prstClr val="black"/>
                  </a:solidFill>
                  <a:latin typeface="Helvetica Neue"/>
                  <a:cs typeface="Helvetica Neue"/>
                </a:rPr>
                <a:t>/</a:t>
              </a:r>
              <a:r>
                <a:rPr lang="en-US" sz="1200" dirty="0" err="1" smtClean="0">
                  <a:solidFill>
                    <a:prstClr val="black"/>
                  </a:solidFill>
                  <a:latin typeface="Helvetica Neue"/>
                  <a:cs typeface="Helvetica Neue"/>
                </a:rPr>
                <a:t>choosingwisely</a:t>
              </a:r>
              <a:endParaRPr lang="en-US" sz="1200" dirty="0">
                <a:solidFill>
                  <a:prstClr val="black"/>
                </a:solidFill>
                <a:latin typeface="Helvetica Neue"/>
                <a:cs typeface="Helvetica Neue"/>
              </a:endParaRPr>
            </a:p>
          </p:txBody>
        </p:sp>
        <p:cxnSp>
          <p:nvCxnSpPr>
            <p:cNvPr id="19" name="Straight Connector 18"/>
            <p:cNvCxnSpPr/>
            <p:nvPr userDrawn="1"/>
          </p:nvCxnSpPr>
          <p:spPr>
            <a:xfrm>
              <a:off x="457200" y="6045191"/>
              <a:ext cx="8229600" cy="0"/>
            </a:xfrm>
            <a:prstGeom prst="line">
              <a:avLst/>
            </a:prstGeom>
            <a:ln w="12700">
              <a:solidFill>
                <a:srgbClr val="5CB8B2"/>
              </a:solidFill>
            </a:ln>
            <a:effectLst/>
          </p:spPr>
          <p:style>
            <a:lnRef idx="2">
              <a:schemeClr val="accent1"/>
            </a:lnRef>
            <a:fillRef idx="0">
              <a:schemeClr val="accent1"/>
            </a:fillRef>
            <a:effectRef idx="1">
              <a:schemeClr val="accent1"/>
            </a:effectRef>
            <a:fontRef idx="minor">
              <a:schemeClr val="tx1"/>
            </a:fontRef>
          </p:style>
        </p:cxnSp>
        <p:pic>
          <p:nvPicPr>
            <p:cNvPr id="20" name="Picture 19" descr="AMA_logo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21574" y="6140144"/>
              <a:ext cx="1255184" cy="567970"/>
            </a:xfrm>
            <a:prstGeom prst="rect">
              <a:avLst/>
            </a:prstGeom>
          </p:spPr>
        </p:pic>
      </p:grpSp>
      <p:sp>
        <p:nvSpPr>
          <p:cNvPr id="2" name="Title 1"/>
          <p:cNvSpPr>
            <a:spLocks noGrp="1"/>
          </p:cNvSpPr>
          <p:nvPr>
            <p:ph type="title"/>
          </p:nvPr>
        </p:nvSpPr>
        <p:spPr>
          <a:xfrm>
            <a:off x="457200" y="1028167"/>
            <a:ext cx="8229600" cy="1143000"/>
          </a:xfrm>
          <a:prstGeom prst="rect">
            <a:avLst/>
          </a:prstGeom>
        </p:spPr>
        <p:txBody>
          <a:bodyPr/>
          <a:lstStyle>
            <a:lvl1pPr>
              <a:defRPr sz="4000" b="1" i="0">
                <a:solidFill>
                  <a:srgbClr val="5CB8B2"/>
                </a:solidFill>
                <a:latin typeface="Helvetica"/>
              </a:defRPr>
            </a:lvl1pPr>
          </a:lstStyle>
          <a:p>
            <a:r>
              <a:rPr lang="en-CA" dirty="0" smtClean="0"/>
              <a:t>Click to edit Master title style</a:t>
            </a:r>
            <a:endParaRPr lang="en-US" dirty="0"/>
          </a:p>
        </p:txBody>
      </p:sp>
      <p:sp>
        <p:nvSpPr>
          <p:cNvPr id="3" name="Text Placeholder 2"/>
          <p:cNvSpPr>
            <a:spLocks noGrp="1"/>
          </p:cNvSpPr>
          <p:nvPr>
            <p:ph type="body" idx="1"/>
          </p:nvPr>
        </p:nvSpPr>
        <p:spPr>
          <a:xfrm>
            <a:off x="457200" y="2288642"/>
            <a:ext cx="4040188" cy="639762"/>
          </a:xfrm>
          <a:prstGeom prst="rect">
            <a:avLst/>
          </a:prstGeom>
        </p:spPr>
        <p:txBody>
          <a:bodyPr anchor="b"/>
          <a:lstStyle>
            <a:lvl1pPr marL="0" indent="0">
              <a:buNone/>
              <a:defRPr sz="2400" b="1">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4" name="Content Placeholder 3"/>
          <p:cNvSpPr>
            <a:spLocks noGrp="1"/>
          </p:cNvSpPr>
          <p:nvPr>
            <p:ph sz="half" idx="2"/>
          </p:nvPr>
        </p:nvSpPr>
        <p:spPr>
          <a:xfrm>
            <a:off x="457200" y="2928404"/>
            <a:ext cx="4040188" cy="3023658"/>
          </a:xfrm>
          <a:prstGeom prst="rect">
            <a:avLst/>
          </a:prstGeom>
        </p:spPr>
        <p:txBody>
          <a:bodyPr/>
          <a:lstStyle>
            <a:lvl1pPr>
              <a:defRPr sz="2400">
                <a:latin typeface="Helvetica"/>
              </a:defRPr>
            </a:lvl1pPr>
            <a:lvl2pPr>
              <a:defRPr sz="2000">
                <a:latin typeface="Helvetica"/>
              </a:defRPr>
            </a:lvl2pPr>
            <a:lvl3pPr>
              <a:defRPr sz="1800">
                <a:latin typeface="Helvetica"/>
              </a:defRPr>
            </a:lvl3pPr>
            <a:lvl4pPr>
              <a:defRPr sz="1600">
                <a:latin typeface="Helvetica"/>
              </a:defRPr>
            </a:lvl4pPr>
            <a:lvl5pPr>
              <a:defRPr sz="1600">
                <a:latin typeface="Helvetica"/>
              </a:defRPr>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2288642"/>
            <a:ext cx="4041775" cy="639762"/>
          </a:xfrm>
          <a:prstGeom prst="rect">
            <a:avLst/>
          </a:prstGeom>
        </p:spPr>
        <p:txBody>
          <a:bodyPr anchor="b"/>
          <a:lstStyle>
            <a:lvl1pPr marL="0" indent="0">
              <a:buNone/>
              <a:defRPr sz="2400" b="1">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928404"/>
            <a:ext cx="4041775" cy="3023658"/>
          </a:xfrm>
          <a:prstGeom prst="rect">
            <a:avLst/>
          </a:prstGeom>
        </p:spPr>
        <p:txBody>
          <a:bodyPr/>
          <a:lstStyle>
            <a:lvl1pPr>
              <a:defRPr sz="2400">
                <a:latin typeface="Helvetica"/>
              </a:defRPr>
            </a:lvl1pPr>
            <a:lvl2pPr>
              <a:defRPr sz="2000">
                <a:latin typeface="Helvetica"/>
              </a:defRPr>
            </a:lvl2pPr>
            <a:lvl3pPr>
              <a:defRPr sz="1800">
                <a:latin typeface="Helvetica"/>
              </a:defRPr>
            </a:lvl3pPr>
            <a:lvl4pPr>
              <a:defRPr sz="1600">
                <a:latin typeface="Helvetica"/>
              </a:defRPr>
            </a:lvl4pPr>
            <a:lvl5pPr>
              <a:defRPr sz="1600">
                <a:latin typeface="Helvetica"/>
              </a:defRPr>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169985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81516691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1" name="Group 10"/>
          <p:cNvGrpSpPr/>
          <p:nvPr userDrawn="1"/>
        </p:nvGrpSpPr>
        <p:grpSpPr>
          <a:xfrm>
            <a:off x="0" y="0"/>
            <a:ext cx="9144000" cy="6708114"/>
            <a:chOff x="0" y="0"/>
            <a:chExt cx="9144000" cy="6708114"/>
          </a:xfrm>
        </p:grpSpPr>
        <p:pic>
          <p:nvPicPr>
            <p:cNvPr id="12" name="Picture 11" descr="Powerpoint template hea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1273"/>
            </a:xfrm>
            <a:prstGeom prst="rect">
              <a:avLst/>
            </a:prstGeom>
          </p:spPr>
        </p:pic>
        <p:pic>
          <p:nvPicPr>
            <p:cNvPr id="13" name="Picture 12" descr="CWC_AVI_Primary2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6304" y="50938"/>
              <a:ext cx="2142821" cy="671936"/>
            </a:xfrm>
            <a:prstGeom prst="rect">
              <a:avLst/>
            </a:prstGeom>
          </p:spPr>
        </p:pic>
        <p:sp>
          <p:nvSpPr>
            <p:cNvPr id="14" name="TextBox 13"/>
            <p:cNvSpPr txBox="1"/>
            <p:nvPr userDrawn="1"/>
          </p:nvSpPr>
          <p:spPr>
            <a:xfrm>
              <a:off x="352996" y="6067781"/>
              <a:ext cx="3734288" cy="307777"/>
            </a:xfrm>
            <a:prstGeom prst="rect">
              <a:avLst/>
            </a:prstGeom>
            <a:noFill/>
          </p:spPr>
          <p:txBody>
            <a:bodyPr wrap="square" rtlCol="0">
              <a:spAutoFit/>
            </a:bodyPr>
            <a:lstStyle/>
            <a:p>
              <a:pPr>
                <a:lnSpc>
                  <a:spcPct val="120000"/>
                </a:lnSpc>
              </a:pPr>
              <a:r>
                <a:rPr lang="en-US" sz="1200" dirty="0" err="1" smtClean="0">
                  <a:solidFill>
                    <a:prstClr val="black"/>
                  </a:solidFill>
                  <a:latin typeface="Helvetica Neue"/>
                  <a:cs typeface="Helvetica Neue"/>
                </a:rPr>
                <a:t>albertadoctors.org</a:t>
              </a:r>
              <a:r>
                <a:rPr lang="en-US" sz="1200" dirty="0" smtClean="0">
                  <a:solidFill>
                    <a:prstClr val="black"/>
                  </a:solidFill>
                  <a:latin typeface="Helvetica Neue"/>
                  <a:cs typeface="Helvetica Neue"/>
                </a:rPr>
                <a:t>/</a:t>
              </a:r>
              <a:r>
                <a:rPr lang="en-US" sz="1200" dirty="0" err="1" smtClean="0">
                  <a:solidFill>
                    <a:prstClr val="black"/>
                  </a:solidFill>
                  <a:latin typeface="Helvetica Neue"/>
                  <a:cs typeface="Helvetica Neue"/>
                </a:rPr>
                <a:t>choosingwisely</a:t>
              </a:r>
              <a:endParaRPr lang="en-US" sz="1200" dirty="0">
                <a:solidFill>
                  <a:prstClr val="black"/>
                </a:solidFill>
                <a:latin typeface="Helvetica Neue"/>
                <a:cs typeface="Helvetica Neue"/>
              </a:endParaRPr>
            </a:p>
          </p:txBody>
        </p:sp>
        <p:cxnSp>
          <p:nvCxnSpPr>
            <p:cNvPr id="15" name="Straight Connector 14"/>
            <p:cNvCxnSpPr/>
            <p:nvPr userDrawn="1"/>
          </p:nvCxnSpPr>
          <p:spPr>
            <a:xfrm>
              <a:off x="457200" y="6045191"/>
              <a:ext cx="8229600" cy="0"/>
            </a:xfrm>
            <a:prstGeom prst="line">
              <a:avLst/>
            </a:prstGeom>
            <a:ln w="12700">
              <a:solidFill>
                <a:srgbClr val="5CB8B2"/>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AMA_logo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21574" y="6140144"/>
              <a:ext cx="1255184" cy="567970"/>
            </a:xfrm>
            <a:prstGeom prst="rect">
              <a:avLst/>
            </a:prstGeom>
          </p:spPr>
        </p:pic>
      </p:grpSp>
      <p:sp>
        <p:nvSpPr>
          <p:cNvPr id="2" name="Title 1"/>
          <p:cNvSpPr>
            <a:spLocks noGrp="1"/>
          </p:cNvSpPr>
          <p:nvPr>
            <p:ph type="title"/>
          </p:nvPr>
        </p:nvSpPr>
        <p:spPr>
          <a:xfrm>
            <a:off x="457200" y="1028175"/>
            <a:ext cx="8229600" cy="1143000"/>
          </a:xfrm>
          <a:prstGeom prst="rect">
            <a:avLst/>
          </a:prstGeom>
        </p:spPr>
        <p:txBody>
          <a:bodyPr/>
          <a:lstStyle>
            <a:lvl1pPr>
              <a:defRPr sz="4000" b="1" i="0">
                <a:solidFill>
                  <a:srgbClr val="5CB8B2"/>
                </a:solidFill>
                <a:latin typeface="Helvetica"/>
              </a:defRPr>
            </a:lvl1pPr>
          </a:lstStyle>
          <a:p>
            <a:r>
              <a:rPr lang="en-CA" dirty="0" smtClean="0"/>
              <a:t>Click to edit Master title style</a:t>
            </a:r>
            <a:endParaRPr lang="en-US" dirty="0"/>
          </a:p>
        </p:txBody>
      </p:sp>
    </p:spTree>
    <p:extLst>
      <p:ext uri="{BB962C8B-B14F-4D97-AF65-F5344CB8AC3E}">
        <p14:creationId xmlns:p14="http://schemas.microsoft.com/office/powerpoint/2010/main" val="48770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userDrawn="1"/>
        </p:nvGrpSpPr>
        <p:grpSpPr>
          <a:xfrm>
            <a:off x="0" y="0"/>
            <a:ext cx="9144000" cy="6708114"/>
            <a:chOff x="0" y="0"/>
            <a:chExt cx="9144000" cy="6708114"/>
          </a:xfrm>
        </p:grpSpPr>
        <p:pic>
          <p:nvPicPr>
            <p:cNvPr id="11" name="Picture 10" descr="Powerpoint template hea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1273"/>
            </a:xfrm>
            <a:prstGeom prst="rect">
              <a:avLst/>
            </a:prstGeom>
          </p:spPr>
        </p:pic>
        <p:pic>
          <p:nvPicPr>
            <p:cNvPr id="12" name="Picture 11" descr="CWC_AVI_Primary2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6304" y="50938"/>
              <a:ext cx="2142821" cy="671936"/>
            </a:xfrm>
            <a:prstGeom prst="rect">
              <a:avLst/>
            </a:prstGeom>
          </p:spPr>
        </p:pic>
        <p:sp>
          <p:nvSpPr>
            <p:cNvPr id="13" name="TextBox 12"/>
            <p:cNvSpPr txBox="1"/>
            <p:nvPr userDrawn="1"/>
          </p:nvSpPr>
          <p:spPr>
            <a:xfrm>
              <a:off x="352996" y="6067781"/>
              <a:ext cx="3734288" cy="307777"/>
            </a:xfrm>
            <a:prstGeom prst="rect">
              <a:avLst/>
            </a:prstGeom>
            <a:noFill/>
          </p:spPr>
          <p:txBody>
            <a:bodyPr wrap="square" rtlCol="0">
              <a:spAutoFit/>
            </a:bodyPr>
            <a:lstStyle/>
            <a:p>
              <a:pPr>
                <a:lnSpc>
                  <a:spcPct val="120000"/>
                </a:lnSpc>
              </a:pPr>
              <a:r>
                <a:rPr lang="en-US" sz="1200" dirty="0" err="1" smtClean="0">
                  <a:solidFill>
                    <a:prstClr val="black"/>
                  </a:solidFill>
                  <a:latin typeface="Helvetica Neue"/>
                  <a:cs typeface="Helvetica Neue"/>
                </a:rPr>
                <a:t>albertadoctors.org</a:t>
              </a:r>
              <a:r>
                <a:rPr lang="en-US" sz="1200" dirty="0" smtClean="0">
                  <a:solidFill>
                    <a:prstClr val="black"/>
                  </a:solidFill>
                  <a:latin typeface="Helvetica Neue"/>
                  <a:cs typeface="Helvetica Neue"/>
                </a:rPr>
                <a:t>/</a:t>
              </a:r>
              <a:r>
                <a:rPr lang="en-US" sz="1200" dirty="0" err="1" smtClean="0">
                  <a:solidFill>
                    <a:prstClr val="black"/>
                  </a:solidFill>
                  <a:latin typeface="Helvetica Neue"/>
                  <a:cs typeface="Helvetica Neue"/>
                </a:rPr>
                <a:t>choosingwisely</a:t>
              </a:r>
              <a:endParaRPr lang="en-US" sz="1200" dirty="0">
                <a:solidFill>
                  <a:prstClr val="black"/>
                </a:solidFill>
                <a:latin typeface="Helvetica Neue"/>
                <a:cs typeface="Helvetica Neue"/>
              </a:endParaRPr>
            </a:p>
          </p:txBody>
        </p:sp>
        <p:cxnSp>
          <p:nvCxnSpPr>
            <p:cNvPr id="14" name="Straight Connector 13"/>
            <p:cNvCxnSpPr/>
            <p:nvPr userDrawn="1"/>
          </p:nvCxnSpPr>
          <p:spPr>
            <a:xfrm>
              <a:off x="457200" y="6045191"/>
              <a:ext cx="8229600" cy="0"/>
            </a:xfrm>
            <a:prstGeom prst="line">
              <a:avLst/>
            </a:prstGeom>
            <a:ln w="12700">
              <a:solidFill>
                <a:srgbClr val="5CB8B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MA_logo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21574" y="6140144"/>
              <a:ext cx="1255184" cy="567970"/>
            </a:xfrm>
            <a:prstGeom prst="rect">
              <a:avLst/>
            </a:prstGeom>
          </p:spPr>
        </p:pic>
      </p:grpSp>
    </p:spTree>
    <p:extLst>
      <p:ext uri="{BB962C8B-B14F-4D97-AF65-F5344CB8AC3E}">
        <p14:creationId xmlns:p14="http://schemas.microsoft.com/office/powerpoint/2010/main" val="625910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3" name="Group 12"/>
          <p:cNvGrpSpPr/>
          <p:nvPr userDrawn="1"/>
        </p:nvGrpSpPr>
        <p:grpSpPr>
          <a:xfrm>
            <a:off x="0" y="0"/>
            <a:ext cx="9144000" cy="6708114"/>
            <a:chOff x="0" y="0"/>
            <a:chExt cx="9144000" cy="6708114"/>
          </a:xfrm>
        </p:grpSpPr>
        <p:pic>
          <p:nvPicPr>
            <p:cNvPr id="14" name="Picture 13" descr="Powerpoint template hea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1273"/>
            </a:xfrm>
            <a:prstGeom prst="rect">
              <a:avLst/>
            </a:prstGeom>
          </p:spPr>
        </p:pic>
        <p:pic>
          <p:nvPicPr>
            <p:cNvPr id="15" name="Picture 14" descr="CWC_AVI_Primary2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6304" y="50938"/>
              <a:ext cx="2142821" cy="671936"/>
            </a:xfrm>
            <a:prstGeom prst="rect">
              <a:avLst/>
            </a:prstGeom>
          </p:spPr>
        </p:pic>
        <p:sp>
          <p:nvSpPr>
            <p:cNvPr id="16" name="TextBox 15"/>
            <p:cNvSpPr txBox="1"/>
            <p:nvPr userDrawn="1"/>
          </p:nvSpPr>
          <p:spPr>
            <a:xfrm>
              <a:off x="352996" y="6067781"/>
              <a:ext cx="3734288" cy="307777"/>
            </a:xfrm>
            <a:prstGeom prst="rect">
              <a:avLst/>
            </a:prstGeom>
            <a:noFill/>
          </p:spPr>
          <p:txBody>
            <a:bodyPr wrap="square" rtlCol="0">
              <a:spAutoFit/>
            </a:bodyPr>
            <a:lstStyle/>
            <a:p>
              <a:pPr>
                <a:lnSpc>
                  <a:spcPct val="120000"/>
                </a:lnSpc>
              </a:pPr>
              <a:r>
                <a:rPr lang="en-US" sz="1200" dirty="0" err="1" smtClean="0">
                  <a:solidFill>
                    <a:prstClr val="black"/>
                  </a:solidFill>
                  <a:latin typeface="Helvetica Neue"/>
                  <a:cs typeface="Helvetica Neue"/>
                </a:rPr>
                <a:t>albertadoctors.org</a:t>
              </a:r>
              <a:r>
                <a:rPr lang="en-US" sz="1200" dirty="0" smtClean="0">
                  <a:solidFill>
                    <a:prstClr val="black"/>
                  </a:solidFill>
                  <a:latin typeface="Helvetica Neue"/>
                  <a:cs typeface="Helvetica Neue"/>
                </a:rPr>
                <a:t>/</a:t>
              </a:r>
              <a:r>
                <a:rPr lang="en-US" sz="1200" dirty="0" err="1" smtClean="0">
                  <a:solidFill>
                    <a:prstClr val="black"/>
                  </a:solidFill>
                  <a:latin typeface="Helvetica Neue"/>
                  <a:cs typeface="Helvetica Neue"/>
                </a:rPr>
                <a:t>choosingwisely</a:t>
              </a:r>
              <a:endParaRPr lang="en-US" sz="1200" dirty="0">
                <a:solidFill>
                  <a:prstClr val="black"/>
                </a:solidFill>
                <a:latin typeface="Helvetica Neue"/>
                <a:cs typeface="Helvetica Neue"/>
              </a:endParaRPr>
            </a:p>
          </p:txBody>
        </p:sp>
        <p:cxnSp>
          <p:nvCxnSpPr>
            <p:cNvPr id="17" name="Straight Connector 16"/>
            <p:cNvCxnSpPr/>
            <p:nvPr userDrawn="1"/>
          </p:nvCxnSpPr>
          <p:spPr>
            <a:xfrm>
              <a:off x="457200" y="6045191"/>
              <a:ext cx="8229600" cy="0"/>
            </a:xfrm>
            <a:prstGeom prst="line">
              <a:avLst/>
            </a:prstGeom>
            <a:ln w="12700">
              <a:solidFill>
                <a:srgbClr val="5CB8B2"/>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AMA_logo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21574" y="6140144"/>
              <a:ext cx="1255184" cy="567970"/>
            </a:xfrm>
            <a:prstGeom prst="rect">
              <a:avLst/>
            </a:prstGeom>
          </p:spPr>
        </p:pic>
      </p:grpSp>
      <p:sp>
        <p:nvSpPr>
          <p:cNvPr id="2" name="Title 1"/>
          <p:cNvSpPr>
            <a:spLocks noGrp="1"/>
          </p:cNvSpPr>
          <p:nvPr>
            <p:ph type="title"/>
          </p:nvPr>
        </p:nvSpPr>
        <p:spPr>
          <a:xfrm>
            <a:off x="457200" y="1094311"/>
            <a:ext cx="3008313" cy="1162050"/>
          </a:xfrm>
          <a:prstGeom prst="rect">
            <a:avLst/>
          </a:prstGeom>
        </p:spPr>
        <p:txBody>
          <a:bodyPr anchor="b"/>
          <a:lstStyle>
            <a:lvl1pPr algn="l">
              <a:defRPr sz="2000" b="1">
                <a:latin typeface="Helvetica"/>
              </a:defRPr>
            </a:lvl1pPr>
          </a:lstStyle>
          <a:p>
            <a:r>
              <a:rPr lang="en-CA" smtClean="0"/>
              <a:t>Click to edit Master title style</a:t>
            </a:r>
            <a:endParaRPr lang="en-US"/>
          </a:p>
        </p:txBody>
      </p:sp>
      <p:sp>
        <p:nvSpPr>
          <p:cNvPr id="3" name="Content Placeholder 2"/>
          <p:cNvSpPr>
            <a:spLocks noGrp="1"/>
          </p:cNvSpPr>
          <p:nvPr>
            <p:ph idx="1"/>
          </p:nvPr>
        </p:nvSpPr>
        <p:spPr>
          <a:xfrm>
            <a:off x="3575050" y="1094311"/>
            <a:ext cx="5111750" cy="4781557"/>
          </a:xfrm>
          <a:prstGeom prst="rect">
            <a:avLst/>
          </a:prstGeom>
        </p:spPr>
        <p:txBody>
          <a:bodyPr/>
          <a:lstStyle>
            <a:lvl1pPr>
              <a:defRPr sz="2800">
                <a:latin typeface="Helvetica"/>
              </a:defRPr>
            </a:lvl1pPr>
            <a:lvl2pPr>
              <a:defRPr sz="2600">
                <a:latin typeface="Helvetica"/>
              </a:defRPr>
            </a:lvl2pPr>
            <a:lvl3pPr>
              <a:defRPr sz="2400">
                <a:latin typeface="Helvetica"/>
              </a:defRPr>
            </a:lvl3pPr>
            <a:lvl4pPr>
              <a:defRPr sz="2000">
                <a:latin typeface="Helvetica"/>
              </a:defRPr>
            </a:lvl4pPr>
            <a:lvl5pPr>
              <a:defRPr sz="2000">
                <a:latin typeface="Helvetica"/>
              </a:defRPr>
            </a:lvl5pPr>
            <a:lvl6pPr>
              <a:defRPr sz="2000"/>
            </a:lvl6pPr>
            <a:lvl7pPr>
              <a:defRPr sz="2000"/>
            </a:lvl7pPr>
            <a:lvl8pPr>
              <a:defRPr sz="2000"/>
            </a:lvl8pPr>
            <a:lvl9pPr>
              <a:defRPr sz="20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Text Placeholder 3"/>
          <p:cNvSpPr>
            <a:spLocks noGrp="1"/>
          </p:cNvSpPr>
          <p:nvPr>
            <p:ph type="body" sz="half" idx="2"/>
          </p:nvPr>
        </p:nvSpPr>
        <p:spPr>
          <a:xfrm>
            <a:off x="457200" y="2256362"/>
            <a:ext cx="3008313" cy="3619506"/>
          </a:xfrm>
          <a:prstGeom prst="rect">
            <a:avLst/>
          </a:prstGeom>
        </p:spPr>
        <p:txBody>
          <a:bodyPr/>
          <a:lstStyle>
            <a:lvl1pPr marL="0" indent="0">
              <a:buNone/>
              <a:defRPr sz="1400">
                <a:latin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165916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userDrawn="1"/>
        </p:nvGrpSpPr>
        <p:grpSpPr>
          <a:xfrm>
            <a:off x="0" y="0"/>
            <a:ext cx="9144000" cy="6708114"/>
            <a:chOff x="0" y="0"/>
            <a:chExt cx="9144000" cy="6708114"/>
          </a:xfrm>
        </p:grpSpPr>
        <p:pic>
          <p:nvPicPr>
            <p:cNvPr id="14" name="Picture 13" descr="Powerpoint template hea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1273"/>
            </a:xfrm>
            <a:prstGeom prst="rect">
              <a:avLst/>
            </a:prstGeom>
          </p:spPr>
        </p:pic>
        <p:pic>
          <p:nvPicPr>
            <p:cNvPr id="15" name="Picture 14" descr="CWC_AVI_Primary2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6304" y="50938"/>
              <a:ext cx="2142821" cy="671936"/>
            </a:xfrm>
            <a:prstGeom prst="rect">
              <a:avLst/>
            </a:prstGeom>
          </p:spPr>
        </p:pic>
        <p:sp>
          <p:nvSpPr>
            <p:cNvPr id="16" name="TextBox 15"/>
            <p:cNvSpPr txBox="1"/>
            <p:nvPr userDrawn="1"/>
          </p:nvSpPr>
          <p:spPr>
            <a:xfrm>
              <a:off x="352996" y="6067781"/>
              <a:ext cx="3734288" cy="307777"/>
            </a:xfrm>
            <a:prstGeom prst="rect">
              <a:avLst/>
            </a:prstGeom>
            <a:noFill/>
          </p:spPr>
          <p:txBody>
            <a:bodyPr wrap="square" rtlCol="0">
              <a:spAutoFit/>
            </a:bodyPr>
            <a:lstStyle/>
            <a:p>
              <a:pPr>
                <a:lnSpc>
                  <a:spcPct val="120000"/>
                </a:lnSpc>
              </a:pPr>
              <a:r>
                <a:rPr lang="en-US" sz="1200" dirty="0" err="1" smtClean="0">
                  <a:solidFill>
                    <a:prstClr val="black"/>
                  </a:solidFill>
                  <a:latin typeface="Helvetica Neue"/>
                  <a:cs typeface="Helvetica Neue"/>
                </a:rPr>
                <a:t>albertadoctors.org</a:t>
              </a:r>
              <a:r>
                <a:rPr lang="en-US" sz="1200" dirty="0" smtClean="0">
                  <a:solidFill>
                    <a:prstClr val="black"/>
                  </a:solidFill>
                  <a:latin typeface="Helvetica Neue"/>
                  <a:cs typeface="Helvetica Neue"/>
                </a:rPr>
                <a:t>/</a:t>
              </a:r>
              <a:r>
                <a:rPr lang="en-US" sz="1200" dirty="0" err="1" smtClean="0">
                  <a:solidFill>
                    <a:prstClr val="black"/>
                  </a:solidFill>
                  <a:latin typeface="Helvetica Neue"/>
                  <a:cs typeface="Helvetica Neue"/>
                </a:rPr>
                <a:t>choosingwisely</a:t>
              </a:r>
              <a:endParaRPr lang="en-US" sz="1200" dirty="0">
                <a:solidFill>
                  <a:prstClr val="black"/>
                </a:solidFill>
                <a:latin typeface="Helvetica Neue"/>
                <a:cs typeface="Helvetica Neue"/>
              </a:endParaRPr>
            </a:p>
          </p:txBody>
        </p:sp>
        <p:cxnSp>
          <p:nvCxnSpPr>
            <p:cNvPr id="17" name="Straight Connector 16"/>
            <p:cNvCxnSpPr/>
            <p:nvPr userDrawn="1"/>
          </p:nvCxnSpPr>
          <p:spPr>
            <a:xfrm>
              <a:off x="457200" y="6045191"/>
              <a:ext cx="8229600" cy="0"/>
            </a:xfrm>
            <a:prstGeom prst="line">
              <a:avLst/>
            </a:prstGeom>
            <a:ln w="12700">
              <a:solidFill>
                <a:srgbClr val="5CB8B2"/>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AMA_logo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21574" y="6140144"/>
              <a:ext cx="1255184" cy="567970"/>
            </a:xfrm>
            <a:prstGeom prst="rect">
              <a:avLst/>
            </a:prstGeom>
          </p:spPr>
        </p:pic>
      </p:gr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1049867"/>
            <a:ext cx="5486400" cy="367770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4239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1583421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2" name="Group 11"/>
          <p:cNvGrpSpPr/>
          <p:nvPr userDrawn="1"/>
        </p:nvGrpSpPr>
        <p:grpSpPr>
          <a:xfrm>
            <a:off x="0" y="0"/>
            <a:ext cx="9144000" cy="6708114"/>
            <a:chOff x="0" y="0"/>
            <a:chExt cx="9144000" cy="6708114"/>
          </a:xfrm>
        </p:grpSpPr>
        <p:pic>
          <p:nvPicPr>
            <p:cNvPr id="13" name="Picture 12" descr="Powerpoint template hea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31273"/>
            </a:xfrm>
            <a:prstGeom prst="rect">
              <a:avLst/>
            </a:prstGeom>
          </p:spPr>
        </p:pic>
        <p:pic>
          <p:nvPicPr>
            <p:cNvPr id="14" name="Picture 13" descr="CWC_AVI_Primary2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6304" y="50938"/>
              <a:ext cx="2142821" cy="671936"/>
            </a:xfrm>
            <a:prstGeom prst="rect">
              <a:avLst/>
            </a:prstGeom>
          </p:spPr>
        </p:pic>
        <p:sp>
          <p:nvSpPr>
            <p:cNvPr id="15" name="TextBox 14"/>
            <p:cNvSpPr txBox="1"/>
            <p:nvPr userDrawn="1"/>
          </p:nvSpPr>
          <p:spPr>
            <a:xfrm>
              <a:off x="352996" y="6067781"/>
              <a:ext cx="3734288" cy="307777"/>
            </a:xfrm>
            <a:prstGeom prst="rect">
              <a:avLst/>
            </a:prstGeom>
            <a:noFill/>
          </p:spPr>
          <p:txBody>
            <a:bodyPr wrap="square" rtlCol="0">
              <a:spAutoFit/>
            </a:bodyPr>
            <a:lstStyle/>
            <a:p>
              <a:pPr>
                <a:lnSpc>
                  <a:spcPct val="120000"/>
                </a:lnSpc>
              </a:pPr>
              <a:r>
                <a:rPr lang="en-US" sz="1200" dirty="0" err="1" smtClean="0">
                  <a:solidFill>
                    <a:prstClr val="black"/>
                  </a:solidFill>
                  <a:latin typeface="Helvetica Neue"/>
                  <a:cs typeface="Helvetica Neue"/>
                </a:rPr>
                <a:t>albertadoctors.org</a:t>
              </a:r>
              <a:r>
                <a:rPr lang="en-US" sz="1200" dirty="0" smtClean="0">
                  <a:solidFill>
                    <a:prstClr val="black"/>
                  </a:solidFill>
                  <a:latin typeface="Helvetica Neue"/>
                  <a:cs typeface="Helvetica Neue"/>
                </a:rPr>
                <a:t>/</a:t>
              </a:r>
              <a:r>
                <a:rPr lang="en-US" sz="1200" dirty="0" err="1" smtClean="0">
                  <a:solidFill>
                    <a:prstClr val="black"/>
                  </a:solidFill>
                  <a:latin typeface="Helvetica Neue"/>
                  <a:cs typeface="Helvetica Neue"/>
                </a:rPr>
                <a:t>choosingwisely</a:t>
              </a:r>
              <a:endParaRPr lang="en-US" sz="1200" dirty="0">
                <a:solidFill>
                  <a:prstClr val="black"/>
                </a:solidFill>
                <a:latin typeface="Helvetica Neue"/>
                <a:cs typeface="Helvetica Neue"/>
              </a:endParaRPr>
            </a:p>
          </p:txBody>
        </p:sp>
        <p:cxnSp>
          <p:nvCxnSpPr>
            <p:cNvPr id="16" name="Straight Connector 15"/>
            <p:cNvCxnSpPr/>
            <p:nvPr userDrawn="1"/>
          </p:nvCxnSpPr>
          <p:spPr>
            <a:xfrm>
              <a:off x="457200" y="6045191"/>
              <a:ext cx="8229600" cy="0"/>
            </a:xfrm>
            <a:prstGeom prst="line">
              <a:avLst/>
            </a:prstGeom>
            <a:ln w="12700">
              <a:solidFill>
                <a:srgbClr val="5CB8B2"/>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AMA_logo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21574" y="6140144"/>
              <a:ext cx="1255184" cy="567970"/>
            </a:xfrm>
            <a:prstGeom prst="rect">
              <a:avLst/>
            </a:prstGeom>
          </p:spPr>
        </p:pic>
      </p:grpSp>
      <p:sp>
        <p:nvSpPr>
          <p:cNvPr id="2" name="Title 1"/>
          <p:cNvSpPr>
            <a:spLocks noGrp="1"/>
          </p:cNvSpPr>
          <p:nvPr>
            <p:ph type="title"/>
          </p:nvPr>
        </p:nvSpPr>
        <p:spPr>
          <a:xfrm>
            <a:off x="457200" y="981610"/>
            <a:ext cx="8229600" cy="1143000"/>
          </a:xfrm>
          <a:prstGeom prst="rect">
            <a:avLst/>
          </a:prstGeom>
        </p:spPr>
        <p:txBody>
          <a:bodyPr/>
          <a:lstStyle>
            <a:lvl1pPr>
              <a:defRPr sz="4000" b="1" i="0">
                <a:solidFill>
                  <a:srgbClr val="5CB8B2"/>
                </a:solidFill>
                <a:latin typeface="Helvetica"/>
              </a:defRPr>
            </a:lvl1pPr>
          </a:lstStyle>
          <a:p>
            <a:r>
              <a:rPr lang="en-CA" dirty="0" smtClean="0"/>
              <a:t>Click to edit Master title style</a:t>
            </a:r>
            <a:endParaRPr lang="en-US" dirty="0"/>
          </a:p>
        </p:txBody>
      </p:sp>
      <p:sp>
        <p:nvSpPr>
          <p:cNvPr id="3" name="Vertical Text Placeholder 2"/>
          <p:cNvSpPr>
            <a:spLocks noGrp="1"/>
          </p:cNvSpPr>
          <p:nvPr>
            <p:ph type="body" orient="vert" idx="1"/>
          </p:nvPr>
        </p:nvSpPr>
        <p:spPr>
          <a:xfrm>
            <a:off x="457200" y="2307173"/>
            <a:ext cx="8229600" cy="3500966"/>
          </a:xfrm>
          <a:prstGeom prst="rect">
            <a:avLst/>
          </a:prstGeom>
        </p:spPr>
        <p:txBody>
          <a:bodyPr vert="eaVert"/>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5602960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3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998596C-1EC9-2A42-B526-3E7E0A5AA1F5}" type="slidenum">
              <a:rPr lang="en-US" smtClean="0"/>
              <a:t>‹#›</a:t>
            </a:fld>
            <a:endParaRPr lang="en-US"/>
          </a:p>
        </p:txBody>
      </p:sp>
    </p:spTree>
    <p:extLst>
      <p:ext uri="{BB962C8B-B14F-4D97-AF65-F5344CB8AC3E}">
        <p14:creationId xmlns:p14="http://schemas.microsoft.com/office/powerpoint/2010/main" val="2063914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998596C-1EC9-2A42-B526-3E7E0A5AA1F5}" type="slidenum">
              <a:rPr lang="en-US" smtClean="0"/>
              <a:t>‹#›</a:t>
            </a:fld>
            <a:endParaRPr lang="en-US"/>
          </a:p>
        </p:txBody>
      </p:sp>
    </p:spTree>
    <p:extLst>
      <p:ext uri="{BB962C8B-B14F-4D97-AF65-F5344CB8AC3E}">
        <p14:creationId xmlns:p14="http://schemas.microsoft.com/office/powerpoint/2010/main" val="197092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998596C-1EC9-2A42-B526-3E7E0A5AA1F5}" type="slidenum">
              <a:rPr lang="en-US" smtClean="0"/>
              <a:t>‹#›</a:t>
            </a:fld>
            <a:endParaRPr lang="en-US"/>
          </a:p>
        </p:txBody>
      </p:sp>
    </p:spTree>
    <p:extLst>
      <p:ext uri="{BB962C8B-B14F-4D97-AF65-F5344CB8AC3E}">
        <p14:creationId xmlns:p14="http://schemas.microsoft.com/office/powerpoint/2010/main" val="771867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998596C-1EC9-2A42-B526-3E7E0A5AA1F5}" type="slidenum">
              <a:rPr lang="en-US" smtClean="0"/>
              <a:t>‹#›</a:t>
            </a:fld>
            <a:endParaRPr lang="en-US"/>
          </a:p>
        </p:txBody>
      </p:sp>
    </p:spTree>
    <p:extLst>
      <p:ext uri="{BB962C8B-B14F-4D97-AF65-F5344CB8AC3E}">
        <p14:creationId xmlns:p14="http://schemas.microsoft.com/office/powerpoint/2010/main" val="59075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998596C-1EC9-2A42-B526-3E7E0A5AA1F5}" type="slidenum">
              <a:rPr lang="en-US" smtClean="0"/>
              <a:t>‹#›</a:t>
            </a:fld>
            <a:endParaRPr lang="en-US"/>
          </a:p>
        </p:txBody>
      </p:sp>
    </p:spTree>
    <p:extLst>
      <p:ext uri="{BB962C8B-B14F-4D97-AF65-F5344CB8AC3E}">
        <p14:creationId xmlns:p14="http://schemas.microsoft.com/office/powerpoint/2010/main" val="427886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998596C-1EC9-2A42-B526-3E7E0A5AA1F5}" type="slidenum">
              <a:rPr lang="en-US" smtClean="0"/>
              <a:t>‹#›</a:t>
            </a:fld>
            <a:endParaRPr lang="en-US"/>
          </a:p>
        </p:txBody>
      </p:sp>
    </p:spTree>
    <p:extLst>
      <p:ext uri="{BB962C8B-B14F-4D97-AF65-F5344CB8AC3E}">
        <p14:creationId xmlns:p14="http://schemas.microsoft.com/office/powerpoint/2010/main" val="4166410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362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51739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57272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xml"/><Relationship Id="rId4" Type="http://schemas.openxmlformats.org/officeDocument/2006/relationships/hyperlink" Target="https://www.mdcme.ca/courseinfo.asp?id=155"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CWC_AVI_Primar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5940" y="447245"/>
            <a:ext cx="6553920" cy="2481216"/>
          </a:xfrm>
          <a:prstGeom prst="rect">
            <a:avLst/>
          </a:prstGeom>
        </p:spPr>
      </p:pic>
      <p:sp>
        <p:nvSpPr>
          <p:cNvPr id="2" name="TextBox 1"/>
          <p:cNvSpPr txBox="1"/>
          <p:nvPr/>
        </p:nvSpPr>
        <p:spPr>
          <a:xfrm>
            <a:off x="1569493" y="3234519"/>
            <a:ext cx="6127843" cy="2123658"/>
          </a:xfrm>
          <a:prstGeom prst="rect">
            <a:avLst/>
          </a:prstGeom>
          <a:noFill/>
        </p:spPr>
        <p:txBody>
          <a:bodyPr wrap="square" rtlCol="0">
            <a:spAutoFit/>
          </a:bodyPr>
          <a:lstStyle/>
          <a:p>
            <a:pPr algn="ctr">
              <a:spcBef>
                <a:spcPct val="0"/>
              </a:spcBef>
            </a:pPr>
            <a:r>
              <a:rPr lang="en-CA" sz="3000" dirty="0" smtClean="0">
                <a:latin typeface="Helvetica Neue"/>
              </a:rPr>
              <a:t>Tests, Treatments and Procedures;  </a:t>
            </a:r>
          </a:p>
          <a:p>
            <a:pPr algn="ctr">
              <a:spcBef>
                <a:spcPct val="0"/>
              </a:spcBef>
            </a:pPr>
            <a:r>
              <a:rPr lang="en-CA" sz="3000" dirty="0" smtClean="0">
                <a:latin typeface="Helvetica Neue"/>
              </a:rPr>
              <a:t>When Less is More</a:t>
            </a:r>
            <a:r>
              <a:rPr lang="en-US" sz="3000" dirty="0" smtClean="0">
                <a:solidFill>
                  <a:srgbClr val="000000"/>
                </a:solidFill>
                <a:latin typeface="Helvetica Neue"/>
                <a:cs typeface="Helvetica Neue"/>
              </a:rPr>
              <a:t/>
            </a:r>
            <a:br>
              <a:rPr lang="en-US" sz="3000" dirty="0" smtClean="0">
                <a:solidFill>
                  <a:srgbClr val="000000"/>
                </a:solidFill>
                <a:latin typeface="Helvetica Neue"/>
                <a:cs typeface="Helvetica Neue"/>
              </a:rPr>
            </a:br>
            <a:endParaRPr lang="en-US" sz="1200" dirty="0" smtClean="0">
              <a:solidFill>
                <a:srgbClr val="000000"/>
              </a:solidFill>
              <a:latin typeface="Helvetica Neue"/>
              <a:cs typeface="Helvetica Neue"/>
            </a:endParaRPr>
          </a:p>
          <a:p>
            <a:pPr algn="ctr">
              <a:spcBef>
                <a:spcPct val="0"/>
              </a:spcBef>
            </a:pPr>
            <a:r>
              <a:rPr lang="en-CA" sz="2000" dirty="0" smtClean="0">
                <a:solidFill>
                  <a:srgbClr val="5CB8B2"/>
                </a:solidFill>
                <a:latin typeface="Helvetica Neue"/>
                <a:ea typeface="+mj-ea"/>
                <a:cs typeface="Helvetica Neue Medium"/>
              </a:rPr>
              <a:t>Name</a:t>
            </a:r>
            <a:endParaRPr lang="en-CA" sz="2000" dirty="0">
              <a:solidFill>
                <a:srgbClr val="5CB8B2"/>
              </a:solidFill>
              <a:latin typeface="Helvetica Neue"/>
              <a:ea typeface="+mj-ea"/>
              <a:cs typeface="Helvetica Neue Medium"/>
            </a:endParaRPr>
          </a:p>
          <a:p>
            <a:pPr algn="ctr">
              <a:spcBef>
                <a:spcPct val="0"/>
              </a:spcBef>
            </a:pPr>
            <a:r>
              <a:rPr lang="en-CA" sz="2000" dirty="0" smtClean="0">
                <a:solidFill>
                  <a:srgbClr val="5CB8B2"/>
                </a:solidFill>
                <a:latin typeface="Helvetica Neue"/>
                <a:ea typeface="+mj-ea"/>
                <a:cs typeface="Helvetica Neue Medium"/>
              </a:rPr>
              <a:t>Site</a:t>
            </a:r>
            <a:endParaRPr lang="en-CA" sz="2000" dirty="0" smtClean="0">
              <a:solidFill>
                <a:srgbClr val="5CB8B2"/>
              </a:solidFill>
              <a:latin typeface="Helvetica Neue"/>
              <a:ea typeface="+mj-ea"/>
              <a:cs typeface="Helvetica Neue Medium"/>
            </a:endParaRPr>
          </a:p>
          <a:p>
            <a:pPr algn="ctr">
              <a:spcBef>
                <a:spcPct val="0"/>
              </a:spcBef>
            </a:pPr>
            <a:r>
              <a:rPr lang="en-CA" sz="2000" dirty="0" smtClean="0">
                <a:solidFill>
                  <a:srgbClr val="5CB8B2"/>
                </a:solidFill>
                <a:latin typeface="Helvetica Neue"/>
                <a:ea typeface="+mj-ea"/>
                <a:cs typeface="Helvetica Neue Medium"/>
              </a:rPr>
              <a:t>Date</a:t>
            </a:r>
            <a:endParaRPr lang="en-CA" sz="2000" dirty="0">
              <a:solidFill>
                <a:srgbClr val="5CB8B2"/>
              </a:solidFill>
              <a:latin typeface="Helvetica Neue"/>
              <a:ea typeface="+mj-ea"/>
              <a:cs typeface="Helvetica Neue Medium"/>
            </a:endParaRPr>
          </a:p>
        </p:txBody>
      </p:sp>
      <p:sp>
        <p:nvSpPr>
          <p:cNvPr id="3" name="TextBox 2"/>
          <p:cNvSpPr txBox="1"/>
          <p:nvPr/>
        </p:nvSpPr>
        <p:spPr>
          <a:xfrm>
            <a:off x="3589379" y="5987355"/>
            <a:ext cx="5096213" cy="566309"/>
          </a:xfrm>
          <a:prstGeom prst="rect">
            <a:avLst/>
          </a:prstGeom>
          <a:noFill/>
        </p:spPr>
        <p:txBody>
          <a:bodyPr wrap="square" rtlCol="0">
            <a:spAutoFit/>
          </a:bodyPr>
          <a:lstStyle/>
          <a:p>
            <a:pPr algn="r">
              <a:lnSpc>
                <a:spcPct val="120000"/>
              </a:lnSpc>
            </a:pPr>
            <a:r>
              <a:rPr lang="en-US" sz="1400" b="1" dirty="0" err="1" smtClean="0">
                <a:solidFill>
                  <a:srgbClr val="000000"/>
                </a:solidFill>
                <a:latin typeface="Helvetica Neue"/>
                <a:cs typeface="Helvetica Neue"/>
              </a:rPr>
              <a:t>Choosingwiselycanada.org</a:t>
            </a:r>
            <a:r>
              <a:rPr lang="en-US" sz="1200" dirty="0" smtClean="0">
                <a:solidFill>
                  <a:srgbClr val="000000"/>
                </a:solidFill>
                <a:latin typeface="Helvetica Neue"/>
                <a:cs typeface="Helvetica Neue"/>
              </a:rPr>
              <a:t/>
            </a:r>
            <a:br>
              <a:rPr lang="en-US" sz="1200" dirty="0" smtClean="0">
                <a:solidFill>
                  <a:srgbClr val="000000"/>
                </a:solidFill>
                <a:latin typeface="Helvetica Neue"/>
                <a:cs typeface="Helvetica Neue"/>
              </a:rPr>
            </a:br>
            <a:r>
              <a:rPr lang="en-US" sz="1200" dirty="0" smtClean="0">
                <a:solidFill>
                  <a:srgbClr val="5CB8B2"/>
                </a:solidFill>
                <a:latin typeface="Helvetica Neue"/>
                <a:cs typeface="Helvetica Neue"/>
              </a:rPr>
              <a:t>Twitter:</a:t>
            </a:r>
            <a:r>
              <a:rPr lang="en-US" sz="1200" dirty="0" smtClean="0">
                <a:latin typeface="Helvetica Neue"/>
                <a:cs typeface="Helvetica Neue"/>
              </a:rPr>
              <a:t> @</a:t>
            </a:r>
            <a:r>
              <a:rPr lang="en-US" sz="1200" dirty="0" err="1" smtClean="0">
                <a:latin typeface="Helvetica Neue"/>
                <a:cs typeface="Helvetica Neue"/>
              </a:rPr>
              <a:t>ChooseWiselyCA</a:t>
            </a:r>
            <a:r>
              <a:rPr lang="en-US" sz="1200" dirty="0" smtClean="0">
                <a:latin typeface="Helvetica Neue"/>
                <a:cs typeface="Helvetica Neue"/>
              </a:rPr>
              <a:t>   </a:t>
            </a:r>
            <a:r>
              <a:rPr lang="en-US" sz="1200" dirty="0" smtClean="0">
                <a:solidFill>
                  <a:srgbClr val="5CB8B2"/>
                </a:solidFill>
                <a:latin typeface="Helvetica Neue"/>
                <a:cs typeface="Helvetica Neue"/>
              </a:rPr>
              <a:t>|   Email:</a:t>
            </a:r>
            <a:r>
              <a:rPr lang="en-US" sz="1200" dirty="0" smtClean="0">
                <a:solidFill>
                  <a:srgbClr val="000000"/>
                </a:solidFill>
                <a:latin typeface="Helvetica Neue"/>
                <a:cs typeface="Helvetica Neue"/>
              </a:rPr>
              <a:t> </a:t>
            </a:r>
            <a:r>
              <a:rPr lang="en-US" sz="1200" dirty="0" err="1" smtClean="0">
                <a:solidFill>
                  <a:srgbClr val="000000"/>
                </a:solidFill>
                <a:latin typeface="Helvetica Neue"/>
                <a:cs typeface="Helvetica Neue"/>
              </a:rPr>
              <a:t>info@choosingwiselycanada.org</a:t>
            </a:r>
            <a:endParaRPr lang="en-US" sz="1200" dirty="0">
              <a:solidFill>
                <a:srgbClr val="000000"/>
              </a:solidFill>
              <a:latin typeface="Helvetica Neue"/>
              <a:cs typeface="Helvetica Neue"/>
            </a:endParaRPr>
          </a:p>
        </p:txBody>
      </p:sp>
      <p:pic>
        <p:nvPicPr>
          <p:cNvPr id="6" name="Picture 5" descr="AMA_logo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804" y="5843930"/>
            <a:ext cx="1800376" cy="814670"/>
          </a:xfrm>
          <a:prstGeom prst="rect">
            <a:avLst/>
          </a:prstGeom>
        </p:spPr>
      </p:pic>
      <p:sp>
        <p:nvSpPr>
          <p:cNvPr id="4" name="Slide Number Placeholder 3"/>
          <p:cNvSpPr>
            <a:spLocks noGrp="1"/>
          </p:cNvSpPr>
          <p:nvPr>
            <p:ph type="sldNum" sz="quarter" idx="12"/>
          </p:nvPr>
        </p:nvSpPr>
        <p:spPr/>
        <p:txBody>
          <a:bodyPr/>
          <a:lstStyle/>
          <a:p>
            <a:fld id="{A998596C-1EC9-2A42-B526-3E7E0A5AA1F5}" type="slidenum">
              <a:rPr lang="en-US" smtClean="0"/>
              <a:t>1</a:t>
            </a:fld>
            <a:endParaRPr lang="en-US"/>
          </a:p>
        </p:txBody>
      </p:sp>
    </p:spTree>
    <p:extLst>
      <p:ext uri="{BB962C8B-B14F-4D97-AF65-F5344CB8AC3E}">
        <p14:creationId xmlns:p14="http://schemas.microsoft.com/office/powerpoint/2010/main" val="885875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a:prstGeom prst="rect">
            <a:avLst/>
          </a:prstGeom>
        </p:spPr>
        <p:txBody>
          <a:bodyPr>
            <a:normAutofit fontScale="90000"/>
          </a:bodyPr>
          <a:lstStyle/>
          <a:p>
            <a:r>
              <a:rPr lang="en-CA" dirty="0" smtClean="0"/>
              <a:t/>
            </a:r>
            <a:br>
              <a:rPr lang="en-CA" dirty="0" smtClean="0"/>
            </a:br>
            <a:r>
              <a:rPr lang="en-CA" sz="4900" b="1" dirty="0" smtClean="0">
                <a:solidFill>
                  <a:schemeClr val="accent5">
                    <a:lumMod val="75000"/>
                  </a:schemeClr>
                </a:solidFill>
              </a:rPr>
              <a:t>C. Demo Project: Low Back Pain</a:t>
            </a:r>
            <a:endParaRPr lang="en-CA" sz="4900" b="1" dirty="0">
              <a:solidFill>
                <a:schemeClr val="accent5">
                  <a:lumMod val="75000"/>
                </a:schemeClr>
              </a:solidFill>
            </a:endParaRPr>
          </a:p>
        </p:txBody>
      </p:sp>
      <p:sp>
        <p:nvSpPr>
          <p:cNvPr id="3" name="Content Placeholder 2"/>
          <p:cNvSpPr>
            <a:spLocks noGrp="1"/>
          </p:cNvSpPr>
          <p:nvPr>
            <p:ph idx="4294967295"/>
          </p:nvPr>
        </p:nvSpPr>
        <p:spPr>
          <a:xfrm>
            <a:off x="450375" y="1924050"/>
            <a:ext cx="8093123" cy="4202113"/>
          </a:xfrm>
          <a:prstGeom prst="rect">
            <a:avLst/>
          </a:prstGeom>
        </p:spPr>
        <p:txBody>
          <a:bodyPr>
            <a:normAutofit/>
          </a:bodyPr>
          <a:lstStyle/>
          <a:p>
            <a:pPr lvl="0"/>
            <a:r>
              <a:rPr lang="en-CA" sz="3000" dirty="0" smtClean="0">
                <a:solidFill>
                  <a:prstClr val="black"/>
                </a:solidFill>
              </a:rPr>
              <a:t>When </a:t>
            </a:r>
            <a:r>
              <a:rPr lang="en-CA" sz="3000" dirty="0">
                <a:solidFill>
                  <a:prstClr val="black"/>
                </a:solidFill>
              </a:rPr>
              <a:t>it came to lower-back </a:t>
            </a:r>
            <a:r>
              <a:rPr lang="en-CA" sz="3000" dirty="0" smtClean="0">
                <a:solidFill>
                  <a:prstClr val="black"/>
                </a:solidFill>
              </a:rPr>
              <a:t>MRIs; </a:t>
            </a:r>
          </a:p>
          <a:p>
            <a:pPr marL="457200" lvl="0" indent="-457200">
              <a:buFontTx/>
              <a:buChar char="-"/>
            </a:pPr>
            <a:r>
              <a:rPr lang="en-CA" sz="2800" dirty="0" smtClean="0">
                <a:solidFill>
                  <a:prstClr val="black"/>
                </a:solidFill>
              </a:rPr>
              <a:t>about </a:t>
            </a:r>
            <a:r>
              <a:rPr lang="en-CA" sz="2800" dirty="0">
                <a:solidFill>
                  <a:prstClr val="black"/>
                </a:solidFill>
              </a:rPr>
              <a:t>34 per cent of those tests ordered by family doctors were considered appropriate. </a:t>
            </a:r>
            <a:endParaRPr lang="en-CA" sz="2800" dirty="0" smtClean="0">
              <a:solidFill>
                <a:prstClr val="black"/>
              </a:solidFill>
            </a:endParaRPr>
          </a:p>
          <a:p>
            <a:pPr marL="457200" lvl="0" indent="-457200">
              <a:buFontTx/>
              <a:buChar char="-"/>
            </a:pPr>
            <a:r>
              <a:rPr lang="en-CA" sz="2800" dirty="0" smtClean="0">
                <a:solidFill>
                  <a:prstClr val="black"/>
                </a:solidFill>
              </a:rPr>
              <a:t>Less than 50 of MRIs </a:t>
            </a:r>
            <a:r>
              <a:rPr lang="en-CA" sz="2800" dirty="0">
                <a:solidFill>
                  <a:prstClr val="black"/>
                </a:solidFill>
              </a:rPr>
              <a:t>ordered by neurologists and orthopedic surgeons had </a:t>
            </a:r>
            <a:r>
              <a:rPr lang="en-CA" sz="2800" dirty="0" smtClean="0">
                <a:solidFill>
                  <a:prstClr val="black"/>
                </a:solidFill>
              </a:rPr>
              <a:t>value. </a:t>
            </a:r>
          </a:p>
          <a:p>
            <a:pPr marL="457200" lvl="0" indent="-457200">
              <a:buFontTx/>
              <a:buChar char="-"/>
            </a:pPr>
            <a:r>
              <a:rPr lang="en-CA" sz="2800" dirty="0" smtClean="0">
                <a:solidFill>
                  <a:prstClr val="black"/>
                </a:solidFill>
              </a:rPr>
              <a:t>Neurosurgeons </a:t>
            </a:r>
            <a:r>
              <a:rPr lang="en-CA" sz="2800" dirty="0">
                <a:solidFill>
                  <a:prstClr val="black"/>
                </a:solidFill>
              </a:rPr>
              <a:t>had a higher rate of pegging a test’s value, at 75 per cent.</a:t>
            </a:r>
          </a:p>
          <a:p>
            <a:pPr lvl="0" algn="r"/>
            <a:r>
              <a:rPr lang="en-CA" dirty="0">
                <a:solidFill>
                  <a:prstClr val="black"/>
                </a:solidFill>
              </a:rPr>
              <a:t>-</a:t>
            </a:r>
            <a:r>
              <a:rPr lang="en-CA" sz="2400" dirty="0">
                <a:solidFill>
                  <a:prstClr val="black"/>
                </a:solidFill>
              </a:rPr>
              <a:t>Emery D, </a:t>
            </a:r>
            <a:r>
              <a:rPr lang="en-CA" sz="2400" dirty="0" err="1">
                <a:solidFill>
                  <a:prstClr val="black"/>
                </a:solidFill>
              </a:rPr>
              <a:t>Feasby</a:t>
            </a:r>
            <a:r>
              <a:rPr lang="en-CA" sz="2400" dirty="0">
                <a:solidFill>
                  <a:prstClr val="black"/>
                </a:solidFill>
              </a:rPr>
              <a:t> T, 2013, JAMA Internal Medicine</a:t>
            </a:r>
          </a:p>
          <a:p>
            <a:endParaRPr lang="en-CA"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2754AE0D-6940-4DC9-AF61-CA99E4C0BA5B}" type="slidenum">
              <a:rPr lang="en-CA" smtClean="0"/>
              <a:pPr/>
              <a:t>10</a:t>
            </a:fld>
            <a:endParaRPr lang="en-CA"/>
          </a:p>
        </p:txBody>
      </p:sp>
    </p:spTree>
    <p:extLst>
      <p:ext uri="{BB962C8B-B14F-4D97-AF65-F5344CB8AC3E}">
        <p14:creationId xmlns:p14="http://schemas.microsoft.com/office/powerpoint/2010/main" val="2054131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ags-accg.ca/userfiles/Choosing-Wisely-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16632"/>
            <a:ext cx="3992255"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hoosingwiselycanada.org/wp-content/uploads/2014/04/GPForumCPFC_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30633"/>
            <a:ext cx="2619375" cy="19907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15616" y="3212976"/>
            <a:ext cx="7128792" cy="2308324"/>
          </a:xfrm>
          <a:prstGeom prst="rect">
            <a:avLst/>
          </a:prstGeom>
        </p:spPr>
        <p:txBody>
          <a:bodyPr wrap="square">
            <a:spAutoFit/>
          </a:bodyPr>
          <a:lstStyle/>
          <a:p>
            <a:pPr defTabSz="457200"/>
            <a:r>
              <a:rPr lang="en-CA" sz="4800" b="1" dirty="0" smtClean="0">
                <a:solidFill>
                  <a:srgbClr val="FF0000"/>
                </a:solidFill>
              </a:rPr>
              <a:t>Don’t</a:t>
            </a:r>
            <a:r>
              <a:rPr lang="en-CA" sz="4800" b="1" dirty="0" smtClean="0">
                <a:solidFill>
                  <a:prstClr val="black"/>
                </a:solidFill>
              </a:rPr>
              <a:t> </a:t>
            </a:r>
            <a:r>
              <a:rPr lang="en-CA" sz="4800" b="1" dirty="0" smtClean="0">
                <a:solidFill>
                  <a:srgbClr val="1F497D">
                    <a:lumMod val="75000"/>
                  </a:srgbClr>
                </a:solidFill>
              </a:rPr>
              <a:t>do imaging for lower-back pain unless red flags are present.</a:t>
            </a:r>
            <a:endParaRPr lang="en-CA" sz="4800" dirty="0">
              <a:solidFill>
                <a:srgbClr val="1F497D">
                  <a:lumMod val="75000"/>
                </a:srgbClr>
              </a:solidFill>
            </a:endParaRPr>
          </a:p>
        </p:txBody>
      </p:sp>
      <p:pic>
        <p:nvPicPr>
          <p:cNvPr id="1030" name="Picture 6" descr="http://www.choosingwiselycanada.org/wp-content/uploads/2014/01/c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5676" y="2121358"/>
            <a:ext cx="280987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21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a:prstGeom prst="rect">
            <a:avLst/>
          </a:prstGeom>
        </p:spPr>
        <p:txBody>
          <a:bodyPr>
            <a:normAutofit fontScale="90000"/>
          </a:bodyPr>
          <a:lstStyle/>
          <a:p>
            <a:r>
              <a:rPr lang="en-CA" dirty="0" smtClean="0"/>
              <a:t/>
            </a:r>
            <a:br>
              <a:rPr lang="en-CA" dirty="0" smtClean="0"/>
            </a:br>
            <a:r>
              <a:rPr lang="en-CA" dirty="0" smtClean="0"/>
              <a:t>PCN Demonstration</a:t>
            </a:r>
            <a:endParaRPr lang="en-CA" dirty="0"/>
          </a:p>
        </p:txBody>
      </p:sp>
      <p:sp>
        <p:nvSpPr>
          <p:cNvPr id="3" name="Content Placeholder 2"/>
          <p:cNvSpPr>
            <a:spLocks noGrp="1"/>
          </p:cNvSpPr>
          <p:nvPr>
            <p:ph idx="4294967295"/>
          </p:nvPr>
        </p:nvSpPr>
        <p:spPr>
          <a:xfrm>
            <a:off x="450375" y="1600200"/>
            <a:ext cx="8093123" cy="4525963"/>
          </a:xfrm>
          <a:prstGeom prst="rect">
            <a:avLst/>
          </a:prstGeom>
        </p:spPr>
        <p:txBody>
          <a:bodyPr>
            <a:normAutofit/>
          </a:bodyPr>
          <a:lstStyle/>
          <a:p>
            <a:pPr marL="457200" indent="-457200">
              <a:buFontTx/>
              <a:buChar char="-"/>
            </a:pPr>
            <a:r>
              <a:rPr lang="en-CA" dirty="0" smtClean="0"/>
              <a:t>Review ordering patterns</a:t>
            </a:r>
          </a:p>
          <a:p>
            <a:pPr marL="457200" indent="-457200">
              <a:buFontTx/>
              <a:buChar char="-"/>
            </a:pPr>
            <a:r>
              <a:rPr lang="en-CA" dirty="0" smtClean="0"/>
              <a:t>Gather patient and physician input/themes</a:t>
            </a:r>
          </a:p>
          <a:p>
            <a:pPr marL="457200" indent="-457200">
              <a:buFontTx/>
              <a:buChar char="-"/>
            </a:pPr>
            <a:r>
              <a:rPr lang="en-CA" dirty="0" smtClean="0"/>
              <a:t>Providers, patients and PCN plan changes for improvement </a:t>
            </a:r>
          </a:p>
          <a:p>
            <a:pPr marL="1200150" lvl="1" indent="-457200">
              <a:buFontTx/>
              <a:buChar char="-"/>
            </a:pPr>
            <a:r>
              <a:rPr lang="en-CA" sz="2400" dirty="0" smtClean="0"/>
              <a:t>Point of care support (EMR, CPG, data info …)</a:t>
            </a:r>
          </a:p>
          <a:p>
            <a:pPr marL="1200150" lvl="1" indent="-457200">
              <a:buFontTx/>
              <a:buChar char="-"/>
            </a:pPr>
            <a:r>
              <a:rPr lang="en-CA" sz="2400" dirty="0" smtClean="0"/>
              <a:t>Informed patients (pamphlets, HUTV …) </a:t>
            </a:r>
          </a:p>
          <a:p>
            <a:pPr marL="1200150" lvl="1" indent="-457200">
              <a:buFontTx/>
              <a:buChar char="-"/>
            </a:pPr>
            <a:r>
              <a:rPr lang="en-CA" sz="2400" dirty="0" smtClean="0"/>
              <a:t>Care options (</a:t>
            </a:r>
            <a:r>
              <a:rPr lang="en-CA" sz="2400" dirty="0" err="1" smtClean="0"/>
              <a:t>physio</a:t>
            </a:r>
            <a:r>
              <a:rPr lang="en-CA" sz="2400" dirty="0" smtClean="0"/>
              <a:t>, standard practices, team processes …)</a:t>
            </a:r>
          </a:p>
          <a:p>
            <a:pPr marL="1200150" lvl="1" indent="-457200">
              <a:buFontTx/>
              <a:buChar char="-"/>
            </a:pPr>
            <a:r>
              <a:rPr lang="en-CA" sz="2400" dirty="0" smtClean="0"/>
              <a:t>Coordinated services (referral issues … )</a:t>
            </a:r>
          </a:p>
          <a:p>
            <a:pPr marL="1200150" lvl="1" indent="-457200">
              <a:buFontTx/>
              <a:buChar char="-"/>
            </a:pPr>
            <a:endParaRPr lang="en-CA" dirty="0" smtClean="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2754AE0D-6940-4DC9-AF61-CA99E4C0BA5B}" type="slidenum">
              <a:rPr lang="en-CA" smtClean="0">
                <a:solidFill>
                  <a:prstClr val="black"/>
                </a:solidFill>
              </a:rPr>
              <a:pPr/>
              <a:t>12</a:t>
            </a:fld>
            <a:endParaRPr lang="en-CA">
              <a:solidFill>
                <a:prstClr val="black"/>
              </a:solidFill>
            </a:endParaRPr>
          </a:p>
        </p:txBody>
      </p:sp>
    </p:spTree>
    <p:extLst>
      <p:ext uri="{BB962C8B-B14F-4D97-AF65-F5344CB8AC3E}">
        <p14:creationId xmlns:p14="http://schemas.microsoft.com/office/powerpoint/2010/main" val="2535187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9514"/>
            <a:ext cx="8229600" cy="1143000"/>
          </a:xfrm>
        </p:spPr>
        <p:txBody>
          <a:bodyPr/>
          <a:lstStyle/>
          <a:p>
            <a:pPr algn="ctr"/>
            <a:r>
              <a:rPr lang="en-CA" dirty="0" smtClean="0"/>
              <a:t>Let’s talk … </a:t>
            </a:r>
            <a:endParaRPr lang="en-CA" dirty="0"/>
          </a:p>
        </p:txBody>
      </p:sp>
      <p:grpSp>
        <p:nvGrpSpPr>
          <p:cNvPr id="18" name="Group 17"/>
          <p:cNvGrpSpPr/>
          <p:nvPr/>
        </p:nvGrpSpPr>
        <p:grpSpPr>
          <a:xfrm>
            <a:off x="704850" y="2377582"/>
            <a:ext cx="8172450" cy="3158284"/>
            <a:chOff x="2827734" y="1512633"/>
            <a:chExt cx="3488531" cy="3832733"/>
          </a:xfrm>
        </p:grpSpPr>
        <p:sp>
          <p:nvSpPr>
            <p:cNvPr id="21" name="Freeform 20"/>
            <p:cNvSpPr/>
            <p:nvPr/>
          </p:nvSpPr>
          <p:spPr>
            <a:xfrm>
              <a:off x="2967275" y="1663803"/>
              <a:ext cx="3348990" cy="1046559"/>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08870" tIns="102870" rIns="102870" bIns="102870" numCol="1" spcCol="1270" anchor="ctr" anchorCtr="0">
              <a:noAutofit/>
            </a:bodyPr>
            <a:lstStyle/>
            <a:p>
              <a:pPr lvl="0" algn="l" defTabSz="1200150">
                <a:lnSpc>
                  <a:spcPct val="90000"/>
                </a:lnSpc>
                <a:spcBef>
                  <a:spcPct val="0"/>
                </a:spcBef>
                <a:spcAft>
                  <a:spcPct val="35000"/>
                </a:spcAft>
              </a:pPr>
              <a:r>
                <a:rPr lang="en-CA" sz="2700" kern="1200" dirty="0" smtClean="0"/>
                <a:t>Disseminate CWA topics and pamphlets</a:t>
              </a:r>
              <a:endParaRPr lang="en-CA" sz="2700" kern="1200" dirty="0"/>
            </a:p>
          </p:txBody>
        </p:sp>
        <p:sp>
          <p:nvSpPr>
            <p:cNvPr id="22" name="Rectangle 21"/>
            <p:cNvSpPr/>
            <p:nvPr/>
          </p:nvSpPr>
          <p:spPr>
            <a:xfrm>
              <a:off x="2827734" y="1512633"/>
              <a:ext cx="366295" cy="1098887"/>
            </a:xfrm>
            <a:prstGeom prst="rect">
              <a:avLst/>
            </a:prstGeom>
            <a:blipFill>
              <a:blip r:embed="rId2">
                <a:extLst>
                  <a:ext uri="{28A0092B-C50C-407E-A947-70E740481C1C}">
                    <a14:useLocalDpi xmlns:a14="http://schemas.microsoft.com/office/drawing/2010/main" val="0"/>
                  </a:ext>
                </a:extLst>
              </a:blip>
              <a:srcRect/>
              <a:stretch>
                <a:fillRect l="-28000" r="-2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Freeform 22"/>
            <p:cNvSpPr/>
            <p:nvPr/>
          </p:nvSpPr>
          <p:spPr>
            <a:xfrm>
              <a:off x="2967275" y="2981305"/>
              <a:ext cx="3348990" cy="1046559"/>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08870" tIns="102870" rIns="102870" bIns="102870" numCol="1" spcCol="1270" anchor="ctr" anchorCtr="0">
              <a:noAutofit/>
            </a:bodyPr>
            <a:lstStyle/>
            <a:p>
              <a:pPr lvl="0" algn="l" defTabSz="1200150">
                <a:lnSpc>
                  <a:spcPct val="90000"/>
                </a:lnSpc>
                <a:spcBef>
                  <a:spcPct val="0"/>
                </a:spcBef>
                <a:spcAft>
                  <a:spcPct val="35000"/>
                </a:spcAft>
              </a:pPr>
              <a:r>
                <a:rPr lang="en-CA" sz="2700" kern="1200" dirty="0" smtClean="0"/>
                <a:t>Choose a CWA topic focus </a:t>
              </a:r>
              <a:endParaRPr lang="en-CA" sz="2700" kern="1200" dirty="0"/>
            </a:p>
          </p:txBody>
        </p:sp>
        <p:sp>
          <p:nvSpPr>
            <p:cNvPr id="24" name="Rectangle 23"/>
            <p:cNvSpPr/>
            <p:nvPr/>
          </p:nvSpPr>
          <p:spPr>
            <a:xfrm>
              <a:off x="2827734" y="2830135"/>
              <a:ext cx="366295" cy="1098887"/>
            </a:xfrm>
            <a:prstGeom prst="rect">
              <a:avLst/>
            </a:prstGeom>
            <a:blipFill>
              <a:blip r:embed="rId2">
                <a:extLst>
                  <a:ext uri="{28A0092B-C50C-407E-A947-70E740481C1C}">
                    <a14:useLocalDpi xmlns:a14="http://schemas.microsoft.com/office/drawing/2010/main" val="0"/>
                  </a:ext>
                </a:extLst>
              </a:blip>
              <a:srcRect/>
              <a:stretch>
                <a:fillRect l="-28000" r="-2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 name="Freeform 24"/>
            <p:cNvSpPr/>
            <p:nvPr/>
          </p:nvSpPr>
          <p:spPr>
            <a:xfrm>
              <a:off x="2967275" y="4298807"/>
              <a:ext cx="3348990" cy="1046559"/>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08870" tIns="102870" rIns="102870" bIns="102870" numCol="1" spcCol="1270" anchor="ctr" anchorCtr="0">
              <a:noAutofit/>
            </a:bodyPr>
            <a:lstStyle/>
            <a:p>
              <a:pPr lvl="0" algn="l" defTabSz="1200150">
                <a:lnSpc>
                  <a:spcPct val="90000"/>
                </a:lnSpc>
                <a:spcBef>
                  <a:spcPct val="0"/>
                </a:spcBef>
                <a:spcAft>
                  <a:spcPct val="35000"/>
                </a:spcAft>
              </a:pPr>
              <a:r>
                <a:rPr lang="en-CA" sz="2700" kern="1200" dirty="0" smtClean="0"/>
                <a:t>Implement changes for </a:t>
              </a:r>
              <a:r>
                <a:rPr lang="en-CA" sz="2700" dirty="0" smtClean="0"/>
                <a:t>healthy conversations</a:t>
              </a:r>
              <a:endParaRPr lang="en-CA" sz="2700" kern="1200" dirty="0"/>
            </a:p>
          </p:txBody>
        </p:sp>
        <p:sp>
          <p:nvSpPr>
            <p:cNvPr id="26" name="Rectangle 25"/>
            <p:cNvSpPr/>
            <p:nvPr/>
          </p:nvSpPr>
          <p:spPr>
            <a:xfrm>
              <a:off x="2827734" y="4147637"/>
              <a:ext cx="366295" cy="1098887"/>
            </a:xfrm>
            <a:prstGeom prst="rect">
              <a:avLst/>
            </a:prstGeom>
            <a:blipFill>
              <a:blip r:embed="rId2">
                <a:extLst>
                  <a:ext uri="{28A0092B-C50C-407E-A947-70E740481C1C}">
                    <a14:useLocalDpi xmlns:a14="http://schemas.microsoft.com/office/drawing/2010/main" val="0"/>
                  </a:ext>
                </a:extLst>
              </a:blip>
              <a:srcRect/>
              <a:stretch>
                <a:fillRect l="-28000" r="-2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936858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fld id="{2754AE0D-6940-4DC9-AF61-CA99E4C0BA5B}" type="slidenum">
              <a:rPr lang="en-CA" smtClean="0"/>
              <a:pPr/>
              <a:t>2</a:t>
            </a:fld>
            <a:endParaRPr lang="en-CA"/>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99" y="27294"/>
            <a:ext cx="8976150" cy="6203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367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chairdom\Desktop\patien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160" r="10198" b="7921"/>
          <a:stretch/>
        </p:blipFill>
        <p:spPr bwMode="auto">
          <a:xfrm>
            <a:off x="3021251" y="2068354"/>
            <a:ext cx="3062917" cy="2660528"/>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4738392" y="331317"/>
            <a:ext cx="2088232" cy="1504688"/>
          </a:xfrm>
          <a:prstGeom prst="ellipse">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ln>
                <a:solidFill>
                  <a:schemeClr val="bg1"/>
                </a:solidFill>
              </a:ln>
              <a:noFill/>
            </a:endParaRPr>
          </a:p>
        </p:txBody>
      </p:sp>
      <p:sp>
        <p:nvSpPr>
          <p:cNvPr id="24" name="Oval 23"/>
          <p:cNvSpPr/>
          <p:nvPr/>
        </p:nvSpPr>
        <p:spPr>
          <a:xfrm>
            <a:off x="6523051" y="1957792"/>
            <a:ext cx="2088232" cy="15046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chemeClr val="bg1"/>
                </a:solidFill>
              </a:ln>
              <a:noFill/>
            </a:endParaRPr>
          </a:p>
        </p:txBody>
      </p:sp>
      <p:sp>
        <p:nvSpPr>
          <p:cNvPr id="34" name="TextBox 33"/>
          <p:cNvSpPr txBox="1"/>
          <p:nvPr/>
        </p:nvSpPr>
        <p:spPr>
          <a:xfrm>
            <a:off x="717103" y="3011355"/>
            <a:ext cx="1612558" cy="461665"/>
          </a:xfrm>
          <a:prstGeom prst="rect">
            <a:avLst/>
          </a:prstGeom>
          <a:noFill/>
        </p:spPr>
        <p:txBody>
          <a:bodyPr wrap="square" rtlCol="0">
            <a:spAutoFit/>
          </a:bodyPr>
          <a:lstStyle/>
          <a:p>
            <a:pPr algn="ctr"/>
            <a:r>
              <a:rPr lang="en-US" sz="2400" dirty="0" smtClean="0"/>
              <a:t>$$</a:t>
            </a:r>
            <a:endParaRPr lang="en-US" sz="2400" dirty="0"/>
          </a:p>
        </p:txBody>
      </p:sp>
      <p:sp>
        <p:nvSpPr>
          <p:cNvPr id="35" name="TextBox 34"/>
          <p:cNvSpPr txBox="1"/>
          <p:nvPr/>
        </p:nvSpPr>
        <p:spPr>
          <a:xfrm>
            <a:off x="1103220" y="5118099"/>
            <a:ext cx="1612558" cy="830997"/>
          </a:xfrm>
          <a:prstGeom prst="rect">
            <a:avLst/>
          </a:prstGeom>
          <a:noFill/>
        </p:spPr>
        <p:txBody>
          <a:bodyPr wrap="square" rtlCol="0">
            <a:spAutoFit/>
          </a:bodyPr>
          <a:lstStyle/>
          <a:p>
            <a:pPr algn="ctr"/>
            <a:r>
              <a:rPr lang="en-US" sz="2400" dirty="0"/>
              <a:t>Fear of litigation</a:t>
            </a:r>
          </a:p>
        </p:txBody>
      </p:sp>
      <p:sp>
        <p:nvSpPr>
          <p:cNvPr id="20" name="TextBox 19"/>
          <p:cNvSpPr txBox="1"/>
          <p:nvPr/>
        </p:nvSpPr>
        <p:spPr>
          <a:xfrm>
            <a:off x="4011461" y="5243594"/>
            <a:ext cx="1710335" cy="1200329"/>
          </a:xfrm>
          <a:prstGeom prst="rect">
            <a:avLst/>
          </a:prstGeom>
          <a:noFill/>
        </p:spPr>
        <p:txBody>
          <a:bodyPr wrap="square" rtlCol="0">
            <a:spAutoFit/>
          </a:bodyPr>
          <a:lstStyle/>
          <a:p>
            <a:pPr algn="ctr"/>
            <a:r>
              <a:rPr lang="en-US" sz="2400" dirty="0"/>
              <a:t>Referring doctor wants it</a:t>
            </a:r>
          </a:p>
        </p:txBody>
      </p:sp>
      <p:sp>
        <p:nvSpPr>
          <p:cNvPr id="23" name="TextBox 22"/>
          <p:cNvSpPr txBox="1"/>
          <p:nvPr/>
        </p:nvSpPr>
        <p:spPr>
          <a:xfrm>
            <a:off x="6638647" y="4163650"/>
            <a:ext cx="1872208" cy="1200329"/>
          </a:xfrm>
          <a:prstGeom prst="rect">
            <a:avLst/>
          </a:prstGeom>
          <a:noFill/>
        </p:spPr>
        <p:txBody>
          <a:bodyPr wrap="square" rtlCol="0">
            <a:spAutoFit/>
          </a:bodyPr>
          <a:lstStyle/>
          <a:p>
            <a:pPr algn="ctr"/>
            <a:r>
              <a:rPr lang="en-US" sz="2400" dirty="0" smtClean="0"/>
              <a:t>Better to get a test than “do nothing”</a:t>
            </a:r>
            <a:endParaRPr lang="en-US" sz="2400" dirty="0"/>
          </a:p>
        </p:txBody>
      </p:sp>
      <p:sp>
        <p:nvSpPr>
          <p:cNvPr id="25" name="TextBox 24"/>
          <p:cNvSpPr txBox="1"/>
          <p:nvPr/>
        </p:nvSpPr>
        <p:spPr>
          <a:xfrm>
            <a:off x="1787063" y="644366"/>
            <a:ext cx="1612558" cy="830997"/>
          </a:xfrm>
          <a:prstGeom prst="rect">
            <a:avLst/>
          </a:prstGeom>
          <a:noFill/>
        </p:spPr>
        <p:txBody>
          <a:bodyPr wrap="square" rtlCol="0">
            <a:spAutoFit/>
          </a:bodyPr>
          <a:lstStyle/>
          <a:p>
            <a:pPr algn="ctr"/>
            <a:r>
              <a:rPr lang="en-US" sz="2400" dirty="0" smtClean="0"/>
              <a:t>I’ve </a:t>
            </a:r>
            <a:r>
              <a:rPr lang="en-US" sz="2400" dirty="0"/>
              <a:t>always done </a:t>
            </a:r>
            <a:r>
              <a:rPr lang="en-US" sz="2400" dirty="0" smtClean="0"/>
              <a:t>this</a:t>
            </a:r>
            <a:endParaRPr lang="en-US" sz="2400" dirty="0"/>
          </a:p>
        </p:txBody>
      </p:sp>
      <p:sp>
        <p:nvSpPr>
          <p:cNvPr id="29" name="Oval 28"/>
          <p:cNvSpPr/>
          <p:nvPr/>
        </p:nvSpPr>
        <p:spPr>
          <a:xfrm>
            <a:off x="1549226" y="307521"/>
            <a:ext cx="2088232" cy="1504688"/>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ln>
                <a:solidFill>
                  <a:schemeClr val="bg1"/>
                </a:solidFill>
              </a:ln>
              <a:solidFill>
                <a:schemeClr val="tx1"/>
              </a:solidFill>
            </a:endParaRPr>
          </a:p>
        </p:txBody>
      </p:sp>
      <p:sp>
        <p:nvSpPr>
          <p:cNvPr id="31" name="TextBox 30"/>
          <p:cNvSpPr txBox="1"/>
          <p:nvPr/>
        </p:nvSpPr>
        <p:spPr>
          <a:xfrm>
            <a:off x="5041808" y="672820"/>
            <a:ext cx="1401559" cy="830997"/>
          </a:xfrm>
          <a:prstGeom prst="rect">
            <a:avLst/>
          </a:prstGeom>
          <a:noFill/>
        </p:spPr>
        <p:txBody>
          <a:bodyPr wrap="square" rtlCol="0">
            <a:spAutoFit/>
          </a:bodyPr>
          <a:lstStyle/>
          <a:p>
            <a:pPr algn="ctr"/>
            <a:r>
              <a:rPr lang="en-US" sz="2400" dirty="0" smtClean="0"/>
              <a:t>Patients want it</a:t>
            </a:r>
            <a:endParaRPr lang="en-CA" sz="2400" dirty="0"/>
          </a:p>
        </p:txBody>
      </p:sp>
      <p:sp>
        <p:nvSpPr>
          <p:cNvPr id="36" name="TextBox 35"/>
          <p:cNvSpPr txBox="1"/>
          <p:nvPr/>
        </p:nvSpPr>
        <p:spPr>
          <a:xfrm>
            <a:off x="6873972" y="2109971"/>
            <a:ext cx="1401559" cy="1200329"/>
          </a:xfrm>
          <a:prstGeom prst="rect">
            <a:avLst/>
          </a:prstGeom>
          <a:noFill/>
        </p:spPr>
        <p:txBody>
          <a:bodyPr wrap="square" rtlCol="0">
            <a:spAutoFit/>
          </a:bodyPr>
          <a:lstStyle/>
          <a:p>
            <a:pPr algn="ctr"/>
            <a:r>
              <a:rPr lang="en-US" sz="2400" dirty="0"/>
              <a:t>New tests are </a:t>
            </a:r>
            <a:r>
              <a:rPr lang="en-US" sz="2400" dirty="0" smtClean="0"/>
              <a:t>good</a:t>
            </a:r>
            <a:endParaRPr lang="en-CA" sz="2400" dirty="0"/>
          </a:p>
        </p:txBody>
      </p:sp>
      <p:sp>
        <p:nvSpPr>
          <p:cNvPr id="38" name="Oval 37"/>
          <p:cNvSpPr/>
          <p:nvPr/>
        </p:nvSpPr>
        <p:spPr>
          <a:xfrm>
            <a:off x="6530635" y="4011471"/>
            <a:ext cx="2088232" cy="15046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chemeClr val="bg1"/>
                </a:solidFill>
              </a:ln>
              <a:solidFill>
                <a:schemeClr val="tx1"/>
              </a:solidFill>
            </a:endParaRPr>
          </a:p>
        </p:txBody>
      </p:sp>
      <p:sp>
        <p:nvSpPr>
          <p:cNvPr id="63" name="Oval 62"/>
          <p:cNvSpPr/>
          <p:nvPr/>
        </p:nvSpPr>
        <p:spPr>
          <a:xfrm>
            <a:off x="479266" y="2522330"/>
            <a:ext cx="2088232" cy="15046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chemeClr val="bg1"/>
                </a:solidFill>
              </a:ln>
              <a:solidFill>
                <a:schemeClr val="tx1"/>
              </a:solidFill>
            </a:endParaRPr>
          </a:p>
        </p:txBody>
      </p:sp>
      <p:sp>
        <p:nvSpPr>
          <p:cNvPr id="64" name="Oval 63"/>
          <p:cNvSpPr/>
          <p:nvPr/>
        </p:nvSpPr>
        <p:spPr>
          <a:xfrm>
            <a:off x="3858880" y="5091415"/>
            <a:ext cx="2088232" cy="15046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chemeClr val="bg1"/>
                </a:solidFill>
              </a:ln>
              <a:solidFill>
                <a:schemeClr val="tx1"/>
              </a:solidFill>
            </a:endParaRPr>
          </a:p>
        </p:txBody>
      </p:sp>
      <p:sp>
        <p:nvSpPr>
          <p:cNvPr id="65" name="Oval 64"/>
          <p:cNvSpPr/>
          <p:nvPr/>
        </p:nvSpPr>
        <p:spPr>
          <a:xfrm>
            <a:off x="865383" y="4781253"/>
            <a:ext cx="2088232" cy="15046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chemeClr val="bg1"/>
                </a:solidFill>
              </a:ln>
              <a:solidFill>
                <a:schemeClr val="tx1"/>
              </a:solidFill>
            </a:endParaRPr>
          </a:p>
        </p:txBody>
      </p:sp>
    </p:spTree>
    <p:extLst>
      <p:ext uri="{BB962C8B-B14F-4D97-AF65-F5344CB8AC3E}">
        <p14:creationId xmlns:p14="http://schemas.microsoft.com/office/powerpoint/2010/main" val="135946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additive="base">
                                        <p:cTn id="41" dur="500" fill="hold"/>
                                        <p:tgtEl>
                                          <p:spTgt spid="64"/>
                                        </p:tgtEl>
                                        <p:attrNameLst>
                                          <p:attrName>ppt_x</p:attrName>
                                        </p:attrNameLst>
                                      </p:cBhvr>
                                      <p:tavLst>
                                        <p:tav tm="0">
                                          <p:val>
                                            <p:strVal val="#ppt_x"/>
                                          </p:val>
                                        </p:tav>
                                        <p:tav tm="100000">
                                          <p:val>
                                            <p:strVal val="#ppt_x"/>
                                          </p:val>
                                        </p:tav>
                                      </p:tavLst>
                                    </p:anim>
                                    <p:anim calcmode="lin" valueType="num">
                                      <p:cBhvr additive="base">
                                        <p:cTn id="4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additive="base">
                                        <p:cTn id="51" dur="500" fill="hold"/>
                                        <p:tgtEl>
                                          <p:spTgt spid="65"/>
                                        </p:tgtEl>
                                        <p:attrNameLst>
                                          <p:attrName>ppt_x</p:attrName>
                                        </p:attrNameLst>
                                      </p:cBhvr>
                                      <p:tavLst>
                                        <p:tav tm="0">
                                          <p:val>
                                            <p:strVal val="#ppt_x"/>
                                          </p:val>
                                        </p:tav>
                                        <p:tav tm="100000">
                                          <p:val>
                                            <p:strVal val="#ppt_x"/>
                                          </p:val>
                                        </p:tav>
                                      </p:tavLst>
                                    </p:anim>
                                    <p:anim calcmode="lin" valueType="num">
                                      <p:cBhvr additive="base">
                                        <p:cTn id="5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ppt_x"/>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500" fill="hold"/>
                                        <p:tgtEl>
                                          <p:spTgt spid="63"/>
                                        </p:tgtEl>
                                        <p:attrNameLst>
                                          <p:attrName>ppt_x</p:attrName>
                                        </p:attrNameLst>
                                      </p:cBhvr>
                                      <p:tavLst>
                                        <p:tav tm="0">
                                          <p:val>
                                            <p:strVal val="#ppt_x"/>
                                          </p:val>
                                        </p:tav>
                                        <p:tav tm="100000">
                                          <p:val>
                                            <p:strVal val="#ppt_x"/>
                                          </p:val>
                                        </p:tav>
                                      </p:tavLst>
                                    </p:anim>
                                    <p:anim calcmode="lin" valueType="num">
                                      <p:cBhvr additive="base">
                                        <p:cTn id="6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34" grpId="0"/>
      <p:bldP spid="35" grpId="0"/>
      <p:bldP spid="20" grpId="0"/>
      <p:bldP spid="23" grpId="0"/>
      <p:bldP spid="25" grpId="0"/>
      <p:bldP spid="29" grpId="0" animBg="1"/>
      <p:bldP spid="31" grpId="0"/>
      <p:bldP spid="36" grpId="0"/>
      <p:bldP spid="38" grpId="0" animBg="1"/>
      <p:bldP spid="63" grpId="0" animBg="1"/>
      <p:bldP spid="64" grpId="0" animBg="1"/>
      <p:bldP spid="6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91319" y="982639"/>
            <a:ext cx="7983941" cy="769441"/>
          </a:xfrm>
          <a:prstGeom prst="rect">
            <a:avLst/>
          </a:prstGeom>
          <a:noFill/>
        </p:spPr>
        <p:txBody>
          <a:bodyPr wrap="square" rtlCol="0">
            <a:spAutoFit/>
          </a:bodyPr>
          <a:lstStyle/>
          <a:p>
            <a:pPr algn="ctr"/>
            <a:r>
              <a:rPr lang="en-CA" sz="4400" b="1" dirty="0" smtClean="0"/>
              <a:t>CWA Principles</a:t>
            </a:r>
            <a:endParaRPr lang="en-CA" sz="4400" b="1" dirty="0"/>
          </a:p>
        </p:txBody>
      </p:sp>
      <p:graphicFrame>
        <p:nvGraphicFramePr>
          <p:cNvPr id="16" name="Diagram 15"/>
          <p:cNvGraphicFramePr/>
          <p:nvPr>
            <p:extLst>
              <p:ext uri="{D42A27DB-BD31-4B8C-83A1-F6EECF244321}">
                <p14:modId xmlns:p14="http://schemas.microsoft.com/office/powerpoint/2010/main" val="1628666681"/>
              </p:ext>
            </p:extLst>
          </p:nvPr>
        </p:nvGraphicFramePr>
        <p:xfrm>
          <a:off x="491319" y="982639"/>
          <a:ext cx="8479260" cy="5061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1171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2462109593"/>
              </p:ext>
            </p:extLst>
          </p:nvPr>
        </p:nvGraphicFramePr>
        <p:xfrm>
          <a:off x="928048" y="1569494"/>
          <a:ext cx="7246960" cy="4312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23900" y="1009933"/>
            <a:ext cx="8020049" cy="769441"/>
          </a:xfrm>
          <a:prstGeom prst="rect">
            <a:avLst/>
          </a:prstGeom>
          <a:noFill/>
        </p:spPr>
        <p:txBody>
          <a:bodyPr wrap="square" rtlCol="0">
            <a:spAutoFit/>
          </a:bodyPr>
          <a:lstStyle/>
          <a:p>
            <a:pPr algn="ctr">
              <a:spcBef>
                <a:spcPct val="0"/>
              </a:spcBef>
            </a:pPr>
            <a:r>
              <a:rPr lang="en-CA" sz="4400" b="1" dirty="0" smtClean="0">
                <a:solidFill>
                  <a:srgbClr val="5CB8B2"/>
                </a:solidFill>
                <a:latin typeface="Calibri" panose="020F0502020204030204" pitchFamily="34" charset="0"/>
                <a:ea typeface="+mj-ea"/>
                <a:cs typeface="Helvetica Neue Medium"/>
              </a:rPr>
              <a:t>Three Levels of Implementation</a:t>
            </a:r>
            <a:endParaRPr lang="en-US" sz="4400" b="1" dirty="0">
              <a:solidFill>
                <a:srgbClr val="5CB8B2"/>
              </a:solidFill>
              <a:latin typeface="Calibri" panose="020F0502020204030204" pitchFamily="34" charset="0"/>
              <a:ea typeface="+mj-ea"/>
              <a:cs typeface="Helvetica Neue Medium"/>
            </a:endParaRPr>
          </a:p>
        </p:txBody>
      </p:sp>
      <p:graphicFrame>
        <p:nvGraphicFramePr>
          <p:cNvPr id="3" name="Diagram 2"/>
          <p:cNvGraphicFramePr/>
          <p:nvPr>
            <p:extLst>
              <p:ext uri="{D42A27DB-BD31-4B8C-83A1-F6EECF244321}">
                <p14:modId xmlns:p14="http://schemas.microsoft.com/office/powerpoint/2010/main" val="890387123"/>
              </p:ext>
            </p:extLst>
          </p:nvPr>
        </p:nvGraphicFramePr>
        <p:xfrm>
          <a:off x="723901" y="1397000"/>
          <a:ext cx="8020048"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44479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388" y="1213472"/>
            <a:ext cx="7738281" cy="769441"/>
          </a:xfrm>
          <a:prstGeom prst="rect">
            <a:avLst/>
          </a:prstGeom>
        </p:spPr>
        <p:txBody>
          <a:bodyPr wrap="square">
            <a:spAutoFit/>
          </a:bodyPr>
          <a:lstStyle/>
          <a:p>
            <a:pPr algn="ctr">
              <a:spcBef>
                <a:spcPct val="0"/>
              </a:spcBef>
            </a:pPr>
            <a:r>
              <a:rPr lang="en-CA" sz="4400" b="1" dirty="0">
                <a:solidFill>
                  <a:srgbClr val="5CB8B2"/>
                </a:solidFill>
                <a:latin typeface="Helvetica Neue"/>
                <a:ea typeface="+mj-ea"/>
                <a:cs typeface="Helvetica Neue Medium"/>
              </a:rPr>
              <a:t>A. All Topics</a:t>
            </a:r>
            <a:endParaRPr lang="en-US" sz="4400" b="1" dirty="0">
              <a:solidFill>
                <a:srgbClr val="5CB8B2"/>
              </a:solidFill>
              <a:latin typeface="Helvetica Neue"/>
              <a:ea typeface="+mj-ea"/>
              <a:cs typeface="Helvetica Neue Medium"/>
            </a:endParaRPr>
          </a:p>
        </p:txBody>
      </p:sp>
      <p:sp>
        <p:nvSpPr>
          <p:cNvPr id="3" name="Rectangle 2"/>
          <p:cNvSpPr/>
          <p:nvPr/>
        </p:nvSpPr>
        <p:spPr>
          <a:xfrm>
            <a:off x="928048" y="1842448"/>
            <a:ext cx="3343701" cy="3662541"/>
          </a:xfrm>
          <a:prstGeom prst="rect">
            <a:avLst/>
          </a:prstGeom>
        </p:spPr>
        <p:txBody>
          <a:bodyPr wrap="square">
            <a:spAutoFit/>
          </a:bodyPr>
          <a:lstStyle/>
          <a:p>
            <a:r>
              <a:rPr lang="en-CA" sz="3200" b="1" dirty="0" smtClean="0"/>
              <a:t>Public/Patients</a:t>
            </a:r>
            <a:endParaRPr lang="en-CA" sz="3200" dirty="0">
              <a:latin typeface="Helvetica Neue"/>
            </a:endParaRPr>
          </a:p>
          <a:p>
            <a:pPr marL="274320" lvl="1" indent="0">
              <a:buNone/>
            </a:pPr>
            <a:endParaRPr lang="en-CA" sz="2000" dirty="0">
              <a:latin typeface="Helvetica Neue"/>
            </a:endParaRPr>
          </a:p>
          <a:p>
            <a:pPr marL="742950" lvl="1" indent="-285750">
              <a:buFont typeface="Arial" panose="020B0604020202020204" pitchFamily="34" charset="0"/>
              <a:buChar char="•"/>
            </a:pPr>
            <a:r>
              <a:rPr lang="en-CA" sz="2000" dirty="0">
                <a:latin typeface="Helvetica Neue"/>
              </a:rPr>
              <a:t>AMA Patient Portal </a:t>
            </a:r>
            <a:r>
              <a:rPr lang="en-CA" sz="2000" dirty="0" smtClean="0">
                <a:latin typeface="Helvetica Neue"/>
              </a:rPr>
              <a:t>website</a:t>
            </a:r>
          </a:p>
          <a:p>
            <a:pPr marL="742950" lvl="1" indent="-285750">
              <a:buFont typeface="Arial" panose="020B0604020202020204" pitchFamily="34" charset="0"/>
              <a:buChar char="•"/>
            </a:pPr>
            <a:endParaRPr lang="en-CA" sz="2000" dirty="0">
              <a:latin typeface="Helvetica Neue"/>
            </a:endParaRPr>
          </a:p>
          <a:p>
            <a:pPr marL="742950" lvl="1" indent="-285750">
              <a:buFont typeface="Arial" panose="020B0604020202020204" pitchFamily="34" charset="0"/>
              <a:buChar char="•"/>
            </a:pPr>
            <a:r>
              <a:rPr lang="en-CA" sz="2000" dirty="0" smtClean="0">
                <a:latin typeface="Helvetica Neue"/>
              </a:rPr>
              <a:t>HUTV for health organizations</a:t>
            </a:r>
          </a:p>
          <a:p>
            <a:pPr lvl="1"/>
            <a:endParaRPr lang="en-CA" sz="2000" dirty="0" smtClean="0">
              <a:latin typeface="Helvetica Neue"/>
            </a:endParaRPr>
          </a:p>
          <a:p>
            <a:pPr marL="742950" lvl="1" indent="-285750">
              <a:buFont typeface="Arial" panose="020B0604020202020204" pitchFamily="34" charset="0"/>
              <a:buChar char="•"/>
            </a:pPr>
            <a:r>
              <a:rPr lang="en-CA" sz="2000" dirty="0" smtClean="0">
                <a:latin typeface="Helvetica Neue"/>
              </a:rPr>
              <a:t>Build on CWC media, posters, and pamphlets</a:t>
            </a:r>
            <a:endParaRPr lang="en-CA" sz="2000" dirty="0">
              <a:latin typeface="Helvetica Neue"/>
            </a:endParaRPr>
          </a:p>
        </p:txBody>
      </p:sp>
      <p:sp>
        <p:nvSpPr>
          <p:cNvPr id="4" name="Content Placeholder 2"/>
          <p:cNvSpPr txBox="1">
            <a:spLocks/>
          </p:cNvSpPr>
          <p:nvPr/>
        </p:nvSpPr>
        <p:spPr>
          <a:xfrm>
            <a:off x="4708478" y="1956748"/>
            <a:ext cx="3712191" cy="3439235"/>
          </a:xfrm>
          <a:prstGeom prst="rect">
            <a:avLst/>
          </a:prstGeom>
        </p:spPr>
        <p:txBody>
          <a:bodyPr>
            <a:normAutofit fontScale="92500" lnSpcReduction="20000"/>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lvl="1" indent="0">
              <a:buNone/>
            </a:pPr>
            <a:r>
              <a:rPr lang="en-CA" sz="3200" b="1" dirty="0" smtClean="0"/>
              <a:t>Providers</a:t>
            </a:r>
          </a:p>
          <a:p>
            <a:pPr marL="171450" lvl="1" indent="0">
              <a:buNone/>
            </a:pPr>
            <a:endParaRPr lang="en-CA" sz="2200" b="1" dirty="0" smtClean="0">
              <a:latin typeface="Helvetica Neue"/>
            </a:endParaRPr>
          </a:p>
          <a:p>
            <a:pPr lvl="1">
              <a:buFont typeface="Arial" panose="020B0604020202020204" pitchFamily="34" charset="0"/>
              <a:buChar char="•"/>
            </a:pPr>
            <a:r>
              <a:rPr lang="en-CA" sz="2200" dirty="0">
                <a:latin typeface="Helvetica Neue"/>
              </a:rPr>
              <a:t>Present </a:t>
            </a:r>
            <a:r>
              <a:rPr lang="en-CA" sz="2200" dirty="0" smtClean="0">
                <a:latin typeface="Helvetica Neue"/>
              </a:rPr>
              <a:t> provincial baseline statistics</a:t>
            </a:r>
          </a:p>
          <a:p>
            <a:pPr lvl="1">
              <a:buFont typeface="Arial" panose="020B0604020202020204" pitchFamily="34" charset="0"/>
              <a:buChar char="•"/>
            </a:pPr>
            <a:endParaRPr lang="en-CA" sz="2200" dirty="0">
              <a:latin typeface="Helvetica Neue"/>
            </a:endParaRPr>
          </a:p>
          <a:p>
            <a:pPr lvl="1">
              <a:buFont typeface="Arial" panose="020B0604020202020204" pitchFamily="34" charset="0"/>
              <a:buChar char="•"/>
            </a:pPr>
            <a:r>
              <a:rPr lang="en-CA" sz="2200" dirty="0" smtClean="0">
                <a:latin typeface="Helvetica Neue"/>
              </a:rPr>
              <a:t>Provider practice data for self-reflection</a:t>
            </a:r>
          </a:p>
          <a:p>
            <a:pPr lvl="1">
              <a:buFont typeface="Arial" panose="020B0604020202020204" pitchFamily="34" charset="0"/>
              <a:buChar char="•"/>
            </a:pPr>
            <a:endParaRPr lang="en-CA" sz="2200" dirty="0" smtClean="0">
              <a:latin typeface="Helvetica Neue"/>
            </a:endParaRPr>
          </a:p>
          <a:p>
            <a:pPr lvl="1">
              <a:buFont typeface="Arial" panose="020B0604020202020204" pitchFamily="34" charset="0"/>
              <a:buChar char="•"/>
            </a:pPr>
            <a:r>
              <a:rPr lang="en-CA" sz="2200" smtClean="0">
                <a:latin typeface="Helvetica Neue"/>
              </a:rPr>
              <a:t>Develop change supports; </a:t>
            </a:r>
            <a:r>
              <a:rPr lang="en-CA" sz="2200" dirty="0" smtClean="0">
                <a:latin typeface="Helvetica Neue"/>
              </a:rPr>
              <a:t>EMR, KT, Care Options … </a:t>
            </a:r>
            <a:endParaRPr lang="en-CA" sz="2200" dirty="0">
              <a:latin typeface="Helvetica Neue"/>
            </a:endParaRPr>
          </a:p>
        </p:txBody>
      </p:sp>
    </p:spTree>
    <p:extLst>
      <p:ext uri="{BB962C8B-B14F-4D97-AF65-F5344CB8AC3E}">
        <p14:creationId xmlns:p14="http://schemas.microsoft.com/office/powerpoint/2010/main" val="28442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Patient Key Messages</a:t>
            </a:r>
            <a:endParaRPr lang="en-CA" dirty="0"/>
          </a:p>
        </p:txBody>
      </p:sp>
      <p:sp>
        <p:nvSpPr>
          <p:cNvPr id="4" name="Slide Number Placeholder 3"/>
          <p:cNvSpPr>
            <a:spLocks noGrp="1"/>
          </p:cNvSpPr>
          <p:nvPr>
            <p:ph type="sldNum" sz="quarter" idx="12"/>
          </p:nvPr>
        </p:nvSpPr>
        <p:spPr/>
        <p:txBody>
          <a:bodyPr/>
          <a:lstStyle/>
          <a:p>
            <a:fld id="{2754AE0D-6940-4DC9-AF61-CA99E4C0BA5B}" type="slidenum">
              <a:rPr lang="en-CA" smtClean="0"/>
              <a:pPr/>
              <a:t>7</a:t>
            </a:fld>
            <a:endParaRPr lang="en-CA"/>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635539"/>
            <a:ext cx="3451770" cy="352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38721">
            <a:off x="4830054" y="332656"/>
            <a:ext cx="2880320" cy="6783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753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6461" y="723900"/>
            <a:ext cx="8229600" cy="693738"/>
          </a:xfrm>
          <a:prstGeom prst="rect">
            <a:avLst/>
          </a:prstGeom>
        </p:spPr>
        <p:txBody>
          <a:bodyPr/>
          <a:lstStyle/>
          <a:p>
            <a:pPr algn="l"/>
            <a:r>
              <a:rPr lang="en-CA" b="1" dirty="0" smtClean="0">
                <a:solidFill>
                  <a:srgbClr val="2B859A"/>
                </a:solidFill>
              </a:rPr>
              <a:t>Resources</a:t>
            </a:r>
            <a:endParaRPr lang="en-CA" b="1" dirty="0">
              <a:solidFill>
                <a:srgbClr val="2B859A"/>
              </a:solidFill>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2754AE0D-6940-4DC9-AF61-CA99E4C0BA5B}" type="slidenum">
              <a:rPr lang="en-CA" smtClean="0"/>
              <a:pPr/>
              <a:t>8</a:t>
            </a:fld>
            <a:endParaRPr lang="en-CA"/>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rot="20200280">
            <a:off x="4105657" y="730773"/>
            <a:ext cx="3184688" cy="400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69568">
            <a:off x="5717027" y="1681123"/>
            <a:ext cx="2936566" cy="357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1500" y="1905000"/>
            <a:ext cx="6934200" cy="4154984"/>
          </a:xfrm>
          <a:prstGeom prst="rect">
            <a:avLst/>
          </a:prstGeom>
          <a:noFill/>
        </p:spPr>
        <p:txBody>
          <a:bodyPr wrap="square" rtlCol="0">
            <a:spAutoFit/>
          </a:bodyPr>
          <a:lstStyle/>
          <a:p>
            <a:r>
              <a:rPr lang="en-CA" sz="2400" b="1" dirty="0" smtClean="0">
                <a:solidFill>
                  <a:prstClr val="black"/>
                </a:solidFill>
              </a:rPr>
              <a:t>Specific Topics</a:t>
            </a:r>
            <a:endParaRPr lang="en-CA" sz="2400" b="1" dirty="0">
              <a:solidFill>
                <a:prstClr val="black"/>
              </a:solidFill>
            </a:endParaRPr>
          </a:p>
          <a:p>
            <a:pPr marL="285750" indent="-285750">
              <a:buFont typeface="Arial" panose="020B0604020202020204" pitchFamily="34" charset="0"/>
              <a:buChar char="•"/>
            </a:pPr>
            <a:r>
              <a:rPr lang="en-CA" sz="2400" dirty="0" smtClean="0">
                <a:solidFill>
                  <a:prstClr val="black"/>
                </a:solidFill>
              </a:rPr>
              <a:t>Data Support</a:t>
            </a:r>
          </a:p>
          <a:p>
            <a:pPr marL="285750" indent="-285750">
              <a:buFont typeface="Arial" panose="020B0604020202020204" pitchFamily="34" charset="0"/>
              <a:buChar char="•"/>
            </a:pPr>
            <a:r>
              <a:rPr lang="en-CA" sz="2400" dirty="0" smtClean="0">
                <a:solidFill>
                  <a:prstClr val="black"/>
                </a:solidFill>
              </a:rPr>
              <a:t>TOP </a:t>
            </a:r>
            <a:r>
              <a:rPr lang="en-CA" sz="2400" dirty="0">
                <a:solidFill>
                  <a:prstClr val="black"/>
                </a:solidFill>
              </a:rPr>
              <a:t>CPG</a:t>
            </a:r>
          </a:p>
          <a:p>
            <a:pPr marL="285750" indent="-285750">
              <a:buFont typeface="Arial" panose="020B0604020202020204" pitchFamily="34" charset="0"/>
              <a:buChar char="•"/>
            </a:pPr>
            <a:r>
              <a:rPr lang="en-CA" sz="2400" dirty="0">
                <a:solidFill>
                  <a:prstClr val="black"/>
                </a:solidFill>
              </a:rPr>
              <a:t>CWC Patient Pamphlet</a:t>
            </a:r>
          </a:p>
          <a:p>
            <a:pPr marL="285750" indent="-285750">
              <a:buFont typeface="Arial" panose="020B0604020202020204" pitchFamily="34" charset="0"/>
              <a:buChar char="•"/>
            </a:pPr>
            <a:r>
              <a:rPr lang="en-CA" sz="2400" dirty="0">
                <a:solidFill>
                  <a:prstClr val="black"/>
                </a:solidFill>
              </a:rPr>
              <a:t>ACFP Tools for Practice </a:t>
            </a:r>
          </a:p>
          <a:p>
            <a:endParaRPr lang="en-CA" sz="2400" dirty="0">
              <a:solidFill>
                <a:prstClr val="black"/>
              </a:solidFill>
            </a:endParaRPr>
          </a:p>
          <a:p>
            <a:r>
              <a:rPr lang="en-CA" sz="2400" b="1" dirty="0">
                <a:solidFill>
                  <a:prstClr val="black"/>
                </a:solidFill>
              </a:rPr>
              <a:t>General CWC Supports</a:t>
            </a:r>
          </a:p>
          <a:p>
            <a:pPr marL="285750" indent="-285750">
              <a:buFont typeface="Arial" panose="020B0604020202020204" pitchFamily="34" charset="0"/>
              <a:buChar char="•"/>
            </a:pPr>
            <a:r>
              <a:rPr lang="en-CA" sz="2400" dirty="0">
                <a:solidFill>
                  <a:prstClr val="black"/>
                </a:solidFill>
              </a:rPr>
              <a:t>CWC Patient </a:t>
            </a:r>
            <a:r>
              <a:rPr lang="en-CA" sz="2400" dirty="0" smtClean="0">
                <a:solidFill>
                  <a:prstClr val="black"/>
                </a:solidFill>
              </a:rPr>
              <a:t>Pamphlet </a:t>
            </a:r>
          </a:p>
          <a:p>
            <a:pPr lvl="1"/>
            <a:r>
              <a:rPr lang="en-CA" sz="2400" dirty="0" smtClean="0">
                <a:solidFill>
                  <a:prstClr val="black"/>
                </a:solidFill>
              </a:rPr>
              <a:t>– Think Again</a:t>
            </a:r>
            <a:endParaRPr lang="en-CA" sz="2400" dirty="0">
              <a:solidFill>
                <a:prstClr val="black"/>
              </a:solidFill>
            </a:endParaRPr>
          </a:p>
          <a:p>
            <a:pPr marL="285750" indent="-285750">
              <a:buFont typeface="Arial" panose="020B0604020202020204" pitchFamily="34" charset="0"/>
              <a:buChar char="•"/>
            </a:pPr>
            <a:r>
              <a:rPr lang="en-CA" sz="2400" dirty="0" smtClean="0">
                <a:solidFill>
                  <a:prstClr val="black"/>
                </a:solidFill>
              </a:rPr>
              <a:t>CME: </a:t>
            </a:r>
            <a:r>
              <a:rPr lang="en-CA" sz="2400" u="sng" dirty="0" smtClean="0">
                <a:solidFill>
                  <a:srgbClr val="1F497D"/>
                </a:solidFill>
                <a:ea typeface="Calibri"/>
                <a:cs typeface="Times New Roman"/>
                <a:hlinkClick r:id="rId4"/>
              </a:rPr>
              <a:t>https</a:t>
            </a:r>
            <a:r>
              <a:rPr lang="en-CA" sz="2400" u="sng" dirty="0">
                <a:solidFill>
                  <a:srgbClr val="1F497D"/>
                </a:solidFill>
                <a:ea typeface="Calibri"/>
                <a:cs typeface="Times New Roman"/>
                <a:hlinkClick r:id="rId4"/>
              </a:rPr>
              <a:t>://www.mdcme.ca/courseinfo.asp?id=155</a:t>
            </a:r>
            <a:endParaRPr lang="en-CA" sz="2400" dirty="0">
              <a:solidFill>
                <a:prstClr val="black"/>
              </a:solidFill>
              <a:ea typeface="Calibri"/>
              <a:cs typeface="Times New Roman"/>
            </a:endParaRPr>
          </a:p>
        </p:txBody>
      </p:sp>
    </p:spTree>
    <p:extLst>
      <p:ext uri="{BB962C8B-B14F-4D97-AF65-F5344CB8AC3E}">
        <p14:creationId xmlns:p14="http://schemas.microsoft.com/office/powerpoint/2010/main" val="2560294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2932864358"/>
              </p:ext>
            </p:extLst>
          </p:nvPr>
        </p:nvGraphicFramePr>
        <p:xfrm>
          <a:off x="533400" y="2186939"/>
          <a:ext cx="8115300" cy="4393751"/>
        </p:xfrm>
        <a:graphic>
          <a:graphicData uri="http://schemas.openxmlformats.org/drawingml/2006/table">
            <a:tbl>
              <a:tblPr firstRow="1" bandRow="1">
                <a:tableStyleId>{5C22544A-7EE6-4342-B048-85BDC9FD1C3A}</a:tableStyleId>
              </a:tblPr>
              <a:tblGrid>
                <a:gridCol w="2493044"/>
                <a:gridCol w="5622256"/>
              </a:tblGrid>
              <a:tr h="426480">
                <a:tc>
                  <a:txBody>
                    <a:bodyPr/>
                    <a:lstStyle/>
                    <a:p>
                      <a:r>
                        <a:rPr lang="en-CA" sz="3200" dirty="0" smtClean="0"/>
                        <a:t>Topic </a:t>
                      </a:r>
                      <a:endParaRPr lang="en-CA" sz="3200" dirty="0"/>
                    </a:p>
                  </a:txBody>
                  <a:tcPr/>
                </a:tc>
                <a:tc>
                  <a:txBody>
                    <a:bodyPr/>
                    <a:lstStyle/>
                    <a:p>
                      <a:r>
                        <a:rPr lang="en-CA" sz="3200" dirty="0" smtClean="0"/>
                        <a:t>Alberta</a:t>
                      </a:r>
                      <a:r>
                        <a:rPr lang="en-CA" sz="3200" baseline="0" dirty="0" smtClean="0"/>
                        <a:t>  Partnership Projects</a:t>
                      </a:r>
                      <a:endParaRPr lang="en-CA" sz="3200" dirty="0"/>
                    </a:p>
                  </a:txBody>
                  <a:tcPr/>
                </a:tc>
              </a:tr>
              <a:tr h="597072">
                <a:tc>
                  <a:txBody>
                    <a:bodyPr/>
                    <a:lstStyle/>
                    <a:p>
                      <a:r>
                        <a:rPr lang="en-CA" sz="2400" dirty="0" smtClean="0"/>
                        <a:t>Low Back Pain</a:t>
                      </a:r>
                      <a:endParaRPr lang="en-CA" sz="2400" dirty="0"/>
                    </a:p>
                  </a:txBody>
                  <a:tcPr/>
                </a:tc>
                <a:tc>
                  <a:txBody>
                    <a:bodyPr/>
                    <a:lstStyle/>
                    <a:p>
                      <a:pPr marL="285750" indent="-285750">
                        <a:buFont typeface="Arial" panose="020B0604020202020204" pitchFamily="34" charset="0"/>
                        <a:buChar char="•"/>
                      </a:pPr>
                      <a:r>
                        <a:rPr lang="en-CA" sz="1800" dirty="0" smtClean="0"/>
                        <a:t>Bone</a:t>
                      </a:r>
                      <a:r>
                        <a:rPr lang="en-CA" sz="1800" baseline="0" dirty="0" smtClean="0"/>
                        <a:t> /Joint SCN via </a:t>
                      </a:r>
                      <a:r>
                        <a:rPr lang="en-CA" sz="1800" dirty="0" smtClean="0"/>
                        <a:t>PRIHS I:</a:t>
                      </a:r>
                      <a:r>
                        <a:rPr lang="en-CA" sz="1800" baseline="0" dirty="0" smtClean="0"/>
                        <a:t> </a:t>
                      </a:r>
                      <a:r>
                        <a:rPr lang="en-CA" sz="1800" dirty="0" smtClean="0"/>
                        <a:t>Spine Access Alberta </a:t>
                      </a:r>
                    </a:p>
                    <a:p>
                      <a:pPr marL="285750" indent="-285750">
                        <a:buFont typeface="Arial" panose="020B0604020202020204" pitchFamily="34" charset="0"/>
                        <a:buChar char="•"/>
                      </a:pPr>
                      <a:r>
                        <a:rPr lang="en-CA" sz="1800" dirty="0" smtClean="0"/>
                        <a:t>CWA Demo Project</a:t>
                      </a:r>
                    </a:p>
                  </a:txBody>
                  <a:tcPr/>
                </a:tc>
              </a:tr>
              <a:tr h="852960">
                <a:tc>
                  <a:txBody>
                    <a:bodyPr/>
                    <a:lstStyle/>
                    <a:p>
                      <a:r>
                        <a:rPr lang="en-CA" sz="2400" dirty="0" smtClean="0"/>
                        <a:t>Minor Head Trauma</a:t>
                      </a:r>
                      <a:endParaRPr lang="en-CA" sz="2400"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smtClean="0"/>
                        <a:t>Emergency</a:t>
                      </a:r>
                      <a:r>
                        <a:rPr lang="en-CA" sz="1800" baseline="0" dirty="0" smtClean="0"/>
                        <a:t> SCN via </a:t>
                      </a:r>
                      <a:r>
                        <a:rPr lang="en-CA" sz="1800" dirty="0" smtClean="0"/>
                        <a:t>PRIHS I: </a:t>
                      </a:r>
                      <a:r>
                        <a:rPr kumimoji="0" lang="en-CA" sz="1800" b="0" i="0" u="none" strike="noStrike" kern="1200" cap="none" spc="0" normalizeH="0" baseline="0" noProof="0" dirty="0" smtClean="0">
                          <a:ln>
                            <a:noFill/>
                          </a:ln>
                          <a:solidFill>
                            <a:prstClr val="black"/>
                          </a:solidFill>
                          <a:effectLst/>
                          <a:uLnTx/>
                          <a:uFillTx/>
                          <a:latin typeface="+mn-lt"/>
                        </a:rPr>
                        <a:t>Improving the Stewardship of DI Resources in AB </a:t>
                      </a:r>
                      <a:r>
                        <a:rPr kumimoji="0" lang="en-CA" sz="1800" b="0" i="0" u="none" strike="noStrike" kern="1200" cap="none" spc="0" normalizeH="0" baseline="0" noProof="0" dirty="0" err="1" smtClean="0">
                          <a:ln>
                            <a:noFill/>
                          </a:ln>
                          <a:solidFill>
                            <a:prstClr val="black"/>
                          </a:solidFill>
                          <a:effectLst/>
                          <a:uLnTx/>
                          <a:uFillTx/>
                          <a:latin typeface="+mn-lt"/>
                        </a:rPr>
                        <a:t>Emerg.Depts</a:t>
                      </a:r>
                      <a:r>
                        <a:rPr kumimoji="0" lang="en-CA" sz="1800" b="0" i="0" u="none" strike="noStrike" kern="1200" cap="none" spc="0" normalizeH="0" baseline="0" noProof="0" dirty="0" smtClean="0">
                          <a:ln>
                            <a:noFill/>
                          </a:ln>
                          <a:solidFill>
                            <a:prstClr val="black"/>
                          </a:solidFill>
                          <a:effectLst/>
                          <a:uLnTx/>
                          <a:uFillTx/>
                          <a:latin typeface="+mn-lt"/>
                        </a:rPr>
                        <a:t>. </a:t>
                      </a:r>
                      <a:r>
                        <a:rPr lang="en-CA" sz="1800" dirty="0" smtClean="0"/>
                        <a:t>(Minor</a:t>
                      </a:r>
                      <a:r>
                        <a:rPr lang="en-CA" sz="1800" baseline="0" dirty="0" smtClean="0"/>
                        <a:t> Head Trauma and Pulmonary Embolism)</a:t>
                      </a:r>
                      <a:endParaRPr lang="en-CA" sz="1800" dirty="0"/>
                    </a:p>
                  </a:txBody>
                  <a:tcPr/>
                </a:tc>
              </a:tr>
              <a:tr h="341184">
                <a:tc>
                  <a:txBody>
                    <a:bodyPr/>
                    <a:lstStyle/>
                    <a:p>
                      <a:r>
                        <a:rPr lang="en-CA" sz="2400" dirty="0" smtClean="0"/>
                        <a:t>Vitamin D</a:t>
                      </a:r>
                      <a:endParaRPr lang="en-CA" sz="2400" dirty="0"/>
                    </a:p>
                  </a:txBody>
                  <a:tcPr/>
                </a:tc>
                <a:tc>
                  <a:txBody>
                    <a:bodyPr/>
                    <a:lstStyle/>
                    <a:p>
                      <a:pPr marL="285750" indent="-285750">
                        <a:buFont typeface="Arial" panose="020B0604020202020204" pitchFamily="34" charset="0"/>
                        <a:buChar char="•"/>
                      </a:pPr>
                      <a:r>
                        <a:rPr lang="en-CA" sz="1800" dirty="0" smtClean="0"/>
                        <a:t>Implemented April</a:t>
                      </a:r>
                      <a:r>
                        <a:rPr lang="en-CA" sz="1800" baseline="0" dirty="0" smtClean="0"/>
                        <a:t>  1</a:t>
                      </a:r>
                      <a:r>
                        <a:rPr lang="en-CA" sz="1800" baseline="30000" dirty="0" smtClean="0"/>
                        <a:t>st</a:t>
                      </a:r>
                      <a:r>
                        <a:rPr lang="en-CA" sz="1800" baseline="0" dirty="0" smtClean="0"/>
                        <a:t>, 2015</a:t>
                      </a:r>
                    </a:p>
                  </a:txBody>
                  <a:tcPr/>
                </a:tc>
              </a:tr>
              <a:tr h="597072">
                <a:tc>
                  <a:txBody>
                    <a:bodyPr/>
                    <a:lstStyle/>
                    <a:p>
                      <a:r>
                        <a:rPr lang="en-CA" sz="2400" dirty="0" smtClean="0"/>
                        <a:t>Red</a:t>
                      </a:r>
                      <a:r>
                        <a:rPr lang="en-CA" sz="2400" baseline="0" dirty="0" smtClean="0"/>
                        <a:t> Blood Cell Transfusion</a:t>
                      </a:r>
                      <a:endParaRPr lang="en-CA" sz="2400" dirty="0"/>
                    </a:p>
                  </a:txBody>
                  <a:tcPr/>
                </a:tc>
                <a:tc>
                  <a:txBody>
                    <a:bodyPr/>
                    <a:lstStyle/>
                    <a:p>
                      <a:pPr marL="285750" indent="-285750">
                        <a:buFont typeface="Arial" panose="020B0604020202020204" pitchFamily="34" charset="0"/>
                        <a:buChar char="•"/>
                      </a:pPr>
                      <a:r>
                        <a:rPr lang="en-CA" sz="1800" dirty="0" smtClean="0"/>
                        <a:t>PRIHS II:</a:t>
                      </a:r>
                      <a:r>
                        <a:rPr lang="en-CA" sz="1800" baseline="0" dirty="0" smtClean="0"/>
                        <a:t> </a:t>
                      </a:r>
                      <a:r>
                        <a:rPr lang="en-CA" sz="1800" dirty="0" smtClean="0"/>
                        <a:t>Upper GI Bleed; (Transfusion</a:t>
                      </a:r>
                      <a:r>
                        <a:rPr lang="en-CA" sz="1800" baseline="0" dirty="0" smtClean="0"/>
                        <a:t>)</a:t>
                      </a:r>
                    </a:p>
                  </a:txBody>
                  <a:tcPr/>
                </a:tc>
              </a:tr>
              <a:tr h="979991">
                <a:tc>
                  <a:txBody>
                    <a:bodyPr/>
                    <a:lstStyle/>
                    <a:p>
                      <a:r>
                        <a:rPr lang="en-CA" sz="2400" dirty="0" smtClean="0"/>
                        <a:t>Uncomplicated Headaches</a:t>
                      </a:r>
                      <a:endParaRPr lang="en-CA" sz="2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smtClean="0">
                          <a:ln>
                            <a:noFill/>
                          </a:ln>
                          <a:solidFill>
                            <a:prstClr val="black"/>
                          </a:solidFill>
                          <a:effectLst/>
                          <a:uLnTx/>
                          <a:uFillTx/>
                          <a:latin typeface="+mn-lt"/>
                        </a:rPr>
                        <a:t>Looking for implementation partners</a:t>
                      </a:r>
                      <a:endParaRPr lang="en-CA" sz="1800" i="0" baseline="0" dirty="0" smtClean="0"/>
                    </a:p>
                  </a:txBody>
                  <a:tcPr/>
                </a:tc>
              </a:tr>
            </a:tbl>
          </a:graphicData>
        </a:graphic>
      </p:graphicFrame>
      <p:sp>
        <p:nvSpPr>
          <p:cNvPr id="3" name="TextBox 2"/>
          <p:cNvSpPr txBox="1"/>
          <p:nvPr/>
        </p:nvSpPr>
        <p:spPr>
          <a:xfrm>
            <a:off x="1009934" y="1078173"/>
            <a:ext cx="7505416" cy="769441"/>
          </a:xfrm>
          <a:prstGeom prst="rect">
            <a:avLst/>
          </a:prstGeom>
          <a:noFill/>
        </p:spPr>
        <p:txBody>
          <a:bodyPr wrap="square" rtlCol="0">
            <a:spAutoFit/>
          </a:bodyPr>
          <a:lstStyle/>
          <a:p>
            <a:pPr algn="ctr">
              <a:spcBef>
                <a:spcPct val="0"/>
              </a:spcBef>
            </a:pPr>
            <a:r>
              <a:rPr lang="en-CA" sz="4400" b="1" dirty="0" smtClean="0">
                <a:solidFill>
                  <a:srgbClr val="5CB8B2"/>
                </a:solidFill>
                <a:latin typeface="Helvetica Neue Medium"/>
                <a:cs typeface="Helvetica Neue Medium"/>
              </a:rPr>
              <a:t>B. CWA Partner Priorities</a:t>
            </a:r>
            <a:endParaRPr lang="en-US" sz="4400" b="1" dirty="0">
              <a:solidFill>
                <a:srgbClr val="5CB8B2"/>
              </a:solidFill>
              <a:latin typeface="Helvetica Neue Medium"/>
              <a:cs typeface="Helvetica Neue Medium"/>
            </a:endParaRPr>
          </a:p>
        </p:txBody>
      </p:sp>
    </p:spTree>
    <p:extLst>
      <p:ext uri="{BB962C8B-B14F-4D97-AF65-F5344CB8AC3E}">
        <p14:creationId xmlns:p14="http://schemas.microsoft.com/office/powerpoint/2010/main" val="389935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4729</TotalTime>
  <Words>1257</Words>
  <Application>Microsoft Office PowerPoint</Application>
  <PresentationFormat>On-screen Show (4:3)</PresentationFormat>
  <Paragraphs>137</Paragraphs>
  <Slides>13</Slides>
  <Notes>9</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Patient Key Messages</vt:lpstr>
      <vt:lpstr>Resources</vt:lpstr>
      <vt:lpstr>PowerPoint Presentation</vt:lpstr>
      <vt:lpstr> C. Demo Project: Low Back Pain</vt:lpstr>
      <vt:lpstr>PowerPoint Presentation</vt:lpstr>
      <vt:lpstr> PCN Demonstration</vt:lpstr>
      <vt:lpstr>Let’s talk … </vt:lpstr>
    </vt:vector>
  </TitlesOfParts>
  <Company>Backstreet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Tiemstra</dc:creator>
  <cp:lastModifiedBy>Eileen Patterson</cp:lastModifiedBy>
  <cp:revision>126</cp:revision>
  <cp:lastPrinted>2015-03-05T18:29:41Z</cp:lastPrinted>
  <dcterms:created xsi:type="dcterms:W3CDTF">2015-02-09T23:00:35Z</dcterms:created>
  <dcterms:modified xsi:type="dcterms:W3CDTF">2015-05-28T02:13:41Z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1730449008</vt:i4>
  </property>
  <property fmtid="{D5CDD505-2E9C-101B-9397-08002B2CF9AE}" pid="3" name="_NewReviewCycle">
    <vt:lpwstr/>
  </property>
  <property fmtid="{D5CDD505-2E9C-101B-9397-08002B2CF9AE}" pid="4" name="_EmailSubject">
    <vt:lpwstr>Newsletter template</vt:lpwstr>
  </property>
  <property fmtid="{D5CDD505-2E9C-101B-9397-08002B2CF9AE}" pid="5" name="_AuthorEmail">
    <vt:lpwstr>Jelena.Djordjevic@albertadoctors.org</vt:lpwstr>
  </property>
  <property fmtid="{D5CDD505-2E9C-101B-9397-08002B2CF9AE}" pid="6" name="_AuthorEmailDisplayName">
    <vt:lpwstr>Jelena Djordjevic</vt:lpwstr>
  </property>
  <property fmtid="{D5CDD505-2E9C-101B-9397-08002B2CF9AE}" pid="7" name="_PreviousAdHocReviewCycleID">
    <vt:i4>49541212</vt:i4>
  </property>
</Properties>
</file>