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3724" r:id="rId5"/>
  </p:sldMasterIdLst>
  <p:notesMasterIdLst>
    <p:notesMasterId r:id="rId89"/>
  </p:notesMasterIdLst>
  <p:handoutMasterIdLst>
    <p:handoutMasterId r:id="rId90"/>
  </p:handoutMasterIdLst>
  <p:sldIdLst>
    <p:sldId id="443" r:id="rId6"/>
    <p:sldId id="541" r:id="rId7"/>
    <p:sldId id="574" r:id="rId8"/>
    <p:sldId id="518" r:id="rId9"/>
    <p:sldId id="520" r:id="rId10"/>
    <p:sldId id="521" r:id="rId11"/>
    <p:sldId id="522" r:id="rId12"/>
    <p:sldId id="575" r:id="rId13"/>
    <p:sldId id="524" r:id="rId14"/>
    <p:sldId id="480" r:id="rId15"/>
    <p:sldId id="639" r:id="rId16"/>
    <p:sldId id="525" r:id="rId17"/>
    <p:sldId id="576" r:id="rId18"/>
    <p:sldId id="528" r:id="rId19"/>
    <p:sldId id="529" r:id="rId20"/>
    <p:sldId id="530" r:id="rId21"/>
    <p:sldId id="487" r:id="rId22"/>
    <p:sldId id="547" r:id="rId23"/>
    <p:sldId id="286" r:id="rId24"/>
    <p:sldId id="284" r:id="rId25"/>
    <p:sldId id="538" r:id="rId26"/>
    <p:sldId id="548" r:id="rId27"/>
    <p:sldId id="508" r:id="rId28"/>
    <p:sldId id="509" r:id="rId29"/>
    <p:sldId id="510" r:id="rId30"/>
    <p:sldId id="511" r:id="rId31"/>
    <p:sldId id="512" r:id="rId32"/>
    <p:sldId id="513" r:id="rId33"/>
    <p:sldId id="514" r:id="rId34"/>
    <p:sldId id="515" r:id="rId35"/>
    <p:sldId id="640" r:id="rId36"/>
    <p:sldId id="641" r:id="rId37"/>
    <p:sldId id="642" r:id="rId38"/>
    <p:sldId id="282" r:id="rId39"/>
    <p:sldId id="297" r:id="rId40"/>
    <p:sldId id="476" r:id="rId41"/>
    <p:sldId id="484" r:id="rId42"/>
    <p:sldId id="289" r:id="rId43"/>
    <p:sldId id="643" r:id="rId44"/>
    <p:sldId id="644" r:id="rId45"/>
    <p:sldId id="290" r:id="rId46"/>
    <p:sldId id="540" r:id="rId47"/>
    <p:sldId id="605" r:id="rId48"/>
    <p:sldId id="645" r:id="rId49"/>
    <p:sldId id="542" r:id="rId50"/>
    <p:sldId id="543" r:id="rId51"/>
    <p:sldId id="544" r:id="rId52"/>
    <p:sldId id="551" r:id="rId53"/>
    <p:sldId id="635" r:id="rId54"/>
    <p:sldId id="636" r:id="rId55"/>
    <p:sldId id="536" r:id="rId56"/>
    <p:sldId id="537" r:id="rId57"/>
    <p:sldId id="637" r:id="rId58"/>
    <p:sldId id="580" r:id="rId59"/>
    <p:sldId id="581" r:id="rId60"/>
    <p:sldId id="268" r:id="rId61"/>
    <p:sldId id="583" r:id="rId62"/>
    <p:sldId id="584" r:id="rId63"/>
    <p:sldId id="585" r:id="rId64"/>
    <p:sldId id="586" r:id="rId65"/>
    <p:sldId id="587" r:id="rId66"/>
    <p:sldId id="588" r:id="rId67"/>
    <p:sldId id="589" r:id="rId68"/>
    <p:sldId id="590" r:id="rId69"/>
    <p:sldId id="591" r:id="rId70"/>
    <p:sldId id="592" r:id="rId71"/>
    <p:sldId id="593" r:id="rId72"/>
    <p:sldId id="594" r:id="rId73"/>
    <p:sldId id="276" r:id="rId74"/>
    <p:sldId id="596" r:id="rId75"/>
    <p:sldId id="597" r:id="rId76"/>
    <p:sldId id="598" r:id="rId77"/>
    <p:sldId id="494" r:id="rId78"/>
    <p:sldId id="633" r:id="rId79"/>
    <p:sldId id="634" r:id="rId80"/>
    <p:sldId id="638" r:id="rId81"/>
    <p:sldId id="526" r:id="rId82"/>
    <p:sldId id="599" r:id="rId83"/>
    <p:sldId id="600" r:id="rId84"/>
    <p:sldId id="601" r:id="rId85"/>
    <p:sldId id="603" r:id="rId86"/>
    <p:sldId id="556" r:id="rId87"/>
    <p:sldId id="1701" r:id="rId8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4071" userDrawn="1">
          <p15:clr>
            <a:srgbClr val="A4A3A4"/>
          </p15:clr>
        </p15:guide>
        <p15:guide id="2" pos="1771" userDrawn="1">
          <p15:clr>
            <a:srgbClr val="A4A3A4"/>
          </p15:clr>
        </p15:guide>
        <p15:guide id="3" orient="horz" pos="3025" userDrawn="1">
          <p15:clr>
            <a:srgbClr val="A4A3A4"/>
          </p15:clr>
        </p15:guide>
        <p15:guide id="4"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ena George" initials="SG" lastIdx="2" clrIdx="0"/>
  <p:cmAuthor id="1" name="Sarah-Joy Kurth" initials="SJK" lastIdx="2" clrIdx="1">
    <p:extLst>
      <p:ext uri="{19B8F6BF-5375-455C-9EA6-DF929625EA0E}">
        <p15:presenceInfo xmlns:p15="http://schemas.microsoft.com/office/powerpoint/2012/main" userId="Sarah-Joy Ku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7D0"/>
    <a:srgbClr val="388690"/>
    <a:srgbClr val="5CB4BF"/>
    <a:srgbClr val="275971"/>
    <a:srgbClr val="F28104"/>
    <a:srgbClr val="F6BB00"/>
    <a:srgbClr val="7C9AFC"/>
    <a:srgbClr val="80AEF8"/>
    <a:srgbClr val="89B7EF"/>
    <a:srgbClr val="8FB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640" autoAdjust="0"/>
  </p:normalViewPr>
  <p:slideViewPr>
    <p:cSldViewPr snapToGrid="0">
      <p:cViewPr varScale="1">
        <p:scale>
          <a:sx n="92" d="100"/>
          <a:sy n="92" d="100"/>
        </p:scale>
        <p:origin x="1254" y="96"/>
      </p:cViewPr>
      <p:guideLst>
        <p:guide orient="horz" pos="2160"/>
        <p:guide pos="3840"/>
      </p:guideLst>
    </p:cSldViewPr>
  </p:slideViewPr>
  <p:notesTextViewPr>
    <p:cViewPr>
      <p:scale>
        <a:sx n="1" d="1"/>
        <a:sy n="1" d="1"/>
      </p:scale>
      <p:origin x="0" y="0"/>
    </p:cViewPr>
  </p:notesTextViewPr>
  <p:sorterViewPr>
    <p:cViewPr varScale="1">
      <p:scale>
        <a:sx n="1" d="1"/>
        <a:sy n="1" d="1"/>
      </p:scale>
      <p:origin x="0" y="-3996"/>
    </p:cViewPr>
  </p:sorterViewPr>
  <p:notesViewPr>
    <p:cSldViewPr snapToGrid="0">
      <p:cViewPr varScale="1">
        <p:scale>
          <a:sx n="86" d="100"/>
          <a:sy n="86" d="100"/>
        </p:scale>
        <p:origin x="2886" y="108"/>
      </p:cViewPr>
      <p:guideLst>
        <p:guide orient="horz" pos="4071"/>
        <p:guide pos="1771"/>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Joy Kurth" userId="0e2a37c2-be2d-4f93-8f84-2b6cbfe1fd16" providerId="ADAL" clId="{68611301-802A-4D42-AAD3-97FDA9F2650E}"/>
    <pc:docChg chg="modSld">
      <pc:chgData name="Sarah-Joy Kurth" userId="0e2a37c2-be2d-4f93-8f84-2b6cbfe1fd16" providerId="ADAL" clId="{68611301-802A-4D42-AAD3-97FDA9F2650E}" dt="2021-06-08T17:23:27.634" v="3" actId="20577"/>
      <pc:docMkLst>
        <pc:docMk/>
      </pc:docMkLst>
      <pc:sldChg chg="modSp mod">
        <pc:chgData name="Sarah-Joy Kurth" userId="0e2a37c2-be2d-4f93-8f84-2b6cbfe1fd16" providerId="ADAL" clId="{68611301-802A-4D42-AAD3-97FDA9F2650E}" dt="2021-06-08T17:23:27.634" v="3" actId="20577"/>
        <pc:sldMkLst>
          <pc:docMk/>
          <pc:sldMk cId="4234690799" sldId="443"/>
        </pc:sldMkLst>
        <pc:spChg chg="mod">
          <ac:chgData name="Sarah-Joy Kurth" userId="0e2a37c2-be2d-4f93-8f84-2b6cbfe1fd16" providerId="ADAL" clId="{68611301-802A-4D42-AAD3-97FDA9F2650E}" dt="2021-06-08T17:23:27.634" v="3" actId="20577"/>
          <ac:spMkLst>
            <pc:docMk/>
            <pc:sldMk cId="4234690799" sldId="443"/>
            <ac:spMk id="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5-26T06:40:44.158" idx="2">
    <p:pos x="10" y="10"/>
    <p:text>Delete?</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357" cy="480547"/>
          </a:xfrm>
          <a:prstGeom prst="rect">
            <a:avLst/>
          </a:prstGeom>
        </p:spPr>
        <p:txBody>
          <a:bodyPr vert="horz" lIns="93786" tIns="46893" rIns="93786" bIns="46893" rtlCol="0"/>
          <a:lstStyle>
            <a:lvl1pPr algn="l">
              <a:defRPr sz="1300"/>
            </a:lvl1pPr>
          </a:lstStyle>
          <a:p>
            <a:endParaRPr lang="fr-CA"/>
          </a:p>
        </p:txBody>
      </p:sp>
      <p:sp>
        <p:nvSpPr>
          <p:cNvPr id="3" name="Date Placeholder 2"/>
          <p:cNvSpPr>
            <a:spLocks noGrp="1"/>
          </p:cNvSpPr>
          <p:nvPr>
            <p:ph type="dt" sz="quarter" idx="1"/>
          </p:nvPr>
        </p:nvSpPr>
        <p:spPr>
          <a:xfrm>
            <a:off x="4143211" y="1"/>
            <a:ext cx="3170357" cy="480547"/>
          </a:xfrm>
          <a:prstGeom prst="rect">
            <a:avLst/>
          </a:prstGeom>
        </p:spPr>
        <p:txBody>
          <a:bodyPr vert="horz" lIns="93786" tIns="46893" rIns="93786" bIns="46893" rtlCol="0"/>
          <a:lstStyle>
            <a:lvl1pPr algn="r">
              <a:defRPr sz="1300"/>
            </a:lvl1pPr>
          </a:lstStyle>
          <a:p>
            <a:fld id="{5BF03491-C7F3-4225-AF48-10C083706234}" type="datetimeFigureOut">
              <a:rPr lang="fr-CA" smtClean="0"/>
              <a:t>2021-06-08</a:t>
            </a:fld>
            <a:endParaRPr lang="fr-CA"/>
          </a:p>
        </p:txBody>
      </p:sp>
      <p:sp>
        <p:nvSpPr>
          <p:cNvPr id="4" name="Footer Placeholder 3"/>
          <p:cNvSpPr>
            <a:spLocks noGrp="1"/>
          </p:cNvSpPr>
          <p:nvPr>
            <p:ph type="ftr" sz="quarter" idx="2"/>
          </p:nvPr>
        </p:nvSpPr>
        <p:spPr>
          <a:xfrm>
            <a:off x="1" y="9119030"/>
            <a:ext cx="3170357" cy="480547"/>
          </a:xfrm>
          <a:prstGeom prst="rect">
            <a:avLst/>
          </a:prstGeom>
        </p:spPr>
        <p:txBody>
          <a:bodyPr vert="horz" lIns="93786" tIns="46893" rIns="93786" bIns="46893" rtlCol="0" anchor="b"/>
          <a:lstStyle>
            <a:lvl1pPr algn="l">
              <a:defRPr sz="1300"/>
            </a:lvl1pPr>
          </a:lstStyle>
          <a:p>
            <a:endParaRPr lang="fr-CA"/>
          </a:p>
        </p:txBody>
      </p:sp>
      <p:sp>
        <p:nvSpPr>
          <p:cNvPr id="5" name="Slide Number Placeholder 4"/>
          <p:cNvSpPr>
            <a:spLocks noGrp="1"/>
          </p:cNvSpPr>
          <p:nvPr>
            <p:ph type="sldNum" sz="quarter" idx="3"/>
          </p:nvPr>
        </p:nvSpPr>
        <p:spPr>
          <a:xfrm>
            <a:off x="4143211" y="9119030"/>
            <a:ext cx="3170357" cy="480547"/>
          </a:xfrm>
          <a:prstGeom prst="rect">
            <a:avLst/>
          </a:prstGeom>
        </p:spPr>
        <p:txBody>
          <a:bodyPr vert="horz" lIns="93786" tIns="46893" rIns="93786" bIns="46893" rtlCol="0" anchor="b"/>
          <a:lstStyle>
            <a:lvl1pPr algn="r">
              <a:defRPr sz="1300"/>
            </a:lvl1pPr>
          </a:lstStyle>
          <a:p>
            <a:fld id="{F651FBEE-4464-45DF-9509-259E49F8A71A}" type="slidenum">
              <a:rPr lang="fr-CA" smtClean="0"/>
              <a:t>‹#›</a:t>
            </a:fld>
            <a:endParaRPr lang="fr-CA"/>
          </a:p>
        </p:txBody>
      </p:sp>
    </p:spTree>
    <p:extLst>
      <p:ext uri="{BB962C8B-B14F-4D97-AF65-F5344CB8AC3E}">
        <p14:creationId xmlns:p14="http://schemas.microsoft.com/office/powerpoint/2010/main" val="180984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7" tIns="48322" rIns="96647" bIns="48322" rtlCol="0"/>
          <a:lstStyle>
            <a:lvl1pPr algn="l">
              <a:defRPr sz="1300"/>
            </a:lvl1pPr>
          </a:lstStyle>
          <a:p>
            <a:endParaRPr lang="en-US" dirty="0"/>
          </a:p>
        </p:txBody>
      </p:sp>
      <p:sp>
        <p:nvSpPr>
          <p:cNvPr id="3" name="Date Placeholder 2"/>
          <p:cNvSpPr>
            <a:spLocks noGrp="1"/>
          </p:cNvSpPr>
          <p:nvPr>
            <p:ph type="dt" idx="1"/>
          </p:nvPr>
        </p:nvSpPr>
        <p:spPr>
          <a:xfrm>
            <a:off x="4143589" y="1"/>
            <a:ext cx="3169920" cy="481727"/>
          </a:xfrm>
          <a:prstGeom prst="rect">
            <a:avLst/>
          </a:prstGeom>
        </p:spPr>
        <p:txBody>
          <a:bodyPr vert="horz" lIns="96647" tIns="48322" rIns="96647" bIns="48322" rtlCol="0"/>
          <a:lstStyle>
            <a:lvl1pPr algn="r">
              <a:defRPr sz="1300"/>
            </a:lvl1pPr>
          </a:lstStyle>
          <a:p>
            <a:fld id="{EB9534F2-2CC1-4F16-89D9-B8858E96675E}" type="datetimeFigureOut">
              <a:rPr lang="en-US" smtClean="0"/>
              <a:t>6/8/2021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2" rIns="96647" bIns="48322" rtlCol="0" anchor="ctr"/>
          <a:lstStyle/>
          <a:p>
            <a:endParaRPr lang="en-US" dirty="0"/>
          </a:p>
        </p:txBody>
      </p:sp>
      <p:sp>
        <p:nvSpPr>
          <p:cNvPr id="5" name="Notes Placeholder 4"/>
          <p:cNvSpPr>
            <a:spLocks noGrp="1"/>
          </p:cNvSpPr>
          <p:nvPr>
            <p:ph type="body" sz="quarter" idx="3"/>
          </p:nvPr>
        </p:nvSpPr>
        <p:spPr>
          <a:xfrm>
            <a:off x="731521" y="4620578"/>
            <a:ext cx="5852160" cy="3780474"/>
          </a:xfrm>
          <a:prstGeom prst="rect">
            <a:avLst/>
          </a:prstGeom>
        </p:spPr>
        <p:txBody>
          <a:bodyPr vert="horz" lIns="96647" tIns="48322" rIns="96647" bIns="4832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47" tIns="48322" rIns="96647" bIns="48322"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9" y="9119475"/>
            <a:ext cx="3169920" cy="481726"/>
          </a:xfrm>
          <a:prstGeom prst="rect">
            <a:avLst/>
          </a:prstGeom>
        </p:spPr>
        <p:txBody>
          <a:bodyPr vert="horz" lIns="96647" tIns="48322" rIns="96647" bIns="48322" rtlCol="0" anchor="b"/>
          <a:lstStyle>
            <a:lvl1pPr algn="r">
              <a:defRPr sz="1300"/>
            </a:lvl1pPr>
          </a:lstStyle>
          <a:p>
            <a:fld id="{D50CD75E-9D1F-4BF9-B911-FDF7642DDDE0}" type="slidenum">
              <a:rPr lang="en-US" smtClean="0"/>
              <a:t>‹#›</a:t>
            </a:fld>
            <a:endParaRPr lang="en-US" dirty="0"/>
          </a:p>
        </p:txBody>
      </p:sp>
    </p:spTree>
    <p:extLst>
      <p:ext uri="{BB962C8B-B14F-4D97-AF65-F5344CB8AC3E}">
        <p14:creationId xmlns:p14="http://schemas.microsoft.com/office/powerpoint/2010/main" val="3679523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ctt.albertadoctors.org/file/CII-CPAR_Considerations_for_Partially_Onboarded_Clinic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elp.pssuiteemr.com/5.16/ab/en/Content/01_Introduction/Welcome.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elp.pssuiteemr.com/5.16/ab/en/Content/01_Introduction/Welcome.htm"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psa.ca/wp-content/uploads/2020/05/Referral-Consultation.pdf%22"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albertanetcare.ca/learningcentre/trainingrecordings.ht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ctt.albertadoctors.org/PMH/panel-continuity/CII-CPAR/Pages/Tools-and-Resources.aspx"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actt.albertadoctors.org/PMH/panel-continuity/CII-CPAR/Pages/Tools-and-Resources.aspx"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68400"/>
            <a:ext cx="5611812" cy="3157538"/>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EA54082-0EDA-40C0-B23E-AB88047B2438}" type="slidenum">
              <a:rPr lang="en-IN" smtClean="0"/>
              <a:t>1</a:t>
            </a:fld>
            <a:endParaRPr lang="en-IN"/>
          </a:p>
        </p:txBody>
      </p:sp>
    </p:spTree>
    <p:extLst>
      <p:ext uri="{BB962C8B-B14F-4D97-AF65-F5344CB8AC3E}">
        <p14:creationId xmlns:p14="http://schemas.microsoft.com/office/powerpoint/2010/main" val="333193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5713" y="871538"/>
            <a:ext cx="4184650" cy="2354262"/>
          </a:xfrm>
        </p:spPr>
      </p:sp>
      <p:sp>
        <p:nvSpPr>
          <p:cNvPr id="3" name="Notes Placeholder 2"/>
          <p:cNvSpPr>
            <a:spLocks noGrp="1"/>
          </p:cNvSpPr>
          <p:nvPr>
            <p:ph type="body" idx="1"/>
          </p:nvPr>
        </p:nvSpPr>
        <p:spPr/>
        <p:txBody>
          <a:bodyPr/>
          <a:lstStyle/>
          <a:p>
            <a:r>
              <a:rPr lang="en-US" baseline="0" dirty="0"/>
              <a:t>Key Messages: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Healthcare Data Repository is a database created by Alberta Health to gather information from across the healthcare system including community EMRs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So new that it contains limited information that isn’t currently being used at all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a:t>The only people who currently have access are technicians responsible for making sure everything is operating properly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Alberta health will ”use this information within its data analytics systems to perform such activities as planning, quality improvement and health system management.” (PIA summary page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solidFill>
                  <a:srgbClr val="FF0000"/>
                </a:solidFill>
              </a:rPr>
              <a:t>All high performing health care systems have this capability, Alberta is aligned with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solidFill>
                  <a:srgbClr val="FF0000"/>
                </a:solidFill>
              </a:rPr>
              <a:t>Use of this information for system improvement will benefit everyone – </a:t>
            </a:r>
            <a:r>
              <a:rPr lang="en-US" baseline="0" dirty="0">
                <a:solidFill>
                  <a:srgbClr val="FFFF00"/>
                </a:solidFill>
              </a:rPr>
              <a:t>efficiency, cost savings, better resource allocation, better outcomes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solidFill>
                  <a:srgbClr val="FF0000"/>
                </a:solidFill>
              </a:rPr>
              <a:t>This system is</a:t>
            </a:r>
            <a:r>
              <a:rPr lang="en-US" b="1" baseline="0" dirty="0">
                <a:solidFill>
                  <a:srgbClr val="FF0000"/>
                </a:solidFill>
              </a:rPr>
              <a:t> not </a:t>
            </a:r>
            <a:r>
              <a:rPr lang="en-US" b="0" baseline="0" dirty="0">
                <a:solidFill>
                  <a:srgbClr val="FF0000"/>
                </a:solidFill>
              </a:rPr>
              <a:t>intended or </a:t>
            </a:r>
            <a:r>
              <a:rPr lang="en-US" baseline="0" dirty="0">
                <a:solidFill>
                  <a:srgbClr val="FF0000"/>
                </a:solidFill>
              </a:rPr>
              <a:t>designed to be used for performance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data collected for the HDR is similar to data collected for billing, but not the same; and of course collected for a different purpose. Billing data is not available for the kind of analytics needed for sophisticated health system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There is GOVERNANCE!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The Health Information Data Governance Committee is responsible for making recommendations on how the data may be used</a:t>
            </a:r>
          </a:p>
        </p:txBody>
      </p:sp>
      <p:sp>
        <p:nvSpPr>
          <p:cNvPr id="4" name="Slide Number Placeholder 3"/>
          <p:cNvSpPr>
            <a:spLocks noGrp="1"/>
          </p:cNvSpPr>
          <p:nvPr>
            <p:ph type="sldNum" sz="quarter" idx="10"/>
          </p:nvPr>
        </p:nvSpPr>
        <p:spPr/>
        <p:txBody>
          <a:bodyPr/>
          <a:lstStyle/>
          <a:p>
            <a:fld id="{988C2099-781F-4471-9219-972D7FEA1EBA}" type="slidenum">
              <a:rPr lang="en-US" smtClean="0"/>
              <a:t>11</a:t>
            </a:fld>
            <a:endParaRPr lang="en-US"/>
          </a:p>
        </p:txBody>
      </p:sp>
    </p:spTree>
    <p:extLst>
      <p:ext uri="{BB962C8B-B14F-4D97-AF65-F5344CB8AC3E}">
        <p14:creationId xmlns:p14="http://schemas.microsoft.com/office/powerpoint/2010/main" val="372782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accent2">
                    <a:lumMod val="75000"/>
                  </a:schemeClr>
                </a:solidFill>
              </a:rPr>
              <a:t>Key Messages:</a:t>
            </a:r>
          </a:p>
          <a:p>
            <a:pPr marL="178908" indent="-178908">
              <a:buFont typeface="Arial" panose="020B0604020202020204" pitchFamily="34" charset="0"/>
              <a:buChar char="•"/>
            </a:pPr>
            <a:r>
              <a:rPr lang="en-US" sz="1300" dirty="0">
                <a:solidFill>
                  <a:schemeClr val="accent2">
                    <a:lumMod val="75000"/>
                  </a:schemeClr>
                </a:solidFill>
              </a:rPr>
              <a:t>CPAR supports new processes so that family doctors and teams can confirm their relationships with patients and share it through Alberta Netcare. This will help reinforce the consistent relationships between patients and their providers.</a:t>
            </a:r>
          </a:p>
          <a:p>
            <a:pPr marL="178908" indent="-178908">
              <a:buFont typeface="Arial" panose="020B0604020202020204" pitchFamily="34" charset="0"/>
              <a:buChar char="•"/>
            </a:pPr>
            <a:r>
              <a:rPr lang="en-CA" dirty="0"/>
              <a:t>Panels</a:t>
            </a:r>
            <a:r>
              <a:rPr lang="en-CA" baseline="0" dirty="0"/>
              <a:t> will be uploaded monthly, automatically, from clinic EMRs. This monthly capture is needed because panels are fluid. They change as patients are born, pass, join the practice and leave the practice.</a:t>
            </a:r>
          </a:p>
          <a:p>
            <a:pPr marL="178908" indent="-178908">
              <a:buFont typeface="Arial" panose="020B0604020202020204" pitchFamily="34" charset="0"/>
              <a:buChar char="•"/>
            </a:pPr>
            <a:r>
              <a:rPr lang="en-CA" dirty="0"/>
              <a:t>Panel information </a:t>
            </a:r>
            <a:r>
              <a:rPr lang="en-CA" baseline="0" dirty="0"/>
              <a:t>in the registry is crucial to future enhancements in Alberta. It is the source of truth of panel.</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12</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33891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tools referred</a:t>
            </a:r>
            <a:r>
              <a:rPr lang="en-US" baseline="0" dirty="0"/>
              <a:t> to in this slide deck may be found on the CII/CPAR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13</a:t>
            </a:fld>
            <a:endParaRPr lang="en-US"/>
          </a:p>
        </p:txBody>
      </p:sp>
    </p:spTree>
    <p:extLst>
      <p:ext uri="{BB962C8B-B14F-4D97-AF65-F5344CB8AC3E}">
        <p14:creationId xmlns:p14="http://schemas.microsoft.com/office/powerpoint/2010/main" val="228960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14</a:t>
            </a:fld>
            <a:endParaRPr lang="en-US" dirty="0"/>
          </a:p>
        </p:txBody>
      </p:sp>
    </p:spTree>
    <p:extLst>
      <p:ext uri="{BB962C8B-B14F-4D97-AF65-F5344CB8AC3E}">
        <p14:creationId xmlns:p14="http://schemas.microsoft.com/office/powerpoint/2010/main" val="97443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Messages:</a:t>
            </a:r>
          </a:p>
          <a:p>
            <a:pPr marL="178908" indent="-178908">
              <a:buFont typeface="Arial" panose="020B0604020202020204" pitchFamily="34" charset="0"/>
              <a:buChar char="•"/>
            </a:pPr>
            <a:r>
              <a:rPr lang="en-US" baseline="0" dirty="0"/>
              <a:t>Physicians and nurse practitioners need to first register to participate in CII/CPAR. </a:t>
            </a:r>
          </a:p>
          <a:p>
            <a:pPr marL="178908" indent="-178908">
              <a:buFont typeface="Arial" panose="020B0604020202020204" pitchFamily="34" charset="0"/>
              <a:buChar char="•"/>
            </a:pPr>
            <a:r>
              <a:rPr lang="en-US" baseline="0" dirty="0"/>
              <a:t>The first type of patient data shared is encounter data.</a:t>
            </a:r>
          </a:p>
          <a:p>
            <a:pPr marL="178908" indent="-178908">
              <a:buFont typeface="Arial" panose="020B0604020202020204" pitchFamily="34" charset="0"/>
              <a:buChar char="•"/>
            </a:pPr>
            <a:r>
              <a:rPr lang="en-US" baseline="0" dirty="0"/>
              <a:t>EMR encounter data is mapped (defined fields) and uploaded to the CII Data hub and presented in Netcare as a Community Encounter Digest (CED) report and shared with the Healthcare Data Repository to inform program development</a:t>
            </a:r>
            <a:endParaRPr lang="en-CA" baseline="0"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15</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409793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encounters are rolled</a:t>
            </a:r>
            <a:r>
              <a:rPr lang="en-CA" baseline="0" dirty="0"/>
              <a:t> up into a 12 month summary called the Community Encounter Digest and these will be displayed in Alberta Netcare in the new “Community Reports” folder.</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16</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224236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ANIMATED</a:t>
            </a:r>
          </a:p>
          <a:p>
            <a:r>
              <a:rPr lang="en-CA" dirty="0"/>
              <a:t>Key Messages:</a:t>
            </a:r>
          </a:p>
          <a:p>
            <a:pPr marL="171450" indent="-171450">
              <a:buFont typeface="Arial" panose="020B0604020202020204" pitchFamily="34" charset="0"/>
              <a:buChar char="•"/>
            </a:pPr>
            <a:r>
              <a:rPr lang="en-CA" dirty="0"/>
              <a:t>For each patient, the</a:t>
            </a:r>
            <a:r>
              <a:rPr lang="en-CA" baseline="0" dirty="0"/>
              <a:t> Community Encounter Digest (CED)</a:t>
            </a:r>
            <a:r>
              <a:rPr lang="en-CA" dirty="0"/>
              <a:t> assembles a record of their visits/encounters across all providers</a:t>
            </a:r>
            <a:r>
              <a:rPr lang="en-CA" baseline="0" dirty="0"/>
              <a:t> participating in CII. It is a rolling snapshot of encounters the patient has had with CII/CPAR enabled clinics over the last 12 months. It is available in Alberta Netcare for other providers in the system to view care the patient has received over the last year and inform care when the patient is in front of them. Only “mapped fields” for which data is entered in a visit flows to the CED in Netcare.</a:t>
            </a:r>
          </a:p>
          <a:p>
            <a:pPr marL="171450" indent="-171450">
              <a:buFont typeface="Arial" panose="020B0604020202020204" pitchFamily="34" charset="0"/>
              <a:buChar char="•"/>
            </a:pPr>
            <a:r>
              <a:rPr lang="en-CA" baseline="0" dirty="0"/>
              <a:t>The “Community Encounters” section records the location and reason information for each encounter.</a:t>
            </a:r>
          </a:p>
          <a:p>
            <a:pPr marL="171450" indent="-171450">
              <a:buFont typeface="Arial" panose="020B0604020202020204" pitchFamily="34" charset="0"/>
              <a:buChar char="•"/>
            </a:pPr>
            <a:r>
              <a:rPr lang="en-CA" baseline="0" dirty="0"/>
              <a:t>The “Health Concern History” section records any entries made in the problem list during the encounter.</a:t>
            </a:r>
          </a:p>
          <a:p>
            <a:pPr marL="171450" indent="-171450">
              <a:buFont typeface="Arial" panose="020B0604020202020204" pitchFamily="34" charset="0"/>
              <a:buChar char="•"/>
            </a:pPr>
            <a:r>
              <a:rPr lang="en-CA" baseline="0" dirty="0"/>
              <a:t>The “Measured Observations” section records any blood pressure, height, weight, and waist circumference values recorded during an encounter.</a:t>
            </a:r>
          </a:p>
          <a:p>
            <a:pPr marL="171450" indent="-171450">
              <a:buFont typeface="Arial" panose="020B0604020202020204" pitchFamily="34" charset="0"/>
              <a:buChar char="•"/>
            </a:pPr>
            <a:r>
              <a:rPr lang="en-CA" baseline="0" dirty="0"/>
              <a:t>The “Possible Allergy” section displays any allergy entries made during the encounter.</a:t>
            </a:r>
          </a:p>
          <a:p>
            <a:pPr marL="171450" indent="-171450">
              <a:buFont typeface="Arial" panose="020B0604020202020204" pitchFamily="34" charset="0"/>
              <a:buChar char="•"/>
            </a:pPr>
            <a:r>
              <a:rPr lang="en-CA" baseline="0" dirty="0"/>
              <a:t>The “Immunization” section displays immunizations done during the encounter.</a:t>
            </a:r>
          </a:p>
          <a:p>
            <a:pPr marL="171450" indent="-171450">
              <a:buFont typeface="Arial" panose="020B0604020202020204" pitchFamily="34" charset="0"/>
              <a:buChar char="•"/>
            </a:pPr>
            <a:r>
              <a:rPr lang="en-CA" baseline="0" dirty="0"/>
              <a:t>The “Referrals” section displays any referrals to specialists done during the encounter.</a:t>
            </a:r>
          </a:p>
          <a:p>
            <a:pPr marL="171450" indent="-171450">
              <a:buFont typeface="Arial" panose="020B0604020202020204" pitchFamily="34" charset="0"/>
              <a:buChar char="•"/>
            </a:pPr>
            <a:br>
              <a:rPr lang="en-US" baseline="0" dirty="0"/>
            </a:br>
            <a:r>
              <a:rPr lang="en-US" baseline="0" dirty="0"/>
              <a:t>The disclosure message at the bottom of the CED states:</a:t>
            </a:r>
          </a:p>
          <a:p>
            <a:pPr marL="171450" indent="-171450">
              <a:buFont typeface="Arial" panose="020B0604020202020204" pitchFamily="34" charset="0"/>
              <a:buChar char="•"/>
            </a:pPr>
            <a:r>
              <a:rPr lang="en-US" i="1" dirty="0"/>
              <a:t>This document lists the patient’s encounter information from participating clinics.  It does not represent the patient’s medical history or summary.   Provider must verify the accuracy and completeness of this patient’s information prior to treatment decisions.</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See a sample CED here: https://actt.albertadoctors.org/file/CII_CED_Sample.pdf</a:t>
            </a:r>
          </a:p>
          <a:p>
            <a:pPr marL="171450" indent="-171450">
              <a:buFont typeface="Arial" panose="020B0604020202020204" pitchFamily="34" charset="0"/>
              <a:buChar char="•"/>
            </a:pPr>
            <a:endParaRPr lang="en-CA" i="1" dirty="0"/>
          </a:p>
          <a:p>
            <a:endParaRPr lang="en-CA" i="1" dirty="0"/>
          </a:p>
          <a:p>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17</a:t>
            </a:fld>
            <a:endParaRPr lang="en-CA"/>
          </a:p>
        </p:txBody>
      </p:sp>
    </p:spTree>
    <p:extLst>
      <p:ext uri="{BB962C8B-B14F-4D97-AF65-F5344CB8AC3E}">
        <p14:creationId xmlns:p14="http://schemas.microsoft.com/office/powerpoint/2010/main" val="374309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shows the exact data elements</a:t>
            </a:r>
            <a:r>
              <a:rPr lang="en-CA" baseline="0" dirty="0"/>
              <a:t> that are uploaded to Netcare, the Healthcare Data Repository and the Central Patient Attachment Registry. These elements were recommended by CIHI, the Canadian Institute for Health Information, as standard data that should be part of a shared health record.</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07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solidFill>
                  <a:srgbClr val="323E47"/>
                </a:solidFill>
                <a:latin typeface="Avenir"/>
              </a:rPr>
              <a:t>Although no steps need to be completed for this data submission to take place, it is important that users understand the conditions that will allow appointments to be sent to Alberta Netcare: </a:t>
            </a:r>
          </a:p>
          <a:p>
            <a:pPr marL="171450" indent="-171450">
              <a:buFont typeface="Wingdings" panose="05000000000000000000" pitchFamily="2" charset="2"/>
              <a:buChar char="ü"/>
            </a:pPr>
            <a:r>
              <a:rPr lang="en-CA" i="0"/>
              <a:t>The provider attached to the chart item must be live on CII</a:t>
            </a:r>
          </a:p>
          <a:p>
            <a:pPr marL="171450" indent="-171450">
              <a:buFont typeface="Wingdings" panose="05000000000000000000" pitchFamily="2" charset="2"/>
              <a:buChar char="ü"/>
            </a:pPr>
            <a:r>
              <a:rPr lang="en-CA"/>
              <a:t>The patient’s visit note must not be marked as private</a:t>
            </a:r>
          </a:p>
          <a:p>
            <a:pPr marL="171450" indent="-171450">
              <a:buFont typeface="Wingdings" panose="05000000000000000000" pitchFamily="2" charset="2"/>
              <a:buChar char="ü"/>
            </a:pPr>
            <a:r>
              <a:rPr lang="en-CA"/>
              <a:t>The patient’s chart must not be marked as private.</a:t>
            </a:r>
          </a:p>
          <a:p>
            <a:pPr marL="171450" indent="-171450">
              <a:buFont typeface="Wingdings" panose="05000000000000000000" pitchFamily="2" charset="2"/>
              <a:buChar char="ü"/>
            </a:pPr>
            <a:r>
              <a:rPr lang="en-CA"/>
              <a:t>A visit note must be marked as </a:t>
            </a:r>
            <a:r>
              <a:rPr lang="en-CA" b="1"/>
              <a:t>finished</a:t>
            </a:r>
            <a:r>
              <a:rPr lang="en-CA"/>
              <a:t> and show a yellow bar for its information to flow to Alberta Netcare.</a:t>
            </a:r>
          </a:p>
          <a:p>
            <a:pPr marL="171450" indent="-171450">
              <a:buFont typeface="Wingdings" panose="05000000000000000000" pitchFamily="2" charset="2"/>
              <a:buChar char="ü"/>
            </a:pPr>
            <a:endParaRPr lang="en-CA"/>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a:t>Note: </a:t>
            </a:r>
            <a:r>
              <a:rPr lang="en-CA" i="0"/>
              <a:t>anytime </a:t>
            </a:r>
            <a:r>
              <a:rPr lang="en-CA"/>
              <a:t>a visit note is either updated or created, that information will be updated in the CED </a:t>
            </a:r>
            <a:r>
              <a:rPr lang="en-US"/>
              <a:t>(even if the visit note being modified was already sent to Alberta Netcare).</a:t>
            </a:r>
            <a:endParaRPr lang="en-CA"/>
          </a:p>
          <a:p>
            <a:pPr marL="0" indent="0">
              <a:buFont typeface="Wingdings" panose="05000000000000000000" pitchFamily="2" charset="2"/>
              <a:buNone/>
            </a:pPr>
            <a:endParaRPr lang="en-CA"/>
          </a:p>
          <a:p>
            <a:r>
              <a:rPr lang="en-CA" sz="1200" b="0" i="0" u="none" strike="noStrike" kern="1200" baseline="0">
                <a:solidFill>
                  <a:schemeClr val="tx1"/>
                </a:solidFill>
                <a:latin typeface="+mn-lt"/>
                <a:ea typeface="+mn-ea"/>
                <a:cs typeface="+mn-cs"/>
              </a:rPr>
              <a:t>There are also some conditions explaining the role of the primary provider (as custodian of the record) and the specialist when they are on the same instance of PS Suite. This would occur in a clinic group with one instance of PS Suite. An explanation of which information flows is in this document:</a:t>
            </a:r>
          </a:p>
          <a:p>
            <a:pPr marL="0" indent="0">
              <a:lnSpc>
                <a:spcPct val="120000"/>
              </a:lnSpc>
              <a:spcBef>
                <a:spcPts val="800"/>
              </a:spcBef>
              <a:buFont typeface="Wingdings" panose="05000000000000000000" pitchFamily="2" charset="2"/>
              <a:buNone/>
            </a:pPr>
            <a:r>
              <a:rPr lang="en-US" sz="1200">
                <a:hlinkClick r:id="rId3"/>
              </a:rPr>
              <a:t>https://actt.albertadoctors.org/file/CII-CPAR_Considerations_for_Partially_Onboarded_Clinics.pdf</a:t>
            </a:r>
            <a:endParaRPr lang="en-US" sz="1200"/>
          </a:p>
          <a:p>
            <a:endParaRPr lang="en-US"/>
          </a:p>
          <a:p>
            <a:r>
              <a:rPr lang="en-US"/>
              <a:t>It becomes important when a specialist wants to participate in CII but the EMR also has family practices using it where the primary provider may not yet be participating in CII/CPAR.</a:t>
            </a:r>
            <a:endParaRPr lang="en-CA"/>
          </a:p>
        </p:txBody>
      </p:sp>
      <p:sp>
        <p:nvSpPr>
          <p:cNvPr id="4" name="Slide Number Placeholder 3"/>
          <p:cNvSpPr>
            <a:spLocks noGrp="1"/>
          </p:cNvSpPr>
          <p:nvPr>
            <p:ph type="sldNum" sz="quarter" idx="5"/>
          </p:nvPr>
        </p:nvSpPr>
        <p:spPr/>
        <p:txBody>
          <a:bodyPr/>
          <a:lstStyle/>
          <a:p>
            <a:fld id="{9F181732-573E-4DBD-96C7-3B4567905058}" type="slidenum">
              <a:rPr lang="en-CA" smtClean="0"/>
              <a:t>19</a:t>
            </a:fld>
            <a:endParaRPr lang="en-CA"/>
          </a:p>
        </p:txBody>
      </p:sp>
    </p:spTree>
    <p:extLst>
      <p:ext uri="{BB962C8B-B14F-4D97-AF65-F5344CB8AC3E}">
        <p14:creationId xmlns:p14="http://schemas.microsoft.com/office/powerpoint/2010/main" val="190268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slide outlines what is required to ensure encounter information can flow to Alberta Netcare.</a:t>
            </a:r>
          </a:p>
          <a:p>
            <a:pPr algn="l"/>
            <a:endParaRPr lang="en-US" sz="1200" dirty="0">
              <a:solidFill>
                <a:srgbClr val="333635"/>
              </a:solidFill>
            </a:endParaRPr>
          </a:p>
          <a:p>
            <a:pPr marL="228600" indent="-228600" algn="l">
              <a:buFont typeface="Wingdings" panose="05000000000000000000" pitchFamily="2" charset="2"/>
              <a:buChar char="q"/>
            </a:pPr>
            <a:r>
              <a:rPr lang="en-US" dirty="0"/>
              <a:t>A provider must first enroll for CII with eHealth Support Services. For more information about the registration process, see the Get Started page on the ACTT website: </a:t>
            </a:r>
            <a:r>
              <a:rPr lang="en-US" sz="1200" b="1" kern="1200" dirty="0">
                <a:solidFill>
                  <a:srgbClr val="333635"/>
                </a:solidFill>
                <a:highlight>
                  <a:srgbClr val="FFFF00"/>
                </a:highlight>
                <a:latin typeface="+mn-lt"/>
                <a:ea typeface="+mn-ea"/>
                <a:cs typeface="+mn-cs"/>
              </a:rPr>
              <a:t>INSERT LINK!!!</a:t>
            </a:r>
          </a:p>
          <a:p>
            <a:pPr marL="228600" indent="-228600">
              <a:buFont typeface="+mj-lt"/>
              <a:buAutoNum type="arabicPeriod"/>
            </a:pPr>
            <a:r>
              <a:rPr lang="en-US" b="0" dirty="0"/>
              <a:t>Even if you do not use TELUS EMR Mobile, you must accept the terms and conditions in PS Suite EMR (Settings &gt; Preferences &gt; Mobile</a:t>
            </a:r>
            <a:r>
              <a:rPr lang="en-US" b="0" dirty="0">
                <a:sym typeface="Wingdings" panose="05000000000000000000" pitchFamily="2" charset="2"/>
              </a:rPr>
              <a:t>). If you already use TELUS EMR Mobile, you do not need to complete this step.</a:t>
            </a:r>
          </a:p>
          <a:p>
            <a:pPr marL="228600" indent="-228600">
              <a:buFont typeface="+mj-lt"/>
              <a:buAutoNum type="arabicPeriod"/>
            </a:pPr>
            <a:r>
              <a:rPr lang="en-US" dirty="0"/>
              <a:t>To enable EMR panels to upload to CPAR and encounter information to flow to Netcare, a clinic EMR administrator must complete the following steps for the whole clinic:</a:t>
            </a:r>
          </a:p>
          <a:p>
            <a:pPr marL="685800" lvl="1" indent="-228600">
              <a:buFont typeface="Wingdings" panose="05000000000000000000" pitchFamily="2" charset="2"/>
              <a:buChar char="ü"/>
            </a:pPr>
            <a:r>
              <a:rPr lang="en-US" dirty="0"/>
              <a:t>From the main toolbar, choose Settings &gt; Preferences</a:t>
            </a:r>
          </a:p>
          <a:p>
            <a:pPr marL="685800" lvl="1" indent="-228600">
              <a:buFont typeface="Wingdings" panose="05000000000000000000" pitchFamily="2" charset="2"/>
              <a:buChar char="ü"/>
            </a:pPr>
            <a:r>
              <a:rPr lang="en-US" dirty="0"/>
              <a:t>In the left pane of the Preferences window, choose CPAR Preferences.</a:t>
            </a:r>
          </a:p>
          <a:p>
            <a:pPr marL="1143000" lvl="2" indent="-228600">
              <a:buFont typeface="Wingdings" panose="05000000000000000000" pitchFamily="2" charset="2"/>
              <a:buChar char="q"/>
            </a:pPr>
            <a:r>
              <a:rPr lang="en-US" dirty="0"/>
              <a:t>Type in your clinic’s AH Facility Number (provided to you by eHealth Support Services)</a:t>
            </a:r>
          </a:p>
          <a:p>
            <a:pPr marL="1143000" lvl="2" indent="-228600">
              <a:buFont typeface="Wingdings" panose="05000000000000000000" pitchFamily="2" charset="2"/>
              <a:buChar char="q"/>
            </a:pPr>
            <a:r>
              <a:rPr lang="en-US" dirty="0"/>
              <a:t>Type in each participating provider’s panel number provided to you by eHealth Support Services (note: providers who share a panel will have the same panel number)</a:t>
            </a:r>
          </a:p>
          <a:p>
            <a:pPr marL="685800" lvl="1" indent="-228600">
              <a:buFont typeface="Wingdings" panose="05000000000000000000" pitchFamily="2" charset="2"/>
              <a:buChar char="ü"/>
            </a:pPr>
            <a:r>
              <a:rPr lang="en-US" dirty="0"/>
              <a:t>In the left pane of the Preferences window, choose Outbound Interfaces.</a:t>
            </a:r>
          </a:p>
          <a:p>
            <a:pPr marL="1143000" lvl="2" indent="-228600">
              <a:buFont typeface="Wingdings" panose="05000000000000000000" pitchFamily="2" charset="2"/>
              <a:buChar char="q"/>
            </a:pPr>
            <a:r>
              <a:rPr lang="en-US" dirty="0"/>
              <a:t>To enable sending of patient encounter and medical history data, select the Outbound Encounter Interface + Chart Summary check box. This setting applies to the entire office.</a:t>
            </a:r>
          </a:p>
          <a:p>
            <a:pPr marL="228600" indent="-228600">
              <a:buFont typeface="+mj-lt"/>
              <a:buAutoNum type="arabicPeriod"/>
            </a:pPr>
            <a:r>
              <a:rPr lang="en-US" dirty="0"/>
              <a:t>To </a:t>
            </a:r>
            <a:r>
              <a:rPr lang="en-US" b="0" dirty="0"/>
              <a:t>enable sending of consult letters, each user sending consult letters to Netcare must complete the following steps (note: this includes users sending consult letters on behalf of a provider):</a:t>
            </a:r>
          </a:p>
          <a:p>
            <a:pPr marL="685800" lvl="1" indent="-228600">
              <a:buFont typeface="Wingdings" panose="05000000000000000000" pitchFamily="2" charset="2"/>
              <a:buChar char="ü"/>
            </a:pPr>
            <a:r>
              <a:rPr lang="en-US" dirty="0"/>
              <a:t>From the main toolbar, choose Settings &gt; Preferences. </a:t>
            </a:r>
          </a:p>
          <a:p>
            <a:pPr marL="1143000" lvl="2" indent="-228600">
              <a:buFont typeface="Wingdings" panose="05000000000000000000" pitchFamily="2" charset="2"/>
              <a:buChar char="q"/>
            </a:pPr>
            <a:r>
              <a:rPr lang="en-US" dirty="0"/>
              <a:t>To enable sending of consult letters, select the Letters will be eligible for Encounter Data Extract check box. This setting only applies to the current user’s account and, therefore, must be completed in each user separately. IMPORTANT! Ensure that users are only logged in to one computer when completing this step. Otherwise, the new preference setting will not save.</a:t>
            </a:r>
          </a:p>
          <a:p>
            <a:pPr marL="228600" lvl="0" indent="-228600">
              <a:buFont typeface="+mj-lt"/>
              <a:buAutoNum type="arabicPeriod"/>
            </a:pPr>
            <a:r>
              <a:rPr lang="en-US" sz="1200" kern="1200" dirty="0">
                <a:solidFill>
                  <a:srgbClr val="333635"/>
                </a:solidFill>
                <a:latin typeface="+mn-lt"/>
                <a:ea typeface="+mn-ea"/>
                <a:cs typeface="+mn-cs"/>
              </a:rPr>
              <a:t>Review the EMR mapping in the </a:t>
            </a:r>
            <a:r>
              <a:rPr lang="en-US" dirty="0"/>
              <a:t>PS Suite CII/CPAR EMR user guide: </a:t>
            </a:r>
            <a:r>
              <a:rPr lang="en-US" sz="1200" dirty="0">
                <a:solidFill>
                  <a:srgbClr val="333635"/>
                </a:solidFill>
                <a:hlinkClick r:id="rId3"/>
              </a:rPr>
              <a:t>https://help.pssuiteemr.com/PDF/CII_CPAR_Guide.pdf</a:t>
            </a:r>
            <a:r>
              <a:rPr lang="en-US" sz="1200" dirty="0">
                <a:solidFill>
                  <a:srgbClr val="333635"/>
                </a:solidFill>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solidFill>
                <a:srgbClr val="333635"/>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More detailed instructions can be found in the PS Suite CII/CPAR EMR user guide in the online</a:t>
            </a:r>
            <a:r>
              <a:rPr lang="en-US" sz="1200" dirty="0">
                <a:solidFill>
                  <a:srgbClr val="333635"/>
                </a:solidFill>
              </a:rPr>
              <a:t> </a:t>
            </a:r>
            <a:r>
              <a:rPr lang="en-US" dirty="0"/>
              <a:t>PS Suite help files: </a:t>
            </a:r>
            <a:r>
              <a:rPr lang="en-US" sz="1200" dirty="0">
                <a:solidFill>
                  <a:srgbClr val="333635"/>
                </a:solidFill>
                <a:hlinkClick r:id="rId3"/>
              </a:rPr>
              <a:t>https://help.pssuiteemr.com/PDF/CII_CPAR_Guide.pdf</a:t>
            </a:r>
            <a:r>
              <a:rPr lang="en-US" sz="1200" dirty="0">
                <a:solidFill>
                  <a:srgbClr val="333635"/>
                </a:solidFill>
              </a:rPr>
              <a:t> </a:t>
            </a:r>
          </a:p>
        </p:txBody>
      </p:sp>
      <p:sp>
        <p:nvSpPr>
          <p:cNvPr id="4" name="Slide Number Placeholder 3"/>
          <p:cNvSpPr>
            <a:spLocks noGrp="1"/>
          </p:cNvSpPr>
          <p:nvPr>
            <p:ph type="sldNum" sz="quarter" idx="5"/>
          </p:nvPr>
        </p:nvSpPr>
        <p:spPr/>
        <p:txBody>
          <a:bodyPr/>
          <a:lstStyle/>
          <a:p>
            <a:fld id="{9F181732-573E-4DBD-96C7-3B4567905058}" type="slidenum">
              <a:rPr lang="en-CA" smtClean="0"/>
              <a:t>20</a:t>
            </a:fld>
            <a:endParaRPr lang="en-CA"/>
          </a:p>
        </p:txBody>
      </p:sp>
    </p:spTree>
    <p:extLst>
      <p:ext uri="{BB962C8B-B14F-4D97-AF65-F5344CB8AC3E}">
        <p14:creationId xmlns:p14="http://schemas.microsoft.com/office/powerpoint/2010/main" val="396307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defTabSz="954176">
              <a:buFont typeface="Arial" panose="020B0604020202020204" pitchFamily="34" charset="0"/>
              <a:buChar char="•"/>
              <a:defRPr/>
            </a:pPr>
            <a:r>
              <a:rPr lang="en-CA" dirty="0"/>
              <a:t>October of 2016 the Amending Agreement</a:t>
            </a:r>
            <a:r>
              <a:rPr lang="en-CA" baseline="0" dirty="0"/>
              <a:t> was ratified between Alberta Health and the AMA.</a:t>
            </a:r>
          </a:p>
          <a:p>
            <a:pPr marL="178908" indent="-178908" defTabSz="954176">
              <a:buFont typeface="Arial" panose="020B0604020202020204" pitchFamily="34" charset="0"/>
              <a:buChar char="•"/>
              <a:defRPr/>
            </a:pPr>
            <a:r>
              <a:rPr lang="en-CA" baseline="0" dirty="0"/>
              <a:t>CII/CPAR is something physicians have been asking for.</a:t>
            </a:r>
          </a:p>
          <a:p>
            <a:pPr marL="178908" indent="-178908">
              <a:buFont typeface="Arial" panose="020B0604020202020204" pitchFamily="34" charset="0"/>
              <a:buChar char="•"/>
            </a:pPr>
            <a:r>
              <a:rPr lang="en-CA" baseline="0" dirty="0"/>
              <a:t>Commitment from both parties to develop the Central Patient Attachment Registry as a tool for primary care and a key technical enabler for continuity of care.</a:t>
            </a:r>
          </a:p>
          <a:p>
            <a:pPr marL="178908" indent="-178908" defTabSz="954176">
              <a:buFont typeface="Arial" panose="020B0604020202020204" pitchFamily="34" charset="0"/>
              <a:buChar char="•"/>
              <a:defRPr/>
            </a:pPr>
            <a:r>
              <a:rPr lang="en-CA" baseline="0" dirty="0"/>
              <a:t>In the summer of 2018 the AMA, AHS and AH agreed to merge the two projects of Community Information Integration and CPAR with enhanced value components for continuity.</a:t>
            </a:r>
          </a:p>
          <a:p>
            <a:pPr marL="178908" indent="-178908" defTabSz="954176">
              <a:buFont typeface="Arial" panose="020B0604020202020204" pitchFamily="34" charset="0"/>
              <a:buChar char="•"/>
              <a:defRPr/>
            </a:pPr>
            <a:r>
              <a:rPr lang="en-US" baseline="0" dirty="0"/>
              <a:t>The ability to upload consult reports to Netcare, CII, was a resolution from specialists at AMA representative forum.</a:t>
            </a:r>
          </a:p>
          <a:p>
            <a:pPr marL="178908" indent="-178908" defTabSz="954176">
              <a:buFont typeface="Arial" panose="020B0604020202020204" pitchFamily="34" charset="0"/>
              <a:buChar char="•"/>
              <a:defRPr/>
            </a:pPr>
            <a:endParaRPr lang="en-US" baseline="0" dirty="0"/>
          </a:p>
          <a:p>
            <a:pPr marL="178908" indent="-178908" defTabSz="954176">
              <a:buFont typeface="Arial" panose="020B0604020202020204" pitchFamily="34" charset="0"/>
              <a:buChar char="•"/>
              <a:defRPr/>
            </a:pPr>
            <a:r>
              <a:rPr lang="en-US" baseline="0" dirty="0"/>
              <a:t>Key point – this has been at the request of physicians.</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5EA54082-0EDA-40C0-B23E-AB88047B2438}" type="slidenum">
              <a:rPr lang="en-IN">
                <a:solidFill>
                  <a:prstClr val="black"/>
                </a:solidFill>
                <a:latin typeface="Calibri" pitchFamily="34" charset="0"/>
                <a:cs typeface="Arial" charset="0"/>
              </a:rPr>
              <a:pPr defTabSz="954176" fontAlgn="base">
                <a:spcBef>
                  <a:spcPct val="0"/>
                </a:spcBef>
                <a:spcAft>
                  <a:spcPct val="0"/>
                </a:spcAft>
                <a:defRPr/>
              </a:pPr>
              <a:t>3</a:t>
            </a:fld>
            <a:endParaRPr lang="en-IN">
              <a:solidFill>
                <a:prstClr val="black"/>
              </a:solidFill>
              <a:latin typeface="Calibri" pitchFamily="34" charset="0"/>
              <a:cs typeface="Arial" charset="0"/>
            </a:endParaRPr>
          </a:p>
        </p:txBody>
      </p:sp>
    </p:spTree>
    <p:extLst>
      <p:ext uri="{BB962C8B-B14F-4D97-AF65-F5344CB8AC3E}">
        <p14:creationId xmlns:p14="http://schemas.microsoft.com/office/powerpoint/2010/main" val="65569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635"/>
                </a:solidFill>
                <a:hlinkClick r:id="rId3"/>
              </a:rPr>
              <a:t>https://help.pssuiteemr.com/PDF/CII_CPAR_Guide.pdf</a:t>
            </a:r>
            <a:endParaRPr lang="en-US" sz="1200" dirty="0">
              <a:solidFill>
                <a:srgbClr val="333635"/>
              </a:solidFill>
            </a:endParaRPr>
          </a:p>
        </p:txBody>
      </p:sp>
      <p:sp>
        <p:nvSpPr>
          <p:cNvPr id="4" name="Slide Number Placeholder 3"/>
          <p:cNvSpPr>
            <a:spLocks noGrp="1"/>
          </p:cNvSpPr>
          <p:nvPr>
            <p:ph type="sldNum" sz="quarter" idx="10"/>
          </p:nvPr>
        </p:nvSpPr>
        <p:spPr/>
        <p:txBody>
          <a:bodyPr/>
          <a:lstStyle/>
          <a:p>
            <a:fld id="{D50CD75E-9D1F-4BF9-B911-FDF7642DDDE0}" type="slidenum">
              <a:rPr lang="en-US" smtClean="0"/>
              <a:t>21</a:t>
            </a:fld>
            <a:endParaRPr lang="en-US" dirty="0"/>
          </a:p>
        </p:txBody>
      </p:sp>
    </p:spTree>
    <p:extLst>
      <p:ext uri="{BB962C8B-B14F-4D97-AF65-F5344CB8AC3E}">
        <p14:creationId xmlns:p14="http://schemas.microsoft.com/office/powerpoint/2010/main" val="46668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Let’s now look at the individual data fields that map to the community encounter digest and HDR.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is the demographic information that would flow to Netcare, the HDR, and/or CPAR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you can see here, the red elements go to Netcare, the HDR, and/or CPAR.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Blue elements only go to the HDR.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that there is a checkbox that allows you to exclude all information related to a specific patient from flowing to CPAR but not the CED or HDR. We will talk a little it later about how you can stop data from flowing to the HDR and CED</a:t>
            </a:r>
          </a:p>
          <a:p>
            <a:endParaRPr lang="en-CA" dirty="0"/>
          </a:p>
        </p:txBody>
      </p:sp>
      <p:sp>
        <p:nvSpPr>
          <p:cNvPr id="4" name="Slide Number Placeholder 3"/>
          <p:cNvSpPr>
            <a:spLocks noGrp="1"/>
          </p:cNvSpPr>
          <p:nvPr>
            <p:ph type="sldNum" sz="quarter" idx="5"/>
          </p:nvPr>
        </p:nvSpPr>
        <p:spPr/>
        <p:txBody>
          <a:bodyPr/>
          <a:lstStyle/>
          <a:p>
            <a:fld id="{D50CD75E-9D1F-4BF9-B911-FDF7642DDDE0}" type="slidenum">
              <a:rPr lang="en-US" smtClean="0"/>
              <a:t>23</a:t>
            </a:fld>
            <a:endParaRPr lang="en-US" dirty="0"/>
          </a:p>
        </p:txBody>
      </p:sp>
    </p:spTree>
    <p:extLst>
      <p:ext uri="{BB962C8B-B14F-4D97-AF65-F5344CB8AC3E}">
        <p14:creationId xmlns:p14="http://schemas.microsoft.com/office/powerpoint/2010/main" val="2228213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appointment information is where the reason for the appointment pulls from. More specifically, the reason for the visit pulls from the “Details” field.</a:t>
            </a:r>
          </a:p>
          <a:p>
            <a:endParaRPr lang="en-CA" dirty="0"/>
          </a:p>
          <a:p>
            <a:r>
              <a:rPr lang="en-CA" dirty="0"/>
              <a:t>The second image shows where the measured observations data pulls from. BP, height, weight and waist circumference will all pull into the CED report. Note that it is important to use the same syntax as shown in the screen shot for the data to pull into the CED. You can create a use a stamp to make this easier. If nothing is entered, or the data is not entered as shown above, nothing will pull.</a:t>
            </a:r>
          </a:p>
          <a:p>
            <a:endParaRPr lang="en-CA" dirty="0"/>
          </a:p>
          <a:p>
            <a:r>
              <a:rPr lang="en-CA" dirty="0"/>
              <a:t>The investigations entered in the SOAP notes will pull into the ordered investigations area of the HDR.</a:t>
            </a:r>
          </a:p>
          <a:p>
            <a:endParaRPr lang="en-CA" dirty="0"/>
          </a:p>
          <a:p>
            <a:r>
              <a:rPr lang="en-CA" dirty="0"/>
              <a:t>It is also important to know what does not go to Netcare. Notes entered in SOAP notes that do not have the above format will not pull into Netcare.</a:t>
            </a:r>
          </a:p>
        </p:txBody>
      </p:sp>
      <p:sp>
        <p:nvSpPr>
          <p:cNvPr id="4" name="Slide Number Placeholder 3"/>
          <p:cNvSpPr>
            <a:spLocks noGrp="1"/>
          </p:cNvSpPr>
          <p:nvPr>
            <p:ph type="sldNum" sz="quarter" idx="5"/>
          </p:nvPr>
        </p:nvSpPr>
        <p:spPr/>
        <p:txBody>
          <a:bodyPr/>
          <a:lstStyle/>
          <a:p>
            <a:fld id="{D50CD75E-9D1F-4BF9-B911-FDF7642DDDE0}" type="slidenum">
              <a:rPr lang="en-US" smtClean="0"/>
              <a:t>24</a:t>
            </a:fld>
            <a:endParaRPr lang="en-US" dirty="0"/>
          </a:p>
        </p:txBody>
      </p:sp>
    </p:spTree>
    <p:extLst>
      <p:ext uri="{BB962C8B-B14F-4D97-AF65-F5344CB8AC3E}">
        <p14:creationId xmlns:p14="http://schemas.microsoft.com/office/powerpoint/2010/main" val="1071365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health concern history information in the CED pulls from the problem list in PS Suite and more specifically, the description field. Note that the problem start date will only be sent to the HDR, not the CED. Also note that notes entered in the Long Details section do not flow to Netcare or the HDR.</a:t>
            </a:r>
          </a:p>
        </p:txBody>
      </p:sp>
      <p:sp>
        <p:nvSpPr>
          <p:cNvPr id="4" name="Slide Number Placeholder 3"/>
          <p:cNvSpPr>
            <a:spLocks noGrp="1"/>
          </p:cNvSpPr>
          <p:nvPr>
            <p:ph type="sldNum" sz="quarter" idx="5"/>
          </p:nvPr>
        </p:nvSpPr>
        <p:spPr/>
        <p:txBody>
          <a:bodyPr/>
          <a:lstStyle/>
          <a:p>
            <a:fld id="{D50CD75E-9D1F-4BF9-B911-FDF7642DDDE0}" type="slidenum">
              <a:rPr lang="en-US" smtClean="0"/>
              <a:t>25</a:t>
            </a:fld>
            <a:endParaRPr lang="en-US" dirty="0"/>
          </a:p>
        </p:txBody>
      </p:sp>
    </p:spTree>
    <p:extLst>
      <p:ext uri="{BB962C8B-B14F-4D97-AF65-F5344CB8AC3E}">
        <p14:creationId xmlns:p14="http://schemas.microsoft.com/office/powerpoint/2010/main" val="402951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Surgical procedures come from the Past Health History Problems area. The procedure date and name will both pull to the HDR.</a:t>
            </a:r>
          </a:p>
        </p:txBody>
      </p:sp>
      <p:sp>
        <p:nvSpPr>
          <p:cNvPr id="4" name="Slide Number Placeholder 3"/>
          <p:cNvSpPr>
            <a:spLocks noGrp="1"/>
          </p:cNvSpPr>
          <p:nvPr>
            <p:ph type="sldNum" sz="quarter" idx="5"/>
          </p:nvPr>
        </p:nvSpPr>
        <p:spPr/>
        <p:txBody>
          <a:bodyPr/>
          <a:lstStyle/>
          <a:p>
            <a:fld id="{D50CD75E-9D1F-4BF9-B911-FDF7642DDDE0}" type="slidenum">
              <a:rPr lang="en-US" smtClean="0"/>
              <a:t>26</a:t>
            </a:fld>
            <a:endParaRPr lang="en-US" dirty="0"/>
          </a:p>
        </p:txBody>
      </p:sp>
    </p:spTree>
    <p:extLst>
      <p:ext uri="{BB962C8B-B14F-4D97-AF65-F5344CB8AC3E}">
        <p14:creationId xmlns:p14="http://schemas.microsoft.com/office/powerpoint/2010/main" val="3913314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Possible allergies in the CED come from the Allergy section of the EMR.</a:t>
            </a:r>
          </a:p>
        </p:txBody>
      </p:sp>
      <p:sp>
        <p:nvSpPr>
          <p:cNvPr id="4" name="Slide Number Placeholder 3"/>
          <p:cNvSpPr>
            <a:spLocks noGrp="1"/>
          </p:cNvSpPr>
          <p:nvPr>
            <p:ph type="sldNum" sz="quarter" idx="5"/>
          </p:nvPr>
        </p:nvSpPr>
        <p:spPr/>
        <p:txBody>
          <a:bodyPr/>
          <a:lstStyle/>
          <a:p>
            <a:fld id="{D50CD75E-9D1F-4BF9-B911-FDF7642DDDE0}" type="slidenum">
              <a:rPr lang="en-US" smtClean="0"/>
              <a:t>27</a:t>
            </a:fld>
            <a:endParaRPr lang="en-US" dirty="0"/>
          </a:p>
        </p:txBody>
      </p:sp>
    </p:spTree>
    <p:extLst>
      <p:ext uri="{BB962C8B-B14F-4D97-AF65-F5344CB8AC3E}">
        <p14:creationId xmlns:p14="http://schemas.microsoft.com/office/powerpoint/2010/main" val="152246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Immunizations come from the New Treatment section of the EMR and the date, vaccine and lot # all pull into the CED. </a:t>
            </a:r>
          </a:p>
          <a:p>
            <a:endParaRPr lang="en-CA" dirty="0"/>
          </a:p>
          <a:p>
            <a:r>
              <a:rPr lang="en-CA" dirty="0"/>
              <a:t>Lastly, if a referral is initiated during a visit, at the time of the visit, it will record the type of provider to which the referral is being sent. This example shows a referral to a dermatologist. This is really useful on the CED because if that patient visits another provider in Alberta for the same concern, they would see on the CED that a referral for that concern has already been started. This helps avoid duplication of referrals. The same is applicable if the patient visits the ED.</a:t>
            </a:r>
          </a:p>
        </p:txBody>
      </p:sp>
      <p:sp>
        <p:nvSpPr>
          <p:cNvPr id="4" name="Slide Number Placeholder 3"/>
          <p:cNvSpPr>
            <a:spLocks noGrp="1"/>
          </p:cNvSpPr>
          <p:nvPr>
            <p:ph type="sldNum" sz="quarter" idx="5"/>
          </p:nvPr>
        </p:nvSpPr>
        <p:spPr/>
        <p:txBody>
          <a:bodyPr/>
          <a:lstStyle/>
          <a:p>
            <a:fld id="{D50CD75E-9D1F-4BF9-B911-FDF7642DDDE0}" type="slidenum">
              <a:rPr lang="en-US" smtClean="0"/>
              <a:t>28</a:t>
            </a:fld>
            <a:endParaRPr lang="en-US" dirty="0"/>
          </a:p>
        </p:txBody>
      </p:sp>
    </p:spTree>
    <p:extLst>
      <p:ext uri="{BB962C8B-B14F-4D97-AF65-F5344CB8AC3E}">
        <p14:creationId xmlns:p14="http://schemas.microsoft.com/office/powerpoint/2010/main" val="379086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provider and clinic information that flows to Netcare. Note that the provider specialty in the CED comes from the “Clinician Type” field in the EMR.</a:t>
            </a:r>
          </a:p>
          <a:p>
            <a:r>
              <a:rPr lang="en-CA" dirty="0"/>
              <a:t>Also, the “Site Name” in the EMR is how the clinic name will appear in the CED.</a:t>
            </a:r>
          </a:p>
        </p:txBody>
      </p:sp>
      <p:sp>
        <p:nvSpPr>
          <p:cNvPr id="4" name="Slide Number Placeholder 3"/>
          <p:cNvSpPr>
            <a:spLocks noGrp="1"/>
          </p:cNvSpPr>
          <p:nvPr>
            <p:ph type="sldNum" sz="quarter" idx="5"/>
          </p:nvPr>
        </p:nvSpPr>
        <p:spPr/>
        <p:txBody>
          <a:bodyPr/>
          <a:lstStyle/>
          <a:p>
            <a:fld id="{D50CD75E-9D1F-4BF9-B911-FDF7642DDDE0}" type="slidenum">
              <a:rPr lang="en-US" smtClean="0"/>
              <a:t>29</a:t>
            </a:fld>
            <a:endParaRPr lang="en-US" dirty="0"/>
          </a:p>
        </p:txBody>
      </p:sp>
    </p:spTree>
    <p:extLst>
      <p:ext uri="{BB962C8B-B14F-4D97-AF65-F5344CB8AC3E}">
        <p14:creationId xmlns:p14="http://schemas.microsoft.com/office/powerpoint/2010/main" val="1988204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**ANIMATED**</a:t>
            </a:r>
          </a:p>
          <a:p>
            <a:r>
              <a:rPr lang="en-CA" dirty="0"/>
              <a:t>This slide provides a good overview of where information is pulled from in the EMR to populate the CED in Netcare.</a:t>
            </a:r>
          </a:p>
          <a:p>
            <a:endParaRPr lang="en-CA" dirty="0"/>
          </a:p>
          <a:p>
            <a:pPr marL="0" indent="0">
              <a:buFont typeface="Arial" panose="020B0604020202020204" pitchFamily="34" charset="0"/>
              <a:buNone/>
            </a:pPr>
            <a:r>
              <a:rPr lang="en-CA" b="0" baseline="0" dirty="0"/>
              <a:t>In the “Community Encounters” Section:</a:t>
            </a:r>
          </a:p>
          <a:p>
            <a:pPr marL="0" indent="0">
              <a:buFont typeface="Arial" panose="020B0604020202020204" pitchFamily="34" charset="0"/>
              <a:buNone/>
            </a:pPr>
            <a:r>
              <a:rPr lang="en-CA" b="1" baseline="0" dirty="0"/>
              <a:t>**CLICK** </a:t>
            </a:r>
            <a:r>
              <a:rPr lang="en-CA" b="0" baseline="0" dirty="0"/>
              <a:t>The service delivery location pulls from the Preferences &gt; Clinic Identification section of the EMR</a:t>
            </a:r>
            <a:endParaRPr lang="en-CA" b="1" baseline="0" dirty="0"/>
          </a:p>
          <a:p>
            <a:pPr marL="0" indent="0">
              <a:buFont typeface="Arial" panose="020B0604020202020204" pitchFamily="34" charset="0"/>
              <a:buNone/>
            </a:pPr>
            <a:r>
              <a:rPr lang="en-CA" b="1" baseline="0" dirty="0"/>
              <a:t>**CLICK** </a:t>
            </a:r>
            <a:r>
              <a:rPr lang="en-CA" b="0" baseline="0" dirty="0"/>
              <a:t>The provider name and role pull from the Users section of the EMR.</a:t>
            </a:r>
          </a:p>
          <a:p>
            <a:pPr marL="0" indent="0">
              <a:buFont typeface="Arial" panose="020B0604020202020204" pitchFamily="34" charset="0"/>
              <a:buNone/>
            </a:pPr>
            <a:r>
              <a:rPr lang="en-CA" b="1" baseline="0" dirty="0"/>
              <a:t>**CLICK** </a:t>
            </a:r>
            <a:r>
              <a:rPr lang="en-CA" b="0" baseline="0" dirty="0"/>
              <a:t>The patient reason for encounter pulls from the Details field in an appointment in the Scheduler section of the EMR.</a:t>
            </a:r>
          </a:p>
          <a:p>
            <a:pPr marL="0" indent="0">
              <a:buFont typeface="Arial" panose="020B0604020202020204" pitchFamily="34" charset="0"/>
              <a:buNone/>
            </a:pPr>
            <a:endParaRPr lang="en-CA" baseline="0" dirty="0"/>
          </a:p>
          <a:p>
            <a:pPr marL="0" indent="0">
              <a:buFont typeface="Arial" panose="020B0604020202020204" pitchFamily="34" charset="0"/>
              <a:buNone/>
            </a:pPr>
            <a:r>
              <a:rPr lang="en-CA" b="1" baseline="0" dirty="0"/>
              <a:t>**CLICK** </a:t>
            </a:r>
            <a:r>
              <a:rPr lang="en-CA" baseline="0" dirty="0"/>
              <a:t>The “Health Concern History” section pulls the health concern from the Description field in the Problem List section of the EMR.</a:t>
            </a:r>
          </a:p>
          <a:p>
            <a:pPr marL="0" indent="0">
              <a:buFont typeface="Arial" panose="020B0604020202020204" pitchFamily="34" charset="0"/>
              <a:buNone/>
            </a:pPr>
            <a:r>
              <a:rPr lang="en-CA" b="1" baseline="0" dirty="0"/>
              <a:t>**CLICK** </a:t>
            </a:r>
            <a:r>
              <a:rPr lang="en-CA" baseline="0" dirty="0"/>
              <a:t>The “Possible Allergy” section pulls from the Allergy section of the EMR.</a:t>
            </a:r>
          </a:p>
          <a:p>
            <a:pPr marL="0" indent="0">
              <a:buFont typeface="Arial" panose="020B0604020202020204" pitchFamily="34" charset="0"/>
              <a:buNone/>
            </a:pPr>
            <a:r>
              <a:rPr lang="en-CA" b="1" baseline="0" dirty="0"/>
              <a:t>**CLICK** </a:t>
            </a:r>
            <a:r>
              <a:rPr lang="en-CA" baseline="0" dirty="0"/>
              <a:t>The “Measured Observations” section pulls values entered with the proper syntax in a completed visit note.</a:t>
            </a:r>
          </a:p>
          <a:p>
            <a:pPr marL="0" indent="0">
              <a:buFont typeface="Arial" panose="020B0604020202020204" pitchFamily="34" charset="0"/>
              <a:buNone/>
            </a:pPr>
            <a:r>
              <a:rPr lang="en-CA" b="1" baseline="0" dirty="0"/>
              <a:t>**CLICK** </a:t>
            </a:r>
            <a:r>
              <a:rPr lang="en-CA" baseline="0" dirty="0"/>
              <a:t>The “Immunization” section pulls from the Treatment section of the EMR.</a:t>
            </a:r>
          </a:p>
          <a:p>
            <a:pPr marL="0" indent="0">
              <a:buFont typeface="Arial" panose="020B0604020202020204" pitchFamily="34" charset="0"/>
              <a:buNone/>
            </a:pPr>
            <a:r>
              <a:rPr lang="en-CA" b="1" baseline="0" dirty="0"/>
              <a:t>**CLICK** </a:t>
            </a:r>
            <a:r>
              <a:rPr lang="en-CA" baseline="0" dirty="0"/>
              <a:t>The “Referrals” section pulls from the Pending Tests and Consults section of the EMR.</a:t>
            </a:r>
          </a:p>
        </p:txBody>
      </p:sp>
      <p:sp>
        <p:nvSpPr>
          <p:cNvPr id="4" name="Slide Number Placeholder 3"/>
          <p:cNvSpPr>
            <a:spLocks noGrp="1"/>
          </p:cNvSpPr>
          <p:nvPr>
            <p:ph type="sldNum" sz="quarter" idx="10"/>
          </p:nvPr>
        </p:nvSpPr>
        <p:spPr/>
        <p:txBody>
          <a:bodyPr/>
          <a:lstStyle/>
          <a:p>
            <a:fld id="{D50CD75E-9D1F-4BF9-B911-FDF7642DDDE0}" type="slidenum">
              <a:rPr lang="en-US" smtClean="0"/>
              <a:t>30</a:t>
            </a:fld>
            <a:endParaRPr lang="en-US" dirty="0"/>
          </a:p>
        </p:txBody>
      </p:sp>
    </p:spTree>
    <p:extLst>
      <p:ext uri="{BB962C8B-B14F-4D97-AF65-F5344CB8AC3E}">
        <p14:creationId xmlns:p14="http://schemas.microsoft.com/office/powerpoint/2010/main" val="152729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rPr>
              <a:t>The next three slides provide some workflow tips for providers who sign up to share encounter information through CII/CPAR.</a:t>
            </a:r>
          </a:p>
          <a:p>
            <a:pPr>
              <a:lnSpc>
                <a:spcPct val="107000"/>
              </a:lnSpc>
              <a:spcAft>
                <a:spcPts val="800"/>
              </a:spcAft>
            </a:pPr>
            <a:endParaRPr lang="en-US" sz="1800">
              <a:effectLst/>
              <a:latin typeface="Calibri" panose="020F0502020204030204" pitchFamily="34" charset="0"/>
              <a:ea typeface="Calibri" panose="020F050202020403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rPr>
              <a:t>This slide covers tips for using the ‘Details’ field:</a:t>
            </a:r>
          </a:p>
          <a:p>
            <a:pPr marL="742950" lvl="1"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The ‘Details’ field should be used to record the reason for the visit (the CED in Netcare, PS Suite search engine, and HQCA reports all pull the reason for appointment from this field)</a:t>
            </a:r>
          </a:p>
          <a:p>
            <a:pPr marL="742950" lvl="1"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Ensure that your clinic has a list of standard appointment reasons that they use in this field. This will allow you to more easily search for and categorize visits.</a:t>
            </a:r>
          </a:p>
          <a:p>
            <a:pPr marL="1200150" lvl="2"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Suggestion: keep the standardized list of appointment reasons on each computer desktop so that appointment reasons can easily be copied and pasted into the ‘Details’ field.</a:t>
            </a:r>
          </a:p>
          <a:p>
            <a:pPr marL="914400" lvl="2" indent="0">
              <a:lnSpc>
                <a:spcPct val="107000"/>
              </a:lnSpc>
              <a:spcAft>
                <a:spcPts val="800"/>
              </a:spcAft>
              <a:buFont typeface="Arial" panose="020B0604020202020204" pitchFamily="34" charset="0"/>
              <a:buNone/>
            </a:pPr>
            <a:endParaRPr lang="en-US" sz="1800">
              <a:effectLst/>
              <a:latin typeface="Calibri" panose="020F0502020204030204" pitchFamily="34" charset="0"/>
              <a:ea typeface="Calibri" panose="020F0502020204030204" pitchFamily="34" charset="0"/>
            </a:endParaRPr>
          </a:p>
          <a:p>
            <a:pPr marL="0" lvl="0" indent="0">
              <a:lnSpc>
                <a:spcPct val="107000"/>
              </a:lnSpc>
              <a:spcAft>
                <a:spcPts val="800"/>
              </a:spcAft>
              <a:buFont typeface="Arial" panose="020B0604020202020204" pitchFamily="34" charset="0"/>
              <a:buNone/>
            </a:pPr>
            <a:r>
              <a:rPr lang="en-US" sz="1800" u="sng">
                <a:effectLst/>
                <a:latin typeface="Calibri" panose="020F0502020204030204" pitchFamily="34" charset="0"/>
                <a:ea typeface="Calibri" panose="020F0502020204030204" pitchFamily="34" charset="0"/>
              </a:rPr>
              <a:t>Do not put </a:t>
            </a:r>
            <a:r>
              <a:rPr lang="en-US" sz="1800">
                <a:effectLst/>
                <a:latin typeface="Calibri" panose="020F0502020204030204" pitchFamily="34" charset="0"/>
                <a:ea typeface="Calibri" panose="020F0502020204030204" pitchFamily="34" charset="0"/>
              </a:rPr>
              <a:t>in the Details field information that should go into an Appointment Alert such as “telephone visit 403-555-5555” or “might be late for appointment” as this will display in Netcare on the Community Encounter Digest for CII participants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65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4</a:t>
            </a:fld>
            <a:endParaRPr lang="en-US" dirty="0"/>
          </a:p>
        </p:txBody>
      </p:sp>
    </p:spTree>
    <p:extLst>
      <p:ext uri="{BB962C8B-B14F-4D97-AF65-F5344CB8AC3E}">
        <p14:creationId xmlns:p14="http://schemas.microsoft.com/office/powerpoint/2010/main" val="879645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rPr>
              <a:t>Tips for using the ‘Comments’ field:</a:t>
            </a:r>
          </a:p>
          <a:p>
            <a:pPr marL="742950" lvl="1"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It is suggested that the ‘Comments’ field be used to record patient information that does not change over time</a:t>
            </a:r>
          </a:p>
          <a:p>
            <a:pPr marL="742950" lvl="1"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Up to 60 characters can be entered into the Comments field</a:t>
            </a:r>
          </a:p>
          <a:p>
            <a:pPr marL="742950" lvl="1"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For example, some clinics use it to record alternate contact information, stepparent/foster parent names, or the reason the patient initially came for a consultation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10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rPr>
              <a:t>The next three slides provide some workflow tips for providers who sign up to share encounter information through CII/CPAR. Use Appointment Alerts for information that you DO NOT want to flow to Alberta Netcare </a:t>
            </a:r>
          </a:p>
          <a:p>
            <a:pPr>
              <a:lnSpc>
                <a:spcPct val="107000"/>
              </a:lnSpc>
              <a:spcAft>
                <a:spcPts val="800"/>
              </a:spcAft>
            </a:pPr>
            <a:endParaRPr lang="en-US" sz="1800">
              <a:effectLst/>
              <a:latin typeface="Calibri" panose="020F0502020204030204" pitchFamily="34" charset="0"/>
              <a:ea typeface="Calibri" panose="020F050202020403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rPr>
              <a:t>This slide covers tips for using Appointment Alerts:</a:t>
            </a:r>
          </a:p>
          <a:p>
            <a:pPr marL="742950" lvl="1"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Appointment Alerts are intended to be used for things about the appointment that need to be conveyed to anyone looking at the appointment.</a:t>
            </a:r>
          </a:p>
          <a:p>
            <a:pPr marL="742950" lvl="1"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This is the appropriate spot to put in that the visit is by phone call and which phone number to use, that the patient is running late or what exam room the patient is in.</a:t>
            </a:r>
          </a:p>
          <a:p>
            <a:pPr marL="742950" lvl="1"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rPr>
              <a:t>When there is an appointment alert, the schedule shows (!!) before the patient’s name. There are two ways the alert can be accessed:</a:t>
            </a:r>
          </a:p>
          <a:p>
            <a:pPr marL="1257300" lvl="2" indent="-342900">
              <a:lnSpc>
                <a:spcPct val="107000"/>
              </a:lnSpc>
              <a:spcAft>
                <a:spcPts val="800"/>
              </a:spcAft>
              <a:buFont typeface="+mj-lt"/>
              <a:buAutoNum type="arabicPeriod"/>
            </a:pPr>
            <a:r>
              <a:rPr lang="en-US" sz="1800">
                <a:effectLst/>
                <a:latin typeface="Calibri" panose="020F0502020204030204" pitchFamily="34" charset="0"/>
                <a:ea typeface="Calibri" panose="020F0502020204030204" pitchFamily="34" charset="0"/>
              </a:rPr>
              <a:t>Hover over the appointment to reveal the message in a pop up.</a:t>
            </a:r>
          </a:p>
          <a:p>
            <a:pPr marL="1257300" lvl="2" indent="-342900">
              <a:lnSpc>
                <a:spcPct val="107000"/>
              </a:lnSpc>
              <a:spcAft>
                <a:spcPts val="800"/>
              </a:spcAft>
              <a:buFont typeface="+mj-lt"/>
              <a:buAutoNum type="arabicPeriod"/>
            </a:pPr>
            <a:r>
              <a:rPr lang="en-US" sz="1800">
                <a:effectLst/>
                <a:latin typeface="Calibri" panose="020F0502020204030204" pitchFamily="34" charset="0"/>
                <a:ea typeface="Calibri" panose="020F0502020204030204" pitchFamily="34" charset="0"/>
              </a:rPr>
              <a:t>see the alert by right clicking – the alert will show as the second line of the box that comes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164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Option 1: </a:t>
            </a:r>
            <a:r>
              <a:rPr lang="en-US"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The easiest way to keep information from flowing to Alberta Netcare is to put that information in the EMR using a format or field that will not pull to Alberta Netcare.</a:t>
            </a:r>
          </a:p>
          <a:p>
            <a:pPr marL="285750" indent="-285750">
              <a:buFont typeface="Arial" panose="020B0604020202020204" pitchFamily="34" charset="0"/>
              <a:buChar char="•"/>
            </a:pPr>
            <a:r>
              <a:rPr lang="en-US"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For example, any text that is typed in a visit note without the appropriate BP, height, weight, or waist circumference syntax will not be sent to Alberta Netcare. </a:t>
            </a:r>
          </a:p>
          <a:p>
            <a:pPr marL="285750" indent="-285750">
              <a:buFont typeface="Arial" panose="020B0604020202020204" pitchFamily="34" charset="0"/>
              <a:buChar char="•"/>
            </a:pPr>
            <a:r>
              <a:rPr lang="en-US"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Also, any problem added to the problem list without an attached ICD-9 code will not flow to Alberta Netcare. You can tell that a problem will not flow to Alberta Netcare if it is in blue text in the patient’s problem list.</a:t>
            </a:r>
          </a:p>
          <a:p>
            <a:pPr marL="285750" indent="-285750">
              <a:buFont typeface="Arial" panose="020B0604020202020204" pitchFamily="34" charset="0"/>
              <a:buChar char="•"/>
            </a:pPr>
            <a:endParaRPr lang="en-US"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Note, however, that information entered without the appropriate format will also be more difficult to pull when performing searches in the EMR.</a:t>
            </a:r>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785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 </a:t>
            </a:r>
            <a:r>
              <a:rPr lang="en-US" dirty="0"/>
              <a:t>You can also prevent selected health information from being sent by “masking” the data (making the data private or confidential). </a:t>
            </a:r>
          </a:p>
          <a:p>
            <a:r>
              <a:rPr lang="en-US" dirty="0"/>
              <a:t>You can mask:</a:t>
            </a:r>
          </a:p>
          <a:p>
            <a:pPr marL="228600" indent="-228600">
              <a:buFont typeface="+mj-lt"/>
              <a:buAutoNum type="arabicPeriod"/>
            </a:pPr>
            <a:r>
              <a:rPr lang="en-US" dirty="0"/>
              <a:t>An entire patient’s chart (in the patient record, choose Patient &gt; Set Privacy Level for This Patient).</a:t>
            </a:r>
          </a:p>
          <a:p>
            <a:pPr marL="228600" indent="-228600">
              <a:buFont typeface="+mj-lt"/>
              <a:buAutoNum type="arabicPeriod"/>
            </a:pPr>
            <a:r>
              <a:rPr lang="en-US" dirty="0"/>
              <a:t>A specific encounter note (in the patient chart, click in the note and choose Patient &gt; Modify Note Privacy).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specific profile item (in the patient chart, click in the profile item and choose Patient &gt; Modify &lt;profile item&gt; Privacy).</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more information, see the “Making a chart private” and “Making a note or profile item private” topics in the PS Suite EMR online help files: </a:t>
            </a:r>
            <a:r>
              <a:rPr lang="en-CA" sz="1200" dirty="0">
                <a:hlinkClick r:id="rId3"/>
              </a:rPr>
              <a:t>https://help.pssuiteemr.com/5.16/ab/en/Content/01_Introduction/Welcome.htm</a:t>
            </a:r>
            <a:endParaRPr lang="en-US"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553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a:t>
            </a:r>
            <a:r>
              <a:rPr lang="en-US" baseline="0" dirty="0"/>
              <a:t> should know that there are features in PS Suite EMR to keep the information in the clinic from displaying in </a:t>
            </a:r>
            <a:r>
              <a:rPr lang="en-US" baseline="0" dirty="0" err="1"/>
              <a:t>Netcare</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important as knowing which fields map to </a:t>
            </a:r>
            <a:r>
              <a:rPr lang="en-US" baseline="0" dirty="0" err="1"/>
              <a:t>Netcare</a:t>
            </a:r>
            <a:r>
              <a:rPr lang="en-US" baseline="0" dirty="0"/>
              <a:t> is knowing which fields don’t. The easiest way to keep information from leaving the EMR is to record it in field that doesn’t share.</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36</a:t>
            </a:fld>
            <a:endParaRPr lang="en-US"/>
          </a:p>
        </p:txBody>
      </p:sp>
    </p:spTree>
    <p:extLst>
      <p:ext uri="{BB962C8B-B14F-4D97-AF65-F5344CB8AC3E}">
        <p14:creationId xmlns:p14="http://schemas.microsoft.com/office/powerpoint/2010/main" val="1003987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a:buFont typeface="Arial" panose="020B0604020202020204" pitchFamily="34" charset="0"/>
              <a:buChar char="•"/>
            </a:pPr>
            <a:r>
              <a:rPr lang="en-CA" baseline="0" dirty="0"/>
              <a:t>The same patient consult report .pdf file that is sent to the referring provider can also be shared to Alberta Netcare</a:t>
            </a:r>
          </a:p>
          <a:p>
            <a:pPr marL="178908" indent="-178908">
              <a:buFont typeface="Arial" panose="020B0604020202020204" pitchFamily="34" charset="0"/>
              <a:buChar char="•"/>
            </a:pPr>
            <a:r>
              <a:rPr lang="en-CA" baseline="0" dirty="0"/>
              <a:t>The specialty provider has the ability to choose which reports to upload, and which not to</a:t>
            </a:r>
          </a:p>
          <a:p>
            <a:pPr marL="178908" indent="-178908">
              <a:buFont typeface="Arial" panose="020B0604020202020204" pitchFamily="34" charset="0"/>
              <a:buChar char="•"/>
            </a:pPr>
            <a:r>
              <a:rPr lang="en-CA" baseline="0" dirty="0"/>
              <a:t>The information is uploaded through the CII Data Hub and displayed in Netcare as a .pdf</a:t>
            </a:r>
          </a:p>
          <a:p>
            <a:pPr marL="178908" indent="-178908">
              <a:buFont typeface="Arial" panose="020B0604020202020204" pitchFamily="34" charset="0"/>
              <a:buChar char="•"/>
            </a:pPr>
            <a:r>
              <a:rPr lang="en-CA" baseline="0" dirty="0"/>
              <a:t>Note: This information does not flow to the Healthcare Data Repository</a:t>
            </a:r>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37</a:t>
            </a:fld>
            <a:endParaRPr lang="en-CA"/>
          </a:p>
        </p:txBody>
      </p:sp>
    </p:spTree>
    <p:extLst>
      <p:ext uri="{BB962C8B-B14F-4D97-AF65-F5344CB8AC3E}">
        <p14:creationId xmlns:p14="http://schemas.microsoft.com/office/powerpoint/2010/main" val="3528822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steps that must be completed to enable a provider to share consult reports with Alberta Netcare.</a:t>
            </a:r>
          </a:p>
          <a:p>
            <a:endParaRPr lang="en-US"/>
          </a:p>
          <a:p>
            <a:pPr marL="228600" indent="-228600">
              <a:buFont typeface="Wingdings" panose="05000000000000000000" pitchFamily="2" charset="2"/>
              <a:buChar char="q"/>
            </a:pPr>
            <a:r>
              <a:rPr lang="en-US" b="0"/>
              <a:t>Even if you do not use TELUS EMR Mobile, you must accept the terms and conditions in PS Suite EMR (Settings &gt; Preferences &gt; Mobile</a:t>
            </a:r>
            <a:r>
              <a:rPr lang="en-US" b="0">
                <a:sym typeface="Wingdings" panose="05000000000000000000" pitchFamily="2" charset="2"/>
              </a:rPr>
              <a:t>). If you already use TELUS EMR Mobile, you do not need to complete this step.</a:t>
            </a:r>
          </a:p>
          <a:p>
            <a:pPr marL="228600" indent="-228600">
              <a:buFont typeface="Wingdings" panose="05000000000000000000" pitchFamily="2" charset="2"/>
              <a:buChar char="q"/>
            </a:pPr>
            <a:r>
              <a:rPr lang="en-US"/>
              <a:t>To </a:t>
            </a:r>
            <a:r>
              <a:rPr lang="en-US" b="0"/>
              <a:t>enable EMR integration with CII:</a:t>
            </a:r>
          </a:p>
          <a:p>
            <a:pPr marL="685800" lvl="1" indent="-228600">
              <a:buFont typeface="+mj-lt"/>
              <a:buAutoNum type="alphaLcParenR"/>
            </a:pPr>
            <a:r>
              <a:rPr lang="en-US"/>
              <a:t>From the main toolbar, choose Settings &gt; Preferences. </a:t>
            </a:r>
          </a:p>
          <a:p>
            <a:pPr marL="685800" lvl="1" indent="-228600">
              <a:buFont typeface="+mj-lt"/>
              <a:buAutoNum type="alphaLcParenR"/>
            </a:pPr>
            <a:r>
              <a:rPr lang="en-US"/>
              <a:t>In the left pane of the Preferences window, choose Outbound Interfaces.</a:t>
            </a:r>
          </a:p>
          <a:p>
            <a:pPr marL="685800" lvl="1" indent="-228600">
              <a:buFont typeface="+mj-lt"/>
              <a:buAutoNum type="alphaLcParenR"/>
            </a:pPr>
            <a:r>
              <a:rPr lang="en-US"/>
              <a:t>To enable sending of consult reports as PDF documents, select the Letters will be Eligible for Encounter Data Extract check box. If you are a staff member who creates letters on behalf of the specialist you must ensure this preference is selected for your user, otherwise the letters will not be sent. When creating a letter, you will have the option to indicate if it is eligible for encounter data extract and should be sent to Alberta Netcare.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a:t>
            </a:r>
            <a:r>
              <a:rPr lang="en-CA"/>
              <a:t>Checklist to configure PS Suite EMR for CII/CPAR integration</a:t>
            </a:r>
            <a:r>
              <a:rPr lang="en-US"/>
              <a:t>” section of the PS Suite CII/CPAR EMR user guide in the online PS Suite help files: </a:t>
            </a:r>
            <a:r>
              <a:rPr lang="en-US" sz="1200">
                <a:solidFill>
                  <a:srgbClr val="333635"/>
                </a:solidFill>
                <a:hlinkClick r:id="rId3"/>
              </a:rPr>
              <a:t>https://help.pssuiteemr.com/PDF/CII_CPAR_Guide.pdf</a:t>
            </a:r>
            <a:r>
              <a:rPr lang="en-US" i="0" u="none">
                <a:solidFill>
                  <a:schemeClr val="accent1"/>
                </a:solidFill>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26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Registration in CII followed by EMR configuration in PS Suite allows</a:t>
            </a:r>
            <a:r>
              <a:rPr lang="en-CA" baseline="0" dirty="0"/>
              <a:t> for consult reports to be sent to Alberta Netcare.</a:t>
            </a:r>
          </a:p>
          <a:p>
            <a:pPr marL="228600" indent="-228600">
              <a:buFont typeface="+mj-lt"/>
              <a:buAutoNum type="arabicPeriod"/>
            </a:pPr>
            <a:r>
              <a:rPr lang="en-US" baseline="0" dirty="0"/>
              <a:t>The provider starts a letter as normal: Open the patient’s record, and then choose Data </a:t>
            </a:r>
            <a:r>
              <a:rPr lang="en-US" baseline="0" dirty="0">
                <a:sym typeface="Wingdings" panose="05000000000000000000" pitchFamily="2" charset="2"/>
              </a:rPr>
              <a:t>&gt;</a:t>
            </a:r>
            <a:r>
              <a:rPr lang="en-US" baseline="0" dirty="0"/>
              <a:t> New Letter (Ctrl {Command}+ L).</a:t>
            </a:r>
          </a:p>
          <a:p>
            <a:pPr marL="685800" lvl="1" indent="-228600">
              <a:buFont typeface="Arial" panose="020B0604020202020204" pitchFamily="34" charset="0"/>
              <a:buChar char="•"/>
            </a:pPr>
            <a:r>
              <a:rPr lang="en-US" baseline="0" dirty="0"/>
              <a:t>If you do not have a doctor role and are not logged in with a supervising doctor, you will be prompted to choose whether the letterhead should be in your name or someone else's. Click Choose a Letterhead Person and type the initials of the supervising doctor (the one who is </a:t>
            </a:r>
            <a:r>
              <a:rPr lang="en-US" sz="1200" b="0" i="0" u="none" strike="noStrike" kern="1200" baseline="0" dirty="0">
                <a:solidFill>
                  <a:schemeClr val="tx1"/>
                </a:solidFill>
                <a:latin typeface="+mn-lt"/>
                <a:ea typeface="+mn-ea"/>
                <a:cs typeface="+mn-cs"/>
              </a:rPr>
              <a:t>registered to send data via CII). Also, ensure you check off “Letters will be Eligible for Encounter Data Extract” for your user (see instructions in the "Enabling EMR integration CII" section of the PS Suite user guide). If you create the letter in your name or the preference is not selected, the letter will not be sent to Alberta Netcare.</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The Addressees window will then open.</a:t>
            </a:r>
          </a:p>
          <a:p>
            <a:pPr marL="228600" lvl="0" indent="-228600">
              <a:buFont typeface="+mj-lt"/>
              <a:buAutoNum type="arabicPeriod"/>
            </a:pPr>
            <a:r>
              <a:rPr lang="en-US" sz="1200" b="0" i="0" u="none" strike="noStrike" kern="1200" baseline="0" dirty="0">
                <a:solidFill>
                  <a:schemeClr val="tx1"/>
                </a:solidFill>
                <a:latin typeface="+mn-lt"/>
                <a:ea typeface="+mn-ea"/>
                <a:cs typeface="+mn-cs"/>
              </a:rPr>
              <a:t>In the “To” field, choose the letter addressee.</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To add a recipient that is stored in the Address Book, click the icon, or type the first few letters of the person’s last name or specialty and press Tab to filter the list.</a:t>
            </a:r>
          </a:p>
          <a:p>
            <a:pPr marL="685800" lvl="1" indent="-228600">
              <a:buFont typeface="Arial" panose="020B0604020202020204" pitchFamily="34" charset="0"/>
              <a:buChar char="•"/>
            </a:pPr>
            <a:r>
              <a:rPr lang="en-US" sz="1200" b="0" i="0" u="none" strike="noStrike" kern="1200" baseline="0" dirty="0">
                <a:solidFill>
                  <a:schemeClr val="tx1"/>
                </a:solidFill>
                <a:latin typeface="+mn-lt"/>
                <a:ea typeface="+mn-ea"/>
                <a:cs typeface="+mn-cs"/>
              </a:rPr>
              <a:t>To add a recipient who is not stored in the Address Book, click One-Time Address.</a:t>
            </a:r>
          </a:p>
          <a:p>
            <a:pPr marL="685800" lvl="1" indent="-228600">
              <a:buFont typeface="Arial" panose="020B0604020202020204" pitchFamily="34" charset="0"/>
              <a:buChar char="•"/>
            </a:pPr>
            <a:r>
              <a:rPr lang="en-US" sz="1200" b="0" i="1" u="none" strike="noStrike" kern="1200" baseline="0" dirty="0">
                <a:solidFill>
                  <a:schemeClr val="tx1"/>
                </a:solidFill>
                <a:latin typeface="+mn-lt"/>
                <a:ea typeface="+mn-ea"/>
                <a:cs typeface="+mn-cs"/>
              </a:rPr>
              <a:t>TIP: If the patient has a Referring MD/NP entered in their demographics, it appears by default as the letter addressee and the Eligible for Encounter Data Extract check box does not appear. You must choose the address using one of the above methods to send the consult letter to Alberta Netcare.</a:t>
            </a:r>
          </a:p>
          <a:p>
            <a:pPr marL="228600" lvl="0" indent="-228600">
              <a:buFont typeface="+mj-lt"/>
              <a:buAutoNum type="arabicPeriod"/>
            </a:pPr>
            <a:r>
              <a:rPr lang="en-US" sz="1200" b="0" i="0" u="none" strike="noStrike" kern="1200" baseline="0" dirty="0">
                <a:solidFill>
                  <a:schemeClr val="tx1"/>
                </a:solidFill>
                <a:latin typeface="+mn-lt"/>
                <a:ea typeface="+mn-ea"/>
                <a:cs typeface="+mn-cs"/>
              </a:rPr>
              <a:t>Select the Eligible for Encounter Data Extract check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a:solidFill>
                  <a:schemeClr val="tx1"/>
                </a:solidFill>
                <a:latin typeface="+mn-lt"/>
                <a:ea typeface="+mn-ea"/>
                <a:cs typeface="+mn-cs"/>
              </a:rPr>
              <a:t>Finish your letter as normal and select any attachments that are to go along with the letter (see the “Creating letters” topic in the PS Suite online help files: </a:t>
            </a:r>
            <a:r>
              <a:rPr lang="en-CA" sz="1200" dirty="0">
                <a:hlinkClick r:id="rId3"/>
              </a:rPr>
              <a:t>https://help.pssuiteemr.com/5.16/ab/en/Content/01_Introduction/Welcome.htm</a:t>
            </a:r>
            <a:r>
              <a:rPr lang="en-US" sz="1200" b="0" i="0" u="none" strike="noStrike" kern="1200" baseline="0" dirty="0">
                <a:solidFill>
                  <a:schemeClr val="tx1"/>
                </a:solidFill>
                <a:latin typeface="+mn-lt"/>
                <a:ea typeface="+mn-ea"/>
                <a:cs typeface="+mn-cs"/>
              </a:rPr>
              <a:t>)</a:t>
            </a:r>
          </a:p>
          <a:p>
            <a:pPr marL="228600" lvl="0" indent="-228600">
              <a:buFont typeface="+mj-lt"/>
              <a:buAutoNum type="arabicPeriod"/>
            </a:pPr>
            <a:r>
              <a:rPr lang="en-US" sz="1200" b="0" i="0" u="none" strike="noStrike" kern="1200" baseline="0" dirty="0">
                <a:solidFill>
                  <a:schemeClr val="tx1"/>
                </a:solidFill>
                <a:latin typeface="+mn-lt"/>
                <a:ea typeface="+mn-ea"/>
                <a:cs typeface="+mn-cs"/>
              </a:rPr>
              <a:t>Mark the letter as finished (if it is not already), and then close the patient’s record. The letter is sent to Alberta Netcare as a PDF document.</a:t>
            </a:r>
          </a:p>
          <a:p>
            <a:pPr marL="0" lvl="0" indent="0">
              <a:buFont typeface="+mj-lt"/>
              <a:buNone/>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Note: when you sign and close the letter, if the Eligible For Encounter Data Extract checkbox is checked off, it is automatically sent to Alberta Netcare***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effectLst/>
                <a:latin typeface="Roboto Regular"/>
              </a:rPr>
              <a:t>***You will, however, still be required to follow the CPSA standard of practice for referral consultation. See clause 10b of the CPSA’s Referral Consultation standard of practice for more details: </a:t>
            </a:r>
            <a:r>
              <a:rPr lang="en-US" sz="1200" b="0" i="0" dirty="0">
                <a:effectLst/>
                <a:latin typeface="Roboto Regular"/>
                <a:hlinkClick r:id="rId4" tooltip="https://cpsa.ca/wp-content/uploads/2020/05/referral-consultation.pdf%22"/>
              </a:rPr>
              <a:t>https://cpsa.ca/wp-content/uploads/2020/05/Referral-Consultation.pdf“</a:t>
            </a:r>
            <a:r>
              <a:rPr lang="en-US" sz="1200" b="0" i="0" dirty="0">
                <a:effectLst/>
                <a:latin typeface="Roboto Regular"/>
              </a:rPr>
              <a:t>. The benefit of sharing your consult report to Alberta Netcare is that it is now available to all health care providers, without the need to ‘refax’ or mail additional copies and signals to other providers that you are managing that given condition.</a:t>
            </a:r>
            <a:endParaRPr lang="en-US" b="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39</a:t>
            </a:fld>
            <a:endParaRPr lang="en-CA"/>
          </a:p>
        </p:txBody>
      </p:sp>
    </p:spTree>
    <p:extLst>
      <p:ext uri="{BB962C8B-B14F-4D97-AF65-F5344CB8AC3E}">
        <p14:creationId xmlns:p14="http://schemas.microsoft.com/office/powerpoint/2010/main" val="190524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1450" indent="-171450">
              <a:buFont typeface="Arial" panose="020B0604020202020204" pitchFamily="34" charset="0"/>
              <a:buChar char="•"/>
            </a:pPr>
            <a:r>
              <a:rPr lang="en-CA" dirty="0"/>
              <a:t>Uploaded specialist consult </a:t>
            </a:r>
            <a:r>
              <a:rPr lang="en-CA" baseline="0" dirty="0"/>
              <a:t>reports will appear in </a:t>
            </a:r>
            <a:r>
              <a:rPr lang="en-CA" dirty="0"/>
              <a:t>a new section in the Netcare</a:t>
            </a:r>
            <a:r>
              <a:rPr lang="en-CA" baseline="0" dirty="0"/>
              <a:t> menu “Consultations”.</a:t>
            </a:r>
          </a:p>
          <a:p>
            <a:pPr marL="171450" indent="-171450">
              <a:buFont typeface="Arial" panose="020B0604020202020204" pitchFamily="34" charset="0"/>
              <a:buChar char="•"/>
            </a:pPr>
            <a:r>
              <a:rPr lang="en-CA" baseline="0" dirty="0"/>
              <a:t>Reports uploaded will appear with the date and type of consult.</a:t>
            </a:r>
          </a:p>
          <a:p>
            <a:pPr marL="171450" indent="-171450">
              <a:buFont typeface="Arial" panose="020B0604020202020204" pitchFamily="34" charset="0"/>
              <a:buChar char="•"/>
            </a:pPr>
            <a:r>
              <a:rPr lang="en-CA" baseline="0" dirty="0"/>
              <a:t>Hovering over the item in the list will pop up a tool tip box with additional information</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r>
              <a:rPr lang="en-CA" baseline="0" dirty="0"/>
              <a:t>Note: Results Source for all content through CII, which goes through Netcare, indicates “AHS-Edmonton”</a:t>
            </a:r>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40</a:t>
            </a:fld>
            <a:endParaRPr lang="en-CA"/>
          </a:p>
        </p:txBody>
      </p:sp>
    </p:spTree>
    <p:extLst>
      <p:ext uri="{BB962C8B-B14F-4D97-AF65-F5344CB8AC3E}">
        <p14:creationId xmlns:p14="http://schemas.microsoft.com/office/powerpoint/2010/main" val="3374298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easiest way to keep a consult report confidential is to leave the ‘Eligible for Encounter Data Extract’ checkbox unchecked when creating a consult letter.</a:t>
            </a:r>
            <a:endParaRPr lang="en-US"/>
          </a:p>
          <a:p>
            <a:endParaRPr lang="en-US" baseline="0"/>
          </a:p>
          <a:p>
            <a:endParaRPr lang="en-US"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18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1611313"/>
            <a:ext cx="7723188" cy="4344987"/>
          </a:xfrm>
        </p:spPr>
      </p:sp>
      <p:sp>
        <p:nvSpPr>
          <p:cNvPr id="3" name="Notes Placeholder 2"/>
          <p:cNvSpPr>
            <a:spLocks noGrp="1"/>
          </p:cNvSpPr>
          <p:nvPr>
            <p:ph type="body" idx="1"/>
          </p:nvPr>
        </p:nvSpPr>
        <p:spPr/>
        <p:txBody>
          <a:bodyPr/>
          <a:lstStyle/>
          <a:p>
            <a:r>
              <a:rPr lang="en-US" dirty="0"/>
              <a:t>Expanded Definition of Continuity (that encompasses all</a:t>
            </a:r>
            <a:r>
              <a:rPr lang="en-US" baseline="0" dirty="0"/>
              <a:t>  3 types of continuity)</a:t>
            </a:r>
            <a:r>
              <a:rPr lang="en-US" dirty="0"/>
              <a:t>:</a:t>
            </a:r>
          </a:p>
          <a:p>
            <a:r>
              <a:rPr lang="en-US" dirty="0"/>
              <a:t>Continuity in primary</a:t>
            </a:r>
            <a:r>
              <a:rPr lang="en-US" baseline="0" dirty="0"/>
              <a:t> care is mainly viewed as the relationship between a single primary care provider and a patient that extends beyond specific episodes of illness or disease. It implies quality care over time (as experienced by the individual patient) and the linking of information and providers across different events. For continuity to exist, care must be experienced as connected and coherent. </a:t>
            </a:r>
          </a:p>
          <a:p>
            <a:endParaRPr lang="en-US" baseline="0" dirty="0"/>
          </a:p>
          <a:p>
            <a:r>
              <a:rPr lang="en-CA" sz="1300" b="1" i="1" dirty="0"/>
              <a:t>Relational continuity is defined as</a:t>
            </a:r>
            <a:r>
              <a:rPr lang="en-CA" sz="1300" i="1" dirty="0"/>
              <a:t>:</a:t>
            </a:r>
          </a:p>
          <a:p>
            <a:r>
              <a:rPr lang="en-CA" sz="1300" dirty="0"/>
              <a:t>The ongoing, trusting therapeutic relationship between a patient and a primary care physician and their team, where the patient sees this primary care physician the majority of the time </a:t>
            </a:r>
            <a:endParaRPr lang="en-US"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7A2AE89F-ED83-4F55-9788-94144FEB17F7}" type="slidenum">
              <a:rPr lang="en-US">
                <a:solidFill>
                  <a:prstClr val="black"/>
                </a:solidFill>
                <a:latin typeface="Calibri" pitchFamily="34" charset="0"/>
                <a:cs typeface="Arial" charset="0"/>
              </a:rPr>
              <a:pPr defTabSz="954176" fontAlgn="base">
                <a:spcBef>
                  <a:spcPct val="0"/>
                </a:spcBef>
                <a:spcAft>
                  <a:spcPct val="0"/>
                </a:spcAft>
                <a:defRPr/>
              </a:pPr>
              <a:t>5</a:t>
            </a:fld>
            <a:endParaRPr lang="en-US">
              <a:solidFill>
                <a:prstClr val="black"/>
              </a:solidFill>
              <a:latin typeface="Calibri" pitchFamily="34" charset="0"/>
              <a:cs typeface="Arial" charset="0"/>
            </a:endParaRPr>
          </a:p>
        </p:txBody>
      </p:sp>
    </p:spTree>
    <p:extLst>
      <p:ext uri="{BB962C8B-B14F-4D97-AF65-F5344CB8AC3E}">
        <p14:creationId xmlns:p14="http://schemas.microsoft.com/office/powerpoint/2010/main" val="3060530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a:buFont typeface="Arial" panose="020B0604020202020204" pitchFamily="34" charset="0"/>
              <a:buChar char="•"/>
            </a:pPr>
            <a:r>
              <a:rPr lang="en-CA" dirty="0"/>
              <a:t>The</a:t>
            </a:r>
            <a:r>
              <a:rPr lang="en-CA" baseline="0" dirty="0"/>
              <a:t> third type of information shared are confirmed panel lists.</a:t>
            </a:r>
          </a:p>
          <a:p>
            <a:pPr marL="178908" indent="-178908">
              <a:buFont typeface="Arial" panose="020B0604020202020204" pitchFamily="34" charset="0"/>
              <a:buChar char="•"/>
            </a:pPr>
            <a:r>
              <a:rPr lang="en-CA" baseline="0" dirty="0"/>
              <a:t>Panels are uploaded to CPAR and to the Healthcare Data Repository</a:t>
            </a:r>
          </a:p>
          <a:p>
            <a:pPr marL="178908" indent="-178908">
              <a:buFont typeface="Arial" panose="020B0604020202020204" pitchFamily="34" charset="0"/>
              <a:buChar char="•"/>
            </a:pPr>
            <a:r>
              <a:rPr lang="en-CA" baseline="0" dirty="0"/>
              <a:t>Participating clinics receive back two reports: </a:t>
            </a:r>
          </a:p>
          <a:p>
            <a:pPr marL="655996" lvl="1" indent="-178908">
              <a:buFont typeface="Arial" panose="020B0604020202020204" pitchFamily="34" charset="0"/>
              <a:buChar char="•"/>
            </a:pPr>
            <a:r>
              <a:rPr lang="en-CA" baseline="0" dirty="0"/>
              <a:t>The demographic mismatch report, that displays deceased patients and those whose demographic data does not match the provincial client registry.</a:t>
            </a:r>
          </a:p>
          <a:p>
            <a:pPr marL="655996" lvl="1" indent="-178908">
              <a:buFont typeface="Arial" panose="020B0604020202020204" pitchFamily="34" charset="0"/>
              <a:buChar char="•"/>
            </a:pPr>
            <a:r>
              <a:rPr lang="en-CA" baseline="0" dirty="0"/>
              <a:t>The panel conflict report that displays paneled patients on the submitting provider’s panel that are also on other submitting providers panels. It displays the patient information plus the date of last visit and the last date of confirmation for the conflicting providers.</a:t>
            </a:r>
          </a:p>
          <a:p>
            <a:pPr marL="655996" lvl="1" indent="-178908">
              <a:buFont typeface="Arial" panose="020B0604020202020204" pitchFamily="34" charset="0"/>
              <a:buChar char="•"/>
            </a:pPr>
            <a:r>
              <a:rPr lang="en-CA" baseline="0" dirty="0"/>
              <a:t>Identifying these conflicts will give providers a better picture of their panel and where care might be duplicated.</a:t>
            </a:r>
          </a:p>
          <a:p>
            <a:pPr marL="655996" lvl="1" indent="-178908">
              <a:buFont typeface="Arial" panose="020B0604020202020204" pitchFamily="34" charset="0"/>
              <a:buChar char="•"/>
            </a:pPr>
            <a:r>
              <a:rPr lang="en-CA" baseline="0" dirty="0"/>
              <a:t>It will also enable conversations with patients about the benefits of continuity and the risks of seeing multiple providers.</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42</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738418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CD75E-9D1F-4BF9-B911-FDF7642DDDE0}" type="slidenum">
              <a:rPr lang="en-US" smtClean="0"/>
              <a:t>43</a:t>
            </a:fld>
            <a:endParaRPr lang="en-US" dirty="0"/>
          </a:p>
        </p:txBody>
      </p:sp>
    </p:spTree>
    <p:extLst>
      <p:ext uri="{BB962C8B-B14F-4D97-AF65-F5344CB8AC3E}">
        <p14:creationId xmlns:p14="http://schemas.microsoft.com/office/powerpoint/2010/main" val="750477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TELUS uploads panels</a:t>
            </a:r>
            <a:r>
              <a:rPr lang="en-US" baseline="0" dirty="0"/>
              <a:t> automatically on the 10</a:t>
            </a:r>
            <a:r>
              <a:rPr lang="en-US" baseline="30000" dirty="0"/>
              <a:t>th</a:t>
            </a:r>
            <a:r>
              <a:rPr lang="en-US" baseline="0" dirty="0"/>
              <a:t> of the month. A demographic mismatch report is available 2 days later.</a:t>
            </a:r>
          </a:p>
          <a:p>
            <a:r>
              <a:rPr lang="en-US" baseline="0" dirty="0"/>
              <a:t>Panel conflict reports are available by the 2</a:t>
            </a:r>
            <a:r>
              <a:rPr lang="en-US" baseline="30000" dirty="0"/>
              <a:t>nd</a:t>
            </a:r>
            <a:r>
              <a:rPr lang="en-US" baseline="0" dirty="0"/>
              <a:t> of the next month (earlier in the “young” days of CPAR).</a:t>
            </a:r>
            <a:endParaRPr lang="en-US" dirty="0"/>
          </a:p>
        </p:txBody>
      </p:sp>
      <p:sp>
        <p:nvSpPr>
          <p:cNvPr id="4" name="Slide Number Placeholder 3"/>
          <p:cNvSpPr>
            <a:spLocks noGrp="1"/>
          </p:cNvSpPr>
          <p:nvPr>
            <p:ph type="sldNum" sz="quarter" idx="10"/>
          </p:nvPr>
        </p:nvSpPr>
        <p:spPr/>
        <p:txBody>
          <a:bodyPr/>
          <a:lstStyle/>
          <a:p>
            <a:fld id="{C33E93F5-386D-46C1-AED3-8A7E51F89105}" type="slidenum">
              <a:rPr lang="en-CA" smtClean="0"/>
              <a:t>44</a:t>
            </a:fld>
            <a:endParaRPr lang="en-CA" dirty="0"/>
          </a:p>
        </p:txBody>
      </p:sp>
      <p:sp>
        <p:nvSpPr>
          <p:cNvPr id="5" name="Header Placeholder 4"/>
          <p:cNvSpPr>
            <a:spLocks noGrp="1"/>
          </p:cNvSpPr>
          <p:nvPr>
            <p:ph type="hdr" sz="quarter" idx="11"/>
          </p:nvPr>
        </p:nvSpPr>
        <p:spPr/>
        <p:txBody>
          <a:bodyPr/>
          <a:lstStyle/>
          <a:p>
            <a:r>
              <a:rPr lang="en-CA"/>
              <a:t>CII/CPAR Improvement Facilitator Training</a:t>
            </a:r>
            <a:endParaRPr lang="en-CA" dirty="0"/>
          </a:p>
        </p:txBody>
      </p:sp>
    </p:spTree>
    <p:extLst>
      <p:ext uri="{BB962C8B-B14F-4D97-AF65-F5344CB8AC3E}">
        <p14:creationId xmlns:p14="http://schemas.microsoft.com/office/powerpoint/2010/main" val="3621430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two reports</a:t>
            </a:r>
            <a:r>
              <a:rPr lang="en-CA" baseline="0" dirty="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dirty="0"/>
          </a:p>
        </p:txBody>
      </p:sp>
      <p:sp>
        <p:nvSpPr>
          <p:cNvPr id="4" name="Slide Number Placeholder 3"/>
          <p:cNvSpPr>
            <a:spLocks noGrp="1"/>
          </p:cNvSpPr>
          <p:nvPr>
            <p:ph type="sldNum" sz="quarter" idx="10"/>
          </p:nvPr>
        </p:nvSpPr>
        <p:spPr/>
        <p:txBody>
          <a:bodyPr/>
          <a:lstStyle/>
          <a:p>
            <a:fld id="{C33E93F5-386D-46C1-AED3-8A7E51F89105}" type="slidenum">
              <a:rPr lang="en-CA" smtClean="0"/>
              <a:t>45</a:t>
            </a:fld>
            <a:endParaRPr lang="en-CA" dirty="0"/>
          </a:p>
        </p:txBody>
      </p:sp>
    </p:spTree>
    <p:extLst>
      <p:ext uri="{BB962C8B-B14F-4D97-AF65-F5344CB8AC3E}">
        <p14:creationId xmlns:p14="http://schemas.microsoft.com/office/powerpoint/2010/main" val="1625206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two reports</a:t>
            </a:r>
            <a:r>
              <a:rPr lang="en-CA" baseline="0" dirty="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dirty="0"/>
          </a:p>
        </p:txBody>
      </p:sp>
      <p:sp>
        <p:nvSpPr>
          <p:cNvPr id="4" name="Slide Number Placeholder 3"/>
          <p:cNvSpPr>
            <a:spLocks noGrp="1"/>
          </p:cNvSpPr>
          <p:nvPr>
            <p:ph type="sldNum" sz="quarter" idx="10"/>
          </p:nvPr>
        </p:nvSpPr>
        <p:spPr/>
        <p:txBody>
          <a:bodyPr/>
          <a:lstStyle/>
          <a:p>
            <a:fld id="{C33E93F5-386D-46C1-AED3-8A7E51F89105}" type="slidenum">
              <a:rPr lang="en-CA" smtClean="0"/>
              <a:t>46</a:t>
            </a:fld>
            <a:endParaRPr lang="en-CA" dirty="0"/>
          </a:p>
        </p:txBody>
      </p:sp>
    </p:spTree>
    <p:extLst>
      <p:ext uri="{BB962C8B-B14F-4D97-AF65-F5344CB8AC3E}">
        <p14:creationId xmlns:p14="http://schemas.microsoft.com/office/powerpoint/2010/main" val="3737409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 Messages:</a:t>
            </a:r>
          </a:p>
          <a:p>
            <a:pPr marL="178908" indent="-178908">
              <a:buFont typeface="Arial" panose="020B0604020202020204" pitchFamily="34" charset="0"/>
              <a:buChar char="•"/>
            </a:pPr>
            <a:r>
              <a:rPr lang="en-CA" dirty="0"/>
              <a:t>New functionality will be added to CII/CPAR in the near future</a:t>
            </a:r>
          </a:p>
          <a:p>
            <a:pPr marL="178908" indent="-178908">
              <a:buFont typeface="Arial" panose="020B0604020202020204" pitchFamily="34" charset="0"/>
              <a:buChar char="•"/>
            </a:pPr>
            <a:r>
              <a:rPr lang="en-CA" baseline="0" dirty="0"/>
              <a:t>In the planning stages is the Patient Summary Report. Physicians will have the opportunity, within their EMR, to curate a patient summary that will offer a more complete picture of the patient. These summaries will upload to Alberta Netcare so other providers in the patients circle of care will have more complete information.</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47</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1524473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eNotifications are automated messages delivered directly into a physicians EMR with information about key healthcare events for paneled patients such as emergency room discharges and hospital admissions or discharges.</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285750" lvl="0" indent="-285750">
              <a:lnSpc>
                <a:spcPct val="107000"/>
              </a:lnSpc>
              <a:spcAft>
                <a:spcPts val="600"/>
              </a:spcAft>
              <a:buFont typeface="Courier New" panose="02070309020205020404" pitchFamily="49" charset="0"/>
              <a:buChar char="o"/>
            </a:pP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eNotifications</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are received in the EMR daily at 6am and 2pm, similarly to an electronic lab report.</a:t>
            </a:r>
          </a:p>
          <a:p>
            <a:pPr marL="285750" lvl="0" indent="-285750">
              <a:lnSpc>
                <a:spcPct val="107000"/>
              </a:lnSpc>
              <a:spcAft>
                <a:spcPts val="600"/>
              </a:spcAft>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Note that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eNotifications</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about a patient are only sent to the provider who is identified as that patient’s primary provider in CPAR.</a:t>
            </a:r>
          </a:p>
          <a:p>
            <a:pPr marL="285750" lvl="0" indent="-285750">
              <a:lnSpc>
                <a:spcPct val="107000"/>
              </a:lnSpc>
              <a:spcAft>
                <a:spcPts val="600"/>
              </a:spcAft>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If a patient is paneled to more than one provider in CPAR, an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will be sent to each of those providers.</a:t>
            </a:r>
          </a:p>
          <a:p>
            <a:pPr marL="285750" lvl="0" indent="-285750">
              <a:lnSpc>
                <a:spcPct val="107000"/>
              </a:lnSpc>
              <a:spcAft>
                <a:spcPts val="600"/>
              </a:spcAft>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For providers working at different locations,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eNotifications</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are sent to the location where each patient’s panel is maintained and submitted to CPAR.</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0CD75E-9D1F-4BF9-B911-FDF7642DDDE0}" type="slidenum">
              <a:rPr lang="en-US" smtClean="0"/>
              <a:t>48</a:t>
            </a:fld>
            <a:endParaRPr lang="en-US" dirty="0"/>
          </a:p>
        </p:txBody>
      </p:sp>
    </p:spTree>
    <p:extLst>
      <p:ext uri="{BB962C8B-B14F-4D97-AF65-F5344CB8AC3E}">
        <p14:creationId xmlns:p14="http://schemas.microsoft.com/office/powerpoint/2010/main" val="3076884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Each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message contains the following information:</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Patient’s PHN, patient name, and alternate identifiers (e.g. out of province PHN) to ensure that the correct patient is found in the receiving physician’s EMR system</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The type of event – emergency room visit, inpatient admission or discharge, day surgery discharge</a:t>
            </a: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Date and time of the event</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Name of the facility where the patient was seen</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Attending physician’s name</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Referring physician’s name, if available</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Reason for admission, if available</a:t>
            </a: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Any other providers that the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was sent to</a:t>
            </a:r>
            <a:endParaRPr lang="en-CA" sz="11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0CD75E-9D1F-4BF9-B911-FDF7642DDDE0}" type="slidenum">
              <a:rPr lang="en-US" smtClean="0"/>
              <a:t>49</a:t>
            </a:fld>
            <a:endParaRPr lang="en-US" dirty="0"/>
          </a:p>
        </p:txBody>
      </p:sp>
    </p:spTree>
    <p:extLst>
      <p:ext uri="{BB962C8B-B14F-4D97-AF65-F5344CB8AC3E}">
        <p14:creationId xmlns:p14="http://schemas.microsoft.com/office/powerpoint/2010/main" val="2749527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In this example of an </a:t>
            </a:r>
            <a:r>
              <a:rPr lang="en-US" baseline="0" dirty="0" err="1"/>
              <a:t>eNotification</a:t>
            </a:r>
            <a:r>
              <a:rPr lang="en-US" baseline="0" dirty="0"/>
              <a:t>, the patient in this example is paneled to more than one primary provider in CPAR. Notice that one other provider have been notified.</a:t>
            </a:r>
          </a:p>
          <a:p>
            <a:pPr marL="171450" indent="-171450">
              <a:buFont typeface="Arial" panose="020B0604020202020204" pitchFamily="34" charset="0"/>
              <a:buChar char="•"/>
            </a:pPr>
            <a:r>
              <a:rPr lang="en-US" baseline="0" dirty="0"/>
              <a:t>Also note that the date of the event will not necessarily match the date that the lab was received in the EMR. The Event Date is in the body of the e-notification while the date that the </a:t>
            </a:r>
            <a:r>
              <a:rPr lang="en-US" baseline="0" dirty="0" err="1"/>
              <a:t>eNotification</a:t>
            </a:r>
            <a:r>
              <a:rPr lang="en-US" baseline="0" dirty="0"/>
              <a:t> was received in the EMR is in the lab details at the top of the lab posting preview window.</a:t>
            </a:r>
            <a:endParaRPr lang="en-US" dirty="0"/>
          </a:p>
        </p:txBody>
      </p:sp>
      <p:sp>
        <p:nvSpPr>
          <p:cNvPr id="4" name="Slide Number Placeholder 3"/>
          <p:cNvSpPr>
            <a:spLocks noGrp="1"/>
          </p:cNvSpPr>
          <p:nvPr>
            <p:ph type="sldNum" sz="quarter" idx="10"/>
          </p:nvPr>
        </p:nvSpPr>
        <p:spPr/>
        <p:txBody>
          <a:bodyPr/>
          <a:lstStyle/>
          <a:p>
            <a:fld id="{D50CD75E-9D1F-4BF9-B911-FDF7642DDDE0}" type="slidenum">
              <a:rPr lang="en-US" smtClean="0"/>
              <a:t>50</a:t>
            </a:fld>
            <a:endParaRPr lang="en-US" dirty="0"/>
          </a:p>
        </p:txBody>
      </p:sp>
    </p:spTree>
    <p:extLst>
      <p:ext uri="{BB962C8B-B14F-4D97-AF65-F5344CB8AC3E}">
        <p14:creationId xmlns:p14="http://schemas.microsoft.com/office/powerpoint/2010/main" val="3145039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Also note that since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eNotifications</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are received in the lab reports section of the EMR, non-provider staff can also view them.</a:t>
            </a:r>
          </a:p>
          <a:p>
            <a:pPr marL="228600" marR="0" lvl="0" indent="-2286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Your clinic may, therefore, decide to have non-provider staff review the incoming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categorize them, and triage them as appropriate.</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0CD75E-9D1F-4BF9-B911-FDF7642DDDE0}" type="slidenum">
              <a:rPr lang="en-US" smtClean="0"/>
              <a:t>51</a:t>
            </a:fld>
            <a:endParaRPr lang="en-US" dirty="0"/>
          </a:p>
        </p:txBody>
      </p:sp>
    </p:spTree>
    <p:extLst>
      <p:ext uri="{BB962C8B-B14F-4D97-AF65-F5344CB8AC3E}">
        <p14:creationId xmlns:p14="http://schemas.microsoft.com/office/powerpoint/2010/main" val="355857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CII CPAR is</a:t>
            </a:r>
            <a:r>
              <a:rPr lang="en-CA" baseline="0" dirty="0"/>
              <a:t> about improving  continuity of care. This is NOT about telling patients they can only receive care from one physician. Patients have the right and need to receive care as required including having a regular family doctor and going to walk-in clinics as needed. </a:t>
            </a:r>
          </a:p>
          <a:p>
            <a:endParaRPr lang="en-US" baseline="0" dirty="0"/>
          </a:p>
          <a:p>
            <a:r>
              <a:rPr lang="en-US" baseline="0" dirty="0"/>
              <a:t>Research reveals that a consistent relationship between patients and their family doctor and team can make a big impact on health. Seeing the same family doctor can lead to higher quality of care than seeing a different doctor and team each time. Studies show that people who know and trust their healthcare providers have lowered risk of chronic disease and early death.</a:t>
            </a:r>
          </a:p>
          <a:p>
            <a:endParaRPr lang="en-CA" baseline="0"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6</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804480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You can also find additional information on managing eNotifications, by referring to the eNotifications Info Sheet shown here and linked to in the notes below.</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For example, if a provider decides that they would like to follow-up with a patient about an incoming </a:t>
            </a:r>
            <a:r>
              <a:rPr lang="en-US" sz="1100" dirty="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 they should first check Netcare for additional information. For instance, Netcare may inform the provider that the patient has passed away or successfully delivered their baby. This is valuable information to have before contacting a patient.</a:t>
            </a: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spcAft>
                <a:spcPts val="600"/>
              </a:spcAft>
              <a:buFont typeface="Symbol" panose="05050102010706020507" pitchFamily="18" charset="2"/>
              <a:buChar char=""/>
            </a:pPr>
            <a:r>
              <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rPr>
              <a:t>It is also important not to assume a positive outcome when following up with a patient.</a:t>
            </a:r>
          </a:p>
          <a:p>
            <a:pPr marL="0" lvl="0" indent="0">
              <a:lnSpc>
                <a:spcPct val="107000"/>
              </a:lnSpc>
              <a:spcAft>
                <a:spcPts val="600"/>
              </a:spcAft>
              <a:buFont typeface="Symbol" panose="05050102010706020507" pitchFamily="18" charset="2"/>
              <a:buNone/>
            </a:pPr>
            <a:endParaRPr lang="en-US"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lvl="0" indent="0">
              <a:lnSpc>
                <a:spcPct val="107000"/>
              </a:lnSpc>
              <a:spcAft>
                <a:spcPts val="600"/>
              </a:spcAft>
              <a:buFont typeface="Symbol" panose="05050102010706020507" pitchFamily="18" charset="2"/>
              <a:buNone/>
            </a:pP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endParaRPr lang="en-CA" sz="1100" dirty="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0CD75E-9D1F-4BF9-B911-FDF7642DDDE0}" type="slidenum">
              <a:rPr lang="en-US" smtClean="0"/>
              <a:t>52</a:t>
            </a:fld>
            <a:endParaRPr lang="en-US" dirty="0"/>
          </a:p>
        </p:txBody>
      </p:sp>
    </p:spTree>
    <p:extLst>
      <p:ext uri="{BB962C8B-B14F-4D97-AF65-F5344CB8AC3E}">
        <p14:creationId xmlns:p14="http://schemas.microsoft.com/office/powerpoint/2010/main" val="1084548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that is where we are at for the mapping information and functionality for CII/CPAR and eNotifications for the PS Suite EMR. Please remember to visit our website for more detailed guides and instructions.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540130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There is value in CII/CPAR for Patients, Providers, PCN and the Health System</a:t>
            </a:r>
          </a:p>
        </p:txBody>
      </p:sp>
      <p:sp>
        <p:nvSpPr>
          <p:cNvPr id="4" name="Slide Number Placeholder 3"/>
          <p:cNvSpPr>
            <a:spLocks noGrp="1"/>
          </p:cNvSpPr>
          <p:nvPr>
            <p:ph type="sldNum" sz="quarter" idx="10"/>
          </p:nvPr>
        </p:nvSpPr>
        <p:spPr/>
        <p:txBody>
          <a:bodyPr/>
          <a:lstStyle/>
          <a:p>
            <a:fld id="{C33E93F5-386D-46C1-AED3-8A7E51F89105}" type="slidenum">
              <a:rPr lang="en-CA" smtClean="0">
                <a:solidFill>
                  <a:prstClr val="black"/>
                </a:solidFill>
              </a:rPr>
              <a:pPr/>
              <a:t>54</a:t>
            </a:fld>
            <a:endParaRPr lang="en-CA" dirty="0">
              <a:solidFill>
                <a:prstClr val="black"/>
              </a:solidFill>
            </a:endParaRPr>
          </a:p>
        </p:txBody>
      </p:sp>
    </p:spTree>
    <p:extLst>
      <p:ext uri="{BB962C8B-B14F-4D97-AF65-F5344CB8AC3E}">
        <p14:creationId xmlns:p14="http://schemas.microsoft.com/office/powerpoint/2010/main" val="35849282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55</a:t>
            </a:fld>
            <a:endParaRPr lang="en-US" dirty="0"/>
          </a:p>
        </p:txBody>
      </p:sp>
    </p:spTree>
    <p:extLst>
      <p:ext uri="{BB962C8B-B14F-4D97-AF65-F5344CB8AC3E}">
        <p14:creationId xmlns:p14="http://schemas.microsoft.com/office/powerpoint/2010/main" val="3797956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clinic to participate in CII:</a:t>
            </a:r>
          </a:p>
          <a:p>
            <a:pPr marL="171450" indent="-171450">
              <a:buFontTx/>
              <a:buChar char="-"/>
            </a:pPr>
            <a:r>
              <a:rPr lang="en-US" dirty="0"/>
              <a:t>Must be enabled on Alberta Netcare</a:t>
            </a:r>
          </a:p>
          <a:p>
            <a:pPr marL="171450" indent="-171450">
              <a:buFontTx/>
              <a:buChar char="-"/>
            </a:pPr>
            <a:r>
              <a:rPr lang="en-US" dirty="0"/>
              <a:t>The clinic must have an EMR PIA</a:t>
            </a:r>
          </a:p>
          <a:p>
            <a:pPr marL="171450" indent="-171450">
              <a:buFontTx/>
              <a:buChar char="-"/>
            </a:pPr>
            <a:r>
              <a:rPr lang="en-US" dirty="0"/>
              <a:t>Providers with panels must be panel ready</a:t>
            </a:r>
          </a:p>
          <a:p>
            <a:pPr marL="171450" indent="-171450">
              <a:buFontTx/>
              <a:buChar char="-"/>
            </a:pPr>
            <a:r>
              <a:rPr lang="en-US" dirty="0"/>
              <a:t>The EMRs that work with CII are from </a:t>
            </a:r>
            <a:r>
              <a:rPr lang="en-US" dirty="0" err="1"/>
              <a:t>Microquest</a:t>
            </a:r>
            <a:r>
              <a:rPr lang="en-US" dirty="0"/>
              <a:t>, QHR and </a:t>
            </a:r>
            <a:r>
              <a:rPr lang="en-US" dirty="0" err="1"/>
              <a:t>Accuro</a:t>
            </a:r>
            <a:r>
              <a:rPr lang="en-US" dirty="0"/>
              <a:t>. If using a locally installed version of </a:t>
            </a:r>
            <a:r>
              <a:rPr lang="en-US" dirty="0" err="1"/>
              <a:t>Accuro</a:t>
            </a:r>
            <a:r>
              <a:rPr lang="en-US" dirty="0"/>
              <a:t> or Healthquest, the vendor will work with the clinic to ensure they are using the most recent version.</a:t>
            </a:r>
          </a:p>
          <a:p>
            <a:endParaRPr lang="en-CA" dirty="0"/>
          </a:p>
        </p:txBody>
      </p:sp>
      <p:sp>
        <p:nvSpPr>
          <p:cNvPr id="4" name="Slide Number Placeholder 3"/>
          <p:cNvSpPr>
            <a:spLocks noGrp="1"/>
          </p:cNvSpPr>
          <p:nvPr>
            <p:ph type="sldNum" sz="quarter" idx="5"/>
          </p:nvPr>
        </p:nvSpPr>
        <p:spPr/>
        <p:txBody>
          <a:bodyPr/>
          <a:lstStyle/>
          <a:p>
            <a:fld id="{9F181732-573E-4DBD-96C7-3B4567905058}" type="slidenum">
              <a:rPr lang="en-CA" smtClean="0"/>
              <a:t>56</a:t>
            </a:fld>
            <a:endParaRPr lang="en-CA"/>
          </a:p>
        </p:txBody>
      </p:sp>
    </p:spTree>
    <p:extLst>
      <p:ext uri="{BB962C8B-B14F-4D97-AF65-F5344CB8AC3E}">
        <p14:creationId xmlns:p14="http://schemas.microsoft.com/office/powerpoint/2010/main" val="2157546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57</a:t>
            </a:fld>
            <a:endParaRPr lang="en-US" dirty="0"/>
          </a:p>
        </p:txBody>
      </p:sp>
    </p:spTree>
    <p:extLst>
      <p:ext uri="{BB962C8B-B14F-4D97-AF65-F5344CB8AC3E}">
        <p14:creationId xmlns:p14="http://schemas.microsoft.com/office/powerpoint/2010/main" val="690746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clinics</a:t>
            </a:r>
            <a:r>
              <a:rPr lang="en-CA" baseline="0" dirty="0"/>
              <a:t> submit Confirmation of Participation, eHealth Privacy team will undertake a review of the privacy information provided by the site. They will provide guidance should it be identified updates need to be made.  It is a best practice to have an up to date PIA, not just for CII/CPAR but any other initiative that may be undertaken, </a:t>
            </a:r>
            <a:r>
              <a:rPr lang="en-CA" baseline="0" dirty="0" err="1"/>
              <a:t>PrescribeIT</a:t>
            </a:r>
            <a:r>
              <a:rPr lang="en-CA" baseline="0" dirty="0"/>
              <a:t>, RTI, Netcare etc.</a:t>
            </a:r>
          </a:p>
          <a:p>
            <a:endParaRPr lang="en-US" baseline="0" dirty="0"/>
          </a:p>
          <a:p>
            <a:r>
              <a:rPr lang="en-US" baseline="0" dirty="0"/>
              <a:t>Where to start when updating a PIA?</a:t>
            </a:r>
          </a:p>
          <a:p>
            <a:pPr marL="0" indent="0">
              <a:buNone/>
            </a:pPr>
            <a:r>
              <a:rPr lang="en-US" baseline="0" dirty="0"/>
              <a:t>Complete the PIA Update self-assessment available on the CII/CPAR Tools and Resources Page in the Privacy section: </a:t>
            </a:r>
            <a:r>
              <a:rPr lang="en-CA" sz="1200" dirty="0">
                <a:hlinkClick r:id="rId3"/>
              </a:rPr>
              <a:t>https://actt.albertadoctors.org/cii-cpar/toolsresources</a:t>
            </a:r>
            <a:endParaRPr lang="en-CA" sz="1200" dirty="0"/>
          </a:p>
          <a:p>
            <a:pPr marL="228600" indent="-228600">
              <a:buAutoNum type="arabicPeriod"/>
            </a:pPr>
            <a:r>
              <a:rPr lang="en-US" dirty="0"/>
              <a:t>eHealth</a:t>
            </a:r>
            <a:r>
              <a:rPr lang="en-US" baseline="0" dirty="0"/>
              <a:t> Support Services will undertake a review of the PIA</a:t>
            </a:r>
          </a:p>
          <a:p>
            <a:pPr marL="228600" indent="-228600">
              <a:buAutoNum type="arabicPeriod"/>
            </a:pPr>
            <a:r>
              <a:rPr lang="en-US" baseline="0" dirty="0"/>
              <a:t>To get advice on updating the PIA access the Privacy Seminar Recording available on the Alberta Netcare Learning Centre</a:t>
            </a:r>
          </a:p>
          <a:p>
            <a:pPr marL="0" indent="0">
              <a:buNone/>
            </a:pPr>
            <a:r>
              <a:rPr lang="en-CA" dirty="0">
                <a:hlinkClick r:id="rId4"/>
              </a:rPr>
              <a:t>http://www.albertanetcare.ca/learningcentre/trainingrecordings.htm</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58</a:t>
            </a:fld>
            <a:endParaRPr lang="en-US"/>
          </a:p>
        </p:txBody>
      </p:sp>
    </p:spTree>
    <p:extLst>
      <p:ext uri="{BB962C8B-B14F-4D97-AF65-F5344CB8AC3E}">
        <p14:creationId xmlns:p14="http://schemas.microsoft.com/office/powerpoint/2010/main" val="2740988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PIA Update Self-Assessment will assist the clinic in determining if a minor or major update is ahead for the clinic. This tool is provided as a guide and it is recommended that a member of the clinic complete it at submission of the confirmation of participation (COP) form. Once the </a:t>
            </a:r>
            <a:r>
              <a:rPr lang="en-US" baseline="0" dirty="0" err="1"/>
              <a:t>CoP</a:t>
            </a:r>
            <a:r>
              <a:rPr lang="en-US" baseline="0" dirty="0"/>
              <a:t> form is submitted to Alberta Health eHealth Support Services an eHealth consultant is assigned to the clinic and one of the first activities is that an eHealth privacy consultant will go over this assessment with the clinic. They will provide guidance.</a:t>
            </a:r>
          </a:p>
          <a:p>
            <a:r>
              <a:rPr lang="en-US" baseline="0" dirty="0"/>
              <a:t>Examples of actions that would likely lead to a major PIA update would be:</a:t>
            </a:r>
          </a:p>
          <a:p>
            <a:pPr marL="171450" indent="-171450">
              <a:buFont typeface="Arial" panose="020B0604020202020204" pitchFamily="34" charset="0"/>
              <a:buChar char="•"/>
            </a:pPr>
            <a:r>
              <a:rPr lang="en-US" dirty="0"/>
              <a:t>EMR system change</a:t>
            </a:r>
          </a:p>
          <a:p>
            <a:pPr marL="171450" indent="-171450">
              <a:buFont typeface="Arial" panose="020B0604020202020204" pitchFamily="34" charset="0"/>
              <a:buChar char="•"/>
            </a:pPr>
            <a:r>
              <a:rPr lang="en-US" dirty="0"/>
              <a:t>EMR change from local to “in the cloud”</a:t>
            </a:r>
            <a:endParaRPr lang="en-CA" dirty="0"/>
          </a:p>
          <a:p>
            <a:pPr marL="171450" indent="-171450">
              <a:buFont typeface="Arial" panose="020B0604020202020204" pitchFamily="34" charset="0"/>
              <a:buChar char="•"/>
            </a:pPr>
            <a:r>
              <a:rPr lang="en-US" dirty="0"/>
              <a:t>New EMR new user access role or group introduced</a:t>
            </a:r>
          </a:p>
          <a:p>
            <a:pPr marL="171450" indent="-171450">
              <a:buFont typeface="Arial" panose="020B0604020202020204" pitchFamily="34" charset="0"/>
              <a:buChar char="•"/>
            </a:pPr>
            <a:r>
              <a:rPr lang="en-US" dirty="0"/>
              <a:t>Adding EMR access to an organization not in your PIA</a:t>
            </a:r>
          </a:p>
          <a:p>
            <a:pPr marL="171450" indent="-171450">
              <a:buFont typeface="Arial" panose="020B0604020202020204" pitchFamily="34" charset="0"/>
              <a:buChar char="•"/>
            </a:pPr>
            <a:r>
              <a:rPr lang="en-US" dirty="0"/>
              <a:t>New ways of communicating with patents (e.g., email, text messages)</a:t>
            </a:r>
          </a:p>
          <a:p>
            <a:pPr marL="171450" indent="-171450">
              <a:buFont typeface="Arial" panose="020B0604020202020204" pitchFamily="34" charset="0"/>
              <a:buChar char="•"/>
            </a:pPr>
            <a:r>
              <a:rPr lang="en-US" dirty="0"/>
              <a:t>Adding wireless access to EMR</a:t>
            </a:r>
          </a:p>
          <a:p>
            <a:pPr marL="171450" indent="-171450">
              <a:buFont typeface="Arial" panose="020B0604020202020204" pitchFamily="34" charset="0"/>
              <a:buChar char="•"/>
            </a:pPr>
            <a:r>
              <a:rPr lang="en-US" dirty="0"/>
              <a:t>Adding remote access to EMR</a:t>
            </a:r>
          </a:p>
          <a:p>
            <a:pPr marL="171450" indent="-171450">
              <a:buFont typeface="Arial" panose="020B0604020202020204" pitchFamily="34" charset="0"/>
              <a:buChar char="•"/>
            </a:pPr>
            <a:r>
              <a:rPr lang="en-US" dirty="0"/>
              <a:t>Adding new device access to EMR (e.g., mobile, tablets, laptops)</a:t>
            </a:r>
          </a:p>
          <a:p>
            <a:r>
              <a:rPr lang="en-US" dirty="0"/>
              <a:t>See the assessment tool itself for details.</a:t>
            </a:r>
            <a:endParaRPr lang="en-CA" dirty="0"/>
          </a:p>
        </p:txBody>
      </p:sp>
      <p:sp>
        <p:nvSpPr>
          <p:cNvPr id="4" name="Slide Number Placeholder 3"/>
          <p:cNvSpPr>
            <a:spLocks noGrp="1"/>
          </p:cNvSpPr>
          <p:nvPr>
            <p:ph type="sldNum" sz="quarter" idx="10"/>
          </p:nvPr>
        </p:nvSpPr>
        <p:spPr/>
        <p:txBody>
          <a:bodyPr/>
          <a:lstStyle/>
          <a:p>
            <a:fld id="{D50CD75E-9D1F-4BF9-B911-FDF7642DDDE0}" type="slidenum">
              <a:rPr lang="en-US" smtClean="0"/>
              <a:t>59</a:t>
            </a:fld>
            <a:endParaRPr lang="en-US" dirty="0"/>
          </a:p>
        </p:txBody>
      </p:sp>
    </p:spTree>
    <p:extLst>
      <p:ext uri="{BB962C8B-B14F-4D97-AF65-F5344CB8AC3E}">
        <p14:creationId xmlns:p14="http://schemas.microsoft.com/office/powerpoint/2010/main" val="2676854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tools are available on the CII 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60</a:t>
            </a:fld>
            <a:endParaRPr lang="en-US"/>
          </a:p>
        </p:txBody>
      </p:sp>
    </p:spTree>
    <p:extLst>
      <p:ext uri="{BB962C8B-B14F-4D97-AF65-F5344CB8AC3E}">
        <p14:creationId xmlns:p14="http://schemas.microsoft.com/office/powerpoint/2010/main" val="2724829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Participants</a:t>
            </a:r>
            <a:r>
              <a:rPr lang="en-CA" baseline="0" dirty="0"/>
              <a:t> in CII CPAR will have a health collection poster to post in their clinic. Use the new poster to replace the existing Netcare poster. A provider/clinic is </a:t>
            </a:r>
            <a:r>
              <a:rPr lang="en-CA" b="1" baseline="0" dirty="0"/>
              <a:t>not obligated to inform each patient, beyond posting the Health Collection Notice</a:t>
            </a:r>
            <a:r>
              <a:rPr lang="en-CA" baseline="0" dirty="0"/>
              <a:t>.</a:t>
            </a:r>
          </a:p>
          <a:p>
            <a:pPr marL="171450" indent="-171450">
              <a:buFont typeface="Arial" panose="020B0604020202020204" pitchFamily="34" charset="0"/>
              <a:buChar char="•"/>
            </a:pPr>
            <a:r>
              <a:rPr lang="en-CA" baseline="0" dirty="0"/>
              <a:t>If patients have questions there is a brochure.</a:t>
            </a:r>
          </a:p>
          <a:p>
            <a:pPr marL="171450" indent="-171450">
              <a:buFont typeface="Arial" panose="020B0604020202020204" pitchFamily="34" charset="0"/>
              <a:buChar char="•"/>
            </a:pPr>
            <a:r>
              <a:rPr lang="en-CA" baseline="0" dirty="0"/>
              <a:t>If a patient has questions beyond the brochure, there is a team script.</a:t>
            </a:r>
          </a:p>
          <a:p>
            <a:pPr marL="171450" indent="-171450">
              <a:buFont typeface="Arial" panose="020B0604020202020204" pitchFamily="34" charset="0"/>
              <a:buChar char="•"/>
            </a:pPr>
            <a:r>
              <a:rPr lang="en-CA" baseline="0" dirty="0"/>
              <a:t>If the patient still has more questions there is an FAQ with a 1-800 number.</a:t>
            </a:r>
          </a:p>
          <a:p>
            <a:pPr marL="171450" indent="-171450">
              <a:buFont typeface="Arial" panose="020B0604020202020204" pitchFamily="34" charset="0"/>
              <a:buChar char="•"/>
            </a:pPr>
            <a:r>
              <a:rPr lang="en-CA" baseline="0" dirty="0"/>
              <a:t>In the end, the patient has two options. The patient can have their information flagged as confidential at the clinic or they have the option of having their record masked in Alberta Netcare. Few Albertans have chosen to have their record masked in Alberta Netcare.</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Health Collection Notice poster may be downloaded from the CII/CPAR Tools and resources page:  </a:t>
            </a:r>
            <a:r>
              <a:rPr lang="en-CA" dirty="0">
                <a:hlinkClick r:id="rId3"/>
              </a:rPr>
              <a:t>https://actt.albertadoctors.org/PMH/panel-continuity/CII-CPAR/Pages/Tools-and-Resources.aspx</a:t>
            </a:r>
            <a:r>
              <a:rPr lang="en-CA" dirty="0"/>
              <a:t> See other languages</a:t>
            </a:r>
            <a:r>
              <a:rPr lang="en-CA" baseline="0" dirty="0"/>
              <a:t> available.</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Physician offices may take the poster</a:t>
            </a:r>
            <a:r>
              <a:rPr lang="en-US" baseline="0" dirty="0"/>
              <a:t> as a template and customize it to their clinic.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There is an obligation under the Health Information Act to notify patients about collection of health information. If a provider wants to include it on a registration form instead of a poster, they are able to have flexibility with HOW patient notice is given.</a:t>
            </a:r>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4984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CII/CPAR is</a:t>
            </a:r>
            <a:r>
              <a:rPr lang="en-CA" baseline="0" dirty="0"/>
              <a:t> in direct alignment with PCN initiatives:</a:t>
            </a:r>
          </a:p>
          <a:p>
            <a:r>
              <a:rPr lang="en-US" sz="1300" dirty="0"/>
              <a:t>Continuity is a critical goal of Patient’s Medical Home (PMH), and one of the eight evidence-based implementation elements that guide the PMH journey in Alberta. </a:t>
            </a:r>
          </a:p>
          <a:p>
            <a:r>
              <a:rPr lang="en-US" sz="1300" dirty="0"/>
              <a:t>CII/CPAR will support transitions of care with the identification of the primary provider in Netcare. E-notifications will enable smoother transition of care and can even assist in the opioid response</a:t>
            </a:r>
          </a:p>
          <a:p>
            <a:endParaRPr lang="en-US" sz="1300" dirty="0"/>
          </a:p>
          <a:p>
            <a:r>
              <a:rPr lang="en-US" sz="1300" dirty="0"/>
              <a:t>(Example re opioid; when enabled, primary providers will receive an e-notification after day surgery. Currently many providers are unaware when surgery such as knee replacement occurs and are not notified to provide early follow-up with a patient at risk of addiction).</a:t>
            </a:r>
            <a:endParaRPr lang="en-CA"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5EA54082-0EDA-40C0-B23E-AB88047B2438}" type="slidenum">
              <a:rPr lang="en-IN">
                <a:solidFill>
                  <a:prstClr val="black"/>
                </a:solidFill>
                <a:latin typeface="Calibri" pitchFamily="34" charset="0"/>
                <a:cs typeface="Arial" charset="0"/>
              </a:rPr>
              <a:pPr defTabSz="954176" fontAlgn="base">
                <a:spcBef>
                  <a:spcPct val="0"/>
                </a:spcBef>
                <a:spcAft>
                  <a:spcPct val="0"/>
                </a:spcAft>
                <a:defRPr/>
              </a:pPr>
              <a:t>7</a:t>
            </a:fld>
            <a:endParaRPr lang="en-IN">
              <a:solidFill>
                <a:prstClr val="black"/>
              </a:solidFill>
              <a:latin typeface="Calibri" pitchFamily="34" charset="0"/>
              <a:cs typeface="Arial" charset="0"/>
            </a:endParaRPr>
          </a:p>
        </p:txBody>
      </p:sp>
    </p:spTree>
    <p:extLst>
      <p:ext uri="{BB962C8B-B14F-4D97-AF65-F5344CB8AC3E}">
        <p14:creationId xmlns:p14="http://schemas.microsoft.com/office/powerpoint/2010/main" val="3443892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tools are available on the CII CPAR Tools and Resources Page: </a:t>
            </a:r>
            <a:r>
              <a:rPr lang="en-CA" sz="1200" dirty="0">
                <a:hlinkClick r:id="rId3"/>
              </a:rPr>
              <a:t>https://actt.albertadoctors.org/cii-cpar/toolsresources</a:t>
            </a:r>
            <a:endParaRPr lang="en-CA" sz="1200"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62</a:t>
            </a:fld>
            <a:endParaRPr lang="en-US"/>
          </a:p>
        </p:txBody>
      </p:sp>
    </p:spTree>
    <p:extLst>
      <p:ext uri="{BB962C8B-B14F-4D97-AF65-F5344CB8AC3E}">
        <p14:creationId xmlns:p14="http://schemas.microsoft.com/office/powerpoint/2010/main" val="3818588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Clinics that participate</a:t>
            </a:r>
            <a:r>
              <a:rPr lang="en-US" baseline="0" dirty="0"/>
              <a:t> in CPAR must be panel ready, in other words, </a:t>
            </a:r>
            <a:r>
              <a:rPr lang="en-US" b="1" baseline="0" dirty="0"/>
              <a:t>have established processes in place to identify and maintain their panels</a:t>
            </a: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These tools are available on the CII CPAR Tools and Resources Page: </a:t>
            </a:r>
            <a:r>
              <a:rPr lang="en-CA" sz="1200" dirty="0">
                <a:hlinkClick r:id="rId3"/>
              </a:rPr>
              <a:t>https://actt.albertadoctors.org/cii-cpar/toolsresources</a:t>
            </a:r>
            <a:endParaRPr lang="en-CA" sz="1200" dirty="0"/>
          </a:p>
          <a:p>
            <a:endParaRPr lang="en-CA"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63</a:t>
            </a:fld>
            <a:endParaRPr lang="en-US"/>
          </a:p>
        </p:txBody>
      </p:sp>
    </p:spTree>
    <p:extLst>
      <p:ext uri="{BB962C8B-B14F-4D97-AF65-F5344CB8AC3E}">
        <p14:creationId xmlns:p14="http://schemas.microsoft.com/office/powerpoint/2010/main" val="859572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64</a:t>
            </a:fld>
            <a:endParaRPr lang="en-US" dirty="0"/>
          </a:p>
        </p:txBody>
      </p:sp>
    </p:spTree>
    <p:extLst>
      <p:ext uri="{BB962C8B-B14F-4D97-AF65-F5344CB8AC3E}">
        <p14:creationId xmlns:p14="http://schemas.microsoft.com/office/powerpoint/2010/main" val="578817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participating physicians must review the CPAR</a:t>
            </a:r>
            <a:r>
              <a:rPr lang="en-US" baseline="0" dirty="0"/>
              <a:t> information and mapping in the EMR (this presentation).</a:t>
            </a:r>
          </a:p>
          <a:p>
            <a:r>
              <a:rPr lang="en-US" baseline="0" dirty="0"/>
              <a:t>Once a decision has been made to participate, forms must be signed including the AH PIA endorsement letter.</a:t>
            </a:r>
          </a:p>
          <a:p>
            <a:endParaRPr lang="en-US" baseline="0" dirty="0"/>
          </a:p>
          <a:p>
            <a:r>
              <a:rPr lang="en-US" baseline="0" dirty="0"/>
              <a:t>Activities that may involve a physician, but do not have to, include:</a:t>
            </a:r>
          </a:p>
          <a:p>
            <a:pPr marL="171450" indent="-171450">
              <a:buFontTx/>
              <a:buChar char="-"/>
            </a:pPr>
            <a:r>
              <a:rPr lang="en-US" baseline="0" dirty="0"/>
              <a:t>Identify a clinic site liaison</a:t>
            </a:r>
          </a:p>
          <a:p>
            <a:pPr marL="171450" indent="-171450">
              <a:buFontTx/>
              <a:buChar char="-"/>
            </a:pPr>
            <a:r>
              <a:rPr lang="en-US" baseline="0" dirty="0"/>
              <a:t>PIA update work may involve the clinic privacy officer or a physician custodian at the clinic</a:t>
            </a:r>
          </a:p>
          <a:p>
            <a:pPr marL="171450" indent="-171450">
              <a:buFontTx/>
              <a:buChar char="-"/>
            </a:pPr>
            <a:r>
              <a:rPr lang="en-US" baseline="0" dirty="0"/>
              <a:t>One or more physicians may choose to meet with the PCN facilitator about CII/CPAR</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65</a:t>
            </a:fld>
            <a:endParaRPr lang="en-US"/>
          </a:p>
        </p:txBody>
      </p:sp>
    </p:spTree>
    <p:extLst>
      <p:ext uri="{BB962C8B-B14F-4D97-AF65-F5344CB8AC3E}">
        <p14:creationId xmlns:p14="http://schemas.microsoft.com/office/powerpoint/2010/main" val="1724664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go live a physician must:</a:t>
            </a:r>
          </a:p>
          <a:p>
            <a:pPr marL="171450" indent="-171450">
              <a:buFontTx/>
              <a:buChar char="-"/>
            </a:pPr>
            <a:r>
              <a:rPr lang="en-US" dirty="0"/>
              <a:t>Review their monthly panel conflict</a:t>
            </a:r>
            <a:r>
              <a:rPr lang="en-US" baseline="0" dirty="0"/>
              <a:t> report and give direction to the team on priorities</a:t>
            </a:r>
          </a:p>
          <a:p>
            <a:pPr marL="171450" indent="-171450">
              <a:buFontTx/>
              <a:buChar char="-"/>
            </a:pPr>
            <a:r>
              <a:rPr lang="en-US" baseline="0" dirty="0"/>
              <a:t>Receive eNotifications (when enabled and signed up for) for CPAR paneled patients that have had a hospital admission or discharge, ED visit or day surgery. The clinic team should establish team workflow for these notifications at the direction of the primary provider</a:t>
            </a:r>
          </a:p>
          <a:p>
            <a:pPr marL="171450" indent="-171450">
              <a:buFontTx/>
              <a:buChar char="-"/>
            </a:pPr>
            <a:endParaRPr lang="en-US" baseline="0" dirty="0"/>
          </a:p>
          <a:p>
            <a:pPr marL="171450" indent="-171450">
              <a:buFontTx/>
              <a:buChar char="-"/>
            </a:pPr>
            <a:r>
              <a:rPr lang="en-US" baseline="0" dirty="0"/>
              <a:t>At go-live and periodically thereafter, a provider or delegate view the CEDs in Netcare as feedback on clinic documentation and presentation in the CED. A </a:t>
            </a:r>
            <a:r>
              <a:rPr lang="en-US" baseline="0" dirty="0" err="1"/>
              <a:t>behaviour</a:t>
            </a:r>
            <a:r>
              <a:rPr lang="en-US" baseline="0" dirty="0"/>
              <a:t> that can support this is activity is to view the CED of frequent clinic visitors after go live</a:t>
            </a:r>
          </a:p>
          <a:p>
            <a:pPr marL="171450" indent="-171450">
              <a:buFontTx/>
              <a:buChar char="-"/>
            </a:pPr>
            <a:r>
              <a:rPr lang="en-US" baseline="0" dirty="0"/>
              <a:t>It is optional for physicians to complete the CII/CPAR Evaluation</a:t>
            </a:r>
          </a:p>
          <a:p>
            <a:pPr marL="171450" indent="-171450">
              <a:buFontTx/>
              <a:buChar char="-"/>
            </a:pPr>
            <a:r>
              <a:rPr lang="en-US" baseline="0" dirty="0"/>
              <a:t>Physicians may participate in team QI meetings; these may be led by one clinic physician, depending on the QI model at the clinic</a:t>
            </a:r>
            <a:endParaRPr lang="en-CA" dirty="0"/>
          </a:p>
        </p:txBody>
      </p:sp>
      <p:sp>
        <p:nvSpPr>
          <p:cNvPr id="4" name="Slide Number Placeholder 3"/>
          <p:cNvSpPr>
            <a:spLocks noGrp="1"/>
          </p:cNvSpPr>
          <p:nvPr>
            <p:ph type="sldNum" sz="quarter" idx="10"/>
          </p:nvPr>
        </p:nvSpPr>
        <p:spPr/>
        <p:txBody>
          <a:bodyPr/>
          <a:lstStyle/>
          <a:p>
            <a:fld id="{D50CD75E-9D1F-4BF9-B911-FDF7642DDDE0}" type="slidenum">
              <a:rPr lang="en-US" smtClean="0"/>
              <a:t>66</a:t>
            </a:fld>
            <a:endParaRPr lang="en-US" dirty="0"/>
          </a:p>
        </p:txBody>
      </p:sp>
    </p:spTree>
    <p:extLst>
      <p:ext uri="{BB962C8B-B14F-4D97-AF65-F5344CB8AC3E}">
        <p14:creationId xmlns:p14="http://schemas.microsoft.com/office/powerpoint/2010/main" val="34121491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67</a:t>
            </a:fld>
            <a:endParaRPr lang="en-US" dirty="0"/>
          </a:p>
        </p:txBody>
      </p:sp>
    </p:spTree>
    <p:extLst>
      <p:ext uri="{BB962C8B-B14F-4D97-AF65-F5344CB8AC3E}">
        <p14:creationId xmlns:p14="http://schemas.microsoft.com/office/powerpoint/2010/main" val="835191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process for clinics with panels.</a:t>
            </a:r>
          </a:p>
          <a:p>
            <a:r>
              <a:rPr lang="en-CA" dirty="0"/>
              <a:t>Registering for CII/CPAR is a lot like registering for Netcare. For clinics</a:t>
            </a:r>
            <a:r>
              <a:rPr lang="en-CA" baseline="0" dirty="0"/>
              <a:t> that will be submitting panels and encounters, there are 5 forms to be completed.  Approximate processing times are on the slide.</a:t>
            </a:r>
            <a:endParaRPr lang="en-CA" dirty="0"/>
          </a:p>
          <a:p>
            <a:r>
              <a:rPr lang="en-CA" baseline="0" dirty="0"/>
              <a:t>The time it takes for sites to obtain signatures and submit forms to eHealth is not included in the estimated times</a:t>
            </a:r>
          </a:p>
          <a:p>
            <a:r>
              <a:rPr lang="en-CA" baseline="0" dirty="0"/>
              <a:t>Each form includes an instructions page to assist with completion. The electronic forms MUST be completed on computer, not printed and completed by hand.</a:t>
            </a:r>
            <a:endParaRPr lang="en-CA" dirty="0"/>
          </a:p>
          <a:p>
            <a:endParaRPr lang="en-US" dirty="0"/>
          </a:p>
          <a:p>
            <a:r>
              <a:rPr lang="en-US" dirty="0"/>
              <a:t>For clinics only submitting encounters and/or consult reports there are only two forms: the Confirmation of Participation</a:t>
            </a:r>
            <a:r>
              <a:rPr lang="en-US" baseline="0" dirty="0"/>
              <a:t> form and </a:t>
            </a:r>
            <a:r>
              <a:rPr lang="en-US" dirty="0"/>
              <a:t> CII PIA Endorsement Letter, see next slide</a:t>
            </a:r>
            <a:endParaRPr lang="en-CA" dirty="0"/>
          </a:p>
        </p:txBody>
      </p:sp>
      <p:sp>
        <p:nvSpPr>
          <p:cNvPr id="4" name="Header Placeholder 3"/>
          <p:cNvSpPr>
            <a:spLocks noGrp="1"/>
          </p:cNvSpPr>
          <p:nvPr>
            <p:ph type="hdr" sz="quarter" idx="10"/>
          </p:nvPr>
        </p:nvSpPr>
        <p:spPr/>
        <p:txBody>
          <a:bodyPr/>
          <a:lstStyle/>
          <a:p>
            <a:r>
              <a:rPr lang="en-CA"/>
              <a:t>CII/CPAR Improvement Facilitator Training</a:t>
            </a:r>
            <a:endParaRPr lang="en-CA" dirty="0"/>
          </a:p>
        </p:txBody>
      </p:sp>
      <p:sp>
        <p:nvSpPr>
          <p:cNvPr id="5" name="Slide Number Placeholder 4"/>
          <p:cNvSpPr>
            <a:spLocks noGrp="1"/>
          </p:cNvSpPr>
          <p:nvPr>
            <p:ph type="sldNum" sz="quarter" idx="11"/>
          </p:nvPr>
        </p:nvSpPr>
        <p:spPr/>
        <p:txBody>
          <a:bodyPr/>
          <a:lstStyle/>
          <a:p>
            <a:fld id="{C33E93F5-386D-46C1-AED3-8A7E51F89105}" type="slidenum">
              <a:rPr lang="en-CA" smtClean="0"/>
              <a:t>68</a:t>
            </a:fld>
            <a:endParaRPr lang="en-CA" dirty="0"/>
          </a:p>
        </p:txBody>
      </p:sp>
    </p:spTree>
    <p:extLst>
      <p:ext uri="{BB962C8B-B14F-4D97-AF65-F5344CB8AC3E}">
        <p14:creationId xmlns:p14="http://schemas.microsoft.com/office/powerpoint/2010/main" val="2088145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for clinics without panels that will</a:t>
            </a:r>
            <a:r>
              <a:rPr lang="en-US" baseline="0" dirty="0"/>
              <a:t> submit encounters and/or consult reports. It all starts with completing the Confirmation of Participation form:</a:t>
            </a:r>
          </a:p>
          <a:p>
            <a:r>
              <a:rPr lang="en-US" baseline="0" dirty="0"/>
              <a:t>https://actt.albertadoctors.org/file/Confirmation_of_Participation_Specialists.pdf </a:t>
            </a:r>
          </a:p>
          <a:p>
            <a:r>
              <a:rPr lang="en-US" baseline="0" dirty="0"/>
              <a:t>Once eHealth has received the CoP form, the next step is the participation package including the endorsement letter for the CII PIA filed by Alberta Health with the OIPC. Reference next slide for who completes the endorsement letter. </a:t>
            </a:r>
          </a:p>
        </p:txBody>
      </p:sp>
      <p:sp>
        <p:nvSpPr>
          <p:cNvPr id="4" name="Slide Number Placeholder 3"/>
          <p:cNvSpPr>
            <a:spLocks noGrp="1"/>
          </p:cNvSpPr>
          <p:nvPr>
            <p:ph type="sldNum" sz="quarter" idx="5"/>
          </p:nvPr>
        </p:nvSpPr>
        <p:spPr/>
        <p:txBody>
          <a:bodyPr/>
          <a:lstStyle/>
          <a:p>
            <a:fld id="{9F181732-573E-4DBD-96C7-3B4567905058}" type="slidenum">
              <a:rPr lang="en-CA" smtClean="0"/>
              <a:t>69</a:t>
            </a:fld>
            <a:endParaRPr lang="en-CA"/>
          </a:p>
        </p:txBody>
      </p:sp>
    </p:spTree>
    <p:extLst>
      <p:ext uri="{BB962C8B-B14F-4D97-AF65-F5344CB8AC3E}">
        <p14:creationId xmlns:p14="http://schemas.microsoft.com/office/powerpoint/2010/main" val="23452581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process started, submit</a:t>
            </a:r>
            <a:r>
              <a:rPr lang="en-US" baseline="0" dirty="0"/>
              <a:t> a Confirmation of Participation form. The form is filled in electronically (not printed and filled by hand) </a:t>
            </a:r>
            <a:r>
              <a:rPr lang="en-US" b="1" baseline="0" dirty="0"/>
              <a:t>You do not have to have all of the prerequisites in place</a:t>
            </a:r>
            <a:r>
              <a:rPr lang="en-US" baseline="0" dirty="0"/>
              <a:t>, particularly an up to date PIA. As long as you’re working towards getting the prerequisites in place please go ahead and submit the COP form. This way eHealth support services will know you’re in the queue and can provide some guidance and support.</a:t>
            </a:r>
          </a:p>
          <a:p>
            <a:endParaRPr lang="en-US" dirty="0"/>
          </a:p>
          <a:p>
            <a:r>
              <a:rPr lang="en-US" dirty="0"/>
              <a:t>In Part B – clinic can still submit the COP form even if</a:t>
            </a:r>
            <a:r>
              <a:rPr lang="en-US" baseline="0" dirty="0"/>
              <a:t> the answer is not Yes in Part B. The eHealth Support Services team will provide assistance.</a:t>
            </a:r>
          </a:p>
          <a:p>
            <a:pPr marL="0" indent="0">
              <a:buNone/>
            </a:pPr>
            <a:r>
              <a:rPr lang="en-CA" sz="1200" dirty="0">
                <a:hlinkClick r:id="rId3"/>
              </a:rPr>
              <a:t>https://actt.albertadoctors.org/cii-cpar/toolsresources</a:t>
            </a:r>
            <a:endParaRPr lang="en-CA" sz="1200" dirty="0"/>
          </a:p>
          <a:p>
            <a:endParaRPr lang="en-US" baseline="0" dirty="0"/>
          </a:p>
          <a:p>
            <a:pPr marL="0" indent="0">
              <a:buNone/>
            </a:pPr>
            <a:r>
              <a:rPr lang="en-US" baseline="0" dirty="0"/>
              <a:t>The COP form is available on the CII CPAR Tools and Resources Web Page </a:t>
            </a:r>
            <a:r>
              <a:rPr lang="en-CA" sz="1200" dirty="0">
                <a:hlinkClick r:id="rId3"/>
              </a:rPr>
              <a:t>https://actt.albertadoctors.org/cii-cpar/toolsresources</a:t>
            </a:r>
            <a:endParaRPr lang="en-CA" sz="1200" dirty="0"/>
          </a:p>
          <a:p>
            <a:r>
              <a:rPr lang="en-US" baseline="0" dirty="0"/>
              <a:t>E-notifications sign-up is on this form. It will be enabled for TELUS EMRs in 2020.</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70</a:t>
            </a:fld>
            <a:endParaRPr lang="en-US"/>
          </a:p>
        </p:txBody>
      </p:sp>
    </p:spTree>
    <p:extLst>
      <p:ext uri="{BB962C8B-B14F-4D97-AF65-F5344CB8AC3E}">
        <p14:creationId xmlns:p14="http://schemas.microsoft.com/office/powerpoint/2010/main" val="1745002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Parts E&amp;F: We have prepared presentations that can be shared with clinic teams to satisfy the requirements of these sections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Instructions on page three of the</a:t>
            </a:r>
            <a:r>
              <a:rPr lang="en-US" baseline="0" dirty="0"/>
              <a:t> form provide additional information.</a:t>
            </a:r>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71</a:t>
            </a:fld>
            <a:endParaRPr lang="en-US"/>
          </a:p>
        </p:txBody>
      </p:sp>
    </p:spTree>
    <p:extLst>
      <p:ext uri="{BB962C8B-B14F-4D97-AF65-F5344CB8AC3E}">
        <p14:creationId xmlns:p14="http://schemas.microsoft.com/office/powerpoint/2010/main" val="168266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Angille</a:t>
            </a:r>
          </a:p>
          <a:p>
            <a:r>
              <a:rPr lang="en-US" dirty="0"/>
              <a:t>OBJECTIVE: PRIMARY CARE PHYSICIANS AND THE TEAMS THEY WORK WITH WILL UNDERSTAND THE VALUE OF RELATIONAL CONTINUITY AND THEREFORE ADOPT PRACTICE BEHAVIORS THAT RESULT IN INCREASED RELATIONAL CONTINUITY. </a:t>
            </a:r>
          </a:p>
          <a:p>
            <a:r>
              <a:rPr lang="en-US" dirty="0"/>
              <a:t>Note: Strongest evidence exists to support continuity to physicians. As such the focus of this guideline is physician continuity. However, the value and essential role of the primary care team to continuity, of which physicians are members, has been anecdotally and substantively demonstrated. This has therefore been acknowledged and reflected. </a:t>
            </a:r>
          </a:p>
          <a:p>
            <a:endParaRPr lang="en-US" dirty="0"/>
          </a:p>
          <a:p>
            <a:pPr marL="115815" indent="-115815">
              <a:buFont typeface="Arial" panose="020B0604020202020204" pitchFamily="34" charset="0"/>
              <a:buChar char="•"/>
            </a:pPr>
            <a:r>
              <a:rPr lang="en-US" baseline="0" dirty="0"/>
              <a:t>CPAR is an enabler for relational continuity</a:t>
            </a:r>
          </a:p>
          <a:p>
            <a:pPr marL="115815" indent="-11581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33E93F5-386D-46C1-AED3-8A7E51F89105}" type="slidenum">
              <a:rPr lang="en-CA" smtClean="0"/>
              <a:t>8</a:t>
            </a:fld>
            <a:endParaRPr lang="en-CA" dirty="0"/>
          </a:p>
        </p:txBody>
      </p:sp>
      <p:sp>
        <p:nvSpPr>
          <p:cNvPr id="5" name="Header Placeholder 4"/>
          <p:cNvSpPr>
            <a:spLocks noGrp="1"/>
          </p:cNvSpPr>
          <p:nvPr>
            <p:ph type="hdr" sz="quarter" idx="11"/>
          </p:nvPr>
        </p:nvSpPr>
        <p:spPr/>
        <p:txBody>
          <a:bodyPr/>
          <a:lstStyle/>
          <a:p>
            <a:r>
              <a:rPr lang="en-CA"/>
              <a:t>CII/CPAR Improvement Facilitator Training</a:t>
            </a:r>
            <a:endParaRPr lang="en-CA" dirty="0"/>
          </a:p>
        </p:txBody>
      </p:sp>
    </p:spTree>
    <p:extLst>
      <p:ext uri="{BB962C8B-B14F-4D97-AF65-F5344CB8AC3E}">
        <p14:creationId xmlns:p14="http://schemas.microsoft.com/office/powerpoint/2010/main" val="3363744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C2099-781F-4471-9219-972D7FEA1EBA}" type="slidenum">
              <a:rPr lang="en-US" smtClean="0"/>
              <a:t>72</a:t>
            </a:fld>
            <a:endParaRPr lang="en-US"/>
          </a:p>
        </p:txBody>
      </p:sp>
    </p:spTree>
    <p:extLst>
      <p:ext uri="{BB962C8B-B14F-4D97-AF65-F5344CB8AC3E}">
        <p14:creationId xmlns:p14="http://schemas.microsoft.com/office/powerpoint/2010/main" val="3574193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configuration</a:t>
            </a:r>
            <a:r>
              <a:rPr lang="en-US" baseline="0" dirty="0"/>
              <a:t> activities are required in PS Suite including checking off the “Encounter Interface + Chart Summary” checkbox under Settings </a:t>
            </a:r>
            <a:r>
              <a:rPr lang="en-US" baseline="0" dirty="0">
                <a:sym typeface="Wingdings" panose="05000000000000000000" pitchFamily="2" charset="2"/>
              </a:rPr>
              <a:t> Preferences  Outbound Interfaces. This will allow encounter data to flow to Netcare.</a:t>
            </a:r>
            <a:endParaRPr lang="en-US" baseline="0" dirty="0"/>
          </a:p>
          <a:p>
            <a:endParaRPr lang="en-US" dirty="0"/>
          </a:p>
          <a:p>
            <a:r>
              <a:rPr lang="en-US" dirty="0"/>
              <a:t>Run</a:t>
            </a:r>
            <a:r>
              <a:rPr lang="en-US" baseline="0" dirty="0"/>
              <a:t> the panel list to verify the patients that will submit to CPAR. Know the total for each provider. This will be verified with the reports from CPAR after the first upload on the 10</a:t>
            </a:r>
            <a:r>
              <a:rPr lang="en-US" baseline="30000" dirty="0"/>
              <a:t>th</a:t>
            </a:r>
            <a:r>
              <a:rPr lang="en-US" baseline="0" dirty="0"/>
              <a:t> of the next month.</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73</a:t>
            </a:fld>
            <a:endParaRPr lang="en-US"/>
          </a:p>
        </p:txBody>
      </p:sp>
    </p:spTree>
    <p:extLst>
      <p:ext uri="{BB962C8B-B14F-4D97-AF65-F5344CB8AC3E}">
        <p14:creationId xmlns:p14="http://schemas.microsoft.com/office/powerpoint/2010/main" val="2602350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patient record to be uploaded to CPAR the patient must have a status</a:t>
            </a:r>
            <a:r>
              <a:rPr lang="en-US" baseline="0" dirty="0"/>
              <a:t> for which the “Paneled” box is checked in Patient Status Management. </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74</a:t>
            </a:fld>
            <a:endParaRPr lang="en-US"/>
          </a:p>
        </p:txBody>
      </p:sp>
    </p:spTree>
    <p:extLst>
      <p:ext uri="{BB962C8B-B14F-4D97-AF65-F5344CB8AC3E}">
        <p14:creationId xmlns:p14="http://schemas.microsoft.com/office/powerpoint/2010/main" val="30895748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TELUS</a:t>
            </a:r>
            <a:r>
              <a:rPr lang="en-US" baseline="0" dirty="0"/>
              <a:t> uploads panels on the 10</a:t>
            </a:r>
            <a:r>
              <a:rPr lang="en-US" baseline="30000" dirty="0"/>
              <a:t>th</a:t>
            </a:r>
            <a:r>
              <a:rPr lang="en-US" baseline="0" dirty="0"/>
              <a:t> of the month. Before your first upload you should run your list and know the total. </a:t>
            </a:r>
          </a:p>
          <a:p>
            <a:endParaRPr lang="en-US" baseline="0" dirty="0"/>
          </a:p>
          <a:p>
            <a:r>
              <a:rPr lang="en-US" baseline="0" dirty="0"/>
              <a:t>Since the Data Last Verified field is not searchable in the Searches section of the EMR, PS Suite has created a custom report that includes the “Data Last Verified” field in the resulting patient list. To have this custom report uploaded into your EMR, please contact the PS Suite support team.</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75</a:t>
            </a:fld>
            <a:endParaRPr lang="en-US"/>
          </a:p>
        </p:txBody>
      </p:sp>
    </p:spTree>
    <p:extLst>
      <p:ext uri="{BB962C8B-B14F-4D97-AF65-F5344CB8AC3E}">
        <p14:creationId xmlns:p14="http://schemas.microsoft.com/office/powerpoint/2010/main" val="4282684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TELUS</a:t>
            </a:r>
            <a:r>
              <a:rPr lang="en-US" baseline="0" dirty="0"/>
              <a:t> uploads panels on the 10</a:t>
            </a:r>
            <a:r>
              <a:rPr lang="en-US" baseline="30000" dirty="0"/>
              <a:t>th</a:t>
            </a:r>
            <a:r>
              <a:rPr lang="en-US" baseline="0" dirty="0"/>
              <a:t> of the month. Before your first upload you should run your list and know the total. The provider’s CPAR Panel Administrator will verify this number against the report in CPAR.</a:t>
            </a:r>
          </a:p>
          <a:p>
            <a:r>
              <a:rPr lang="en-US" baseline="0" dirty="0"/>
              <a:t>The query shown here includes a “Data Last Verified” column and must be uploaded into your EMR by the PS Suite EMR support team.</a:t>
            </a:r>
          </a:p>
          <a:p>
            <a:endParaRPr lang="en-US" baseline="0"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76</a:t>
            </a:fld>
            <a:endParaRPr lang="en-US"/>
          </a:p>
        </p:txBody>
      </p:sp>
    </p:spTree>
    <p:extLst>
      <p:ext uri="{BB962C8B-B14F-4D97-AF65-F5344CB8AC3E}">
        <p14:creationId xmlns:p14="http://schemas.microsoft.com/office/powerpoint/2010/main" val="5430696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one-time set up for consult reports has been completed</a:t>
            </a:r>
            <a:r>
              <a:rPr lang="en-US" baseline="0" dirty="0"/>
              <a:t> as per the PS Suite EMR CII/CPAR Guide: </a:t>
            </a:r>
            <a:r>
              <a:rPr lang="en-US" sz="1200" dirty="0">
                <a:solidFill>
                  <a:srgbClr val="333635"/>
                </a:solidFill>
                <a:hlinkClick r:id="rId3"/>
              </a:rPr>
              <a:t>https://help.pssuiteemr.com/PDF/CII_CPAR_Guide.pdf</a:t>
            </a:r>
            <a:r>
              <a:rPr lang="en-US" sz="1200" dirty="0">
                <a:solidFill>
                  <a:srgbClr val="333635"/>
                </a:solidFill>
              </a:rPr>
              <a:t> </a:t>
            </a:r>
          </a:p>
          <a:p>
            <a:endParaRPr lang="en-US" dirty="0"/>
          </a:p>
          <a:p>
            <a:pPr marL="0" indent="0">
              <a:buFont typeface="+mj-lt"/>
              <a:buNone/>
            </a:pPr>
            <a:r>
              <a:rPr lang="en-US" dirty="0"/>
              <a:t>To </a:t>
            </a:r>
            <a:r>
              <a:rPr lang="en-US" b="0" dirty="0"/>
              <a:t>enable sending of consult letters, each user sending consult letters to Netcare must complete the following steps (note: this includes users sending consult letters on behalf of a provider):</a:t>
            </a:r>
          </a:p>
          <a:p>
            <a:pPr marL="685800" lvl="1" indent="-228600">
              <a:buFont typeface="Wingdings" panose="05000000000000000000" pitchFamily="2" charset="2"/>
              <a:buChar char="ü"/>
            </a:pPr>
            <a:r>
              <a:rPr lang="en-US" dirty="0"/>
              <a:t>From the main toolbar, choose Settings &gt; Preferences. </a:t>
            </a:r>
          </a:p>
          <a:p>
            <a:pPr marL="685800" lvl="1" indent="-228600">
              <a:buFont typeface="Wingdings" panose="05000000000000000000" pitchFamily="2" charset="2"/>
              <a:buChar char="ü"/>
            </a:pPr>
            <a:r>
              <a:rPr lang="en-US" dirty="0"/>
              <a:t>Check off the Letters will be eligible for Encounter Data Extract check box. This setting only applies to the current user’s account and, therefore, must be completed in each user separately. IMPORTANT! Ensure that users are only logged in to one computer when completing this step. Otherwise, the new preference setting will not save.</a:t>
            </a:r>
          </a:p>
          <a:p>
            <a:endParaRPr lang="en-US" dirty="0"/>
          </a:p>
        </p:txBody>
      </p:sp>
      <p:sp>
        <p:nvSpPr>
          <p:cNvPr id="4" name="Slide Number Placeholder 3"/>
          <p:cNvSpPr>
            <a:spLocks noGrp="1"/>
          </p:cNvSpPr>
          <p:nvPr>
            <p:ph type="sldNum" sz="quarter" idx="10"/>
          </p:nvPr>
        </p:nvSpPr>
        <p:spPr/>
        <p:txBody>
          <a:bodyPr/>
          <a:lstStyle/>
          <a:p>
            <a:fld id="{988C2099-781F-4471-9219-972D7FEA1EBA}" type="slidenum">
              <a:rPr lang="en-US" smtClean="0"/>
              <a:t>77</a:t>
            </a:fld>
            <a:endParaRPr lang="en-US"/>
          </a:p>
        </p:txBody>
      </p:sp>
    </p:spTree>
    <p:extLst>
      <p:ext uri="{BB962C8B-B14F-4D97-AF65-F5344CB8AC3E}">
        <p14:creationId xmlns:p14="http://schemas.microsoft.com/office/powerpoint/2010/main" val="11512343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Toolkit</a:t>
            </a:r>
            <a:r>
              <a:rPr lang="en-US" baseline="0" dirty="0"/>
              <a:t> is the next logical resource to be used by the clinic site liaison. The PCN resource supporting the clinic will also be using this toolkit.</a:t>
            </a:r>
          </a:p>
          <a:p>
            <a:pPr marL="0" indent="0">
              <a:buNone/>
            </a:pPr>
            <a:r>
              <a:rPr lang="en-US" dirty="0"/>
              <a:t>These tools are available on the CII CPAR Tools and Resources Page: </a:t>
            </a:r>
            <a:r>
              <a:rPr lang="en-CA" sz="1200" dirty="0">
                <a:hlinkClick r:id="rId3"/>
              </a:rPr>
              <a:t>https://actt.albertadoctors.org/cii-cpar/toolsresources</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 Toolkit is updated almost</a:t>
            </a:r>
            <a:r>
              <a:rPr lang="en-US" baseline="0" dirty="0"/>
              <a:t> Monthly. It contains information to prep for eNotifications.</a:t>
            </a:r>
            <a:endParaRPr lang="en-CA" dirty="0"/>
          </a:p>
          <a:p>
            <a:endParaRPr lang="en-US" baseline="0"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78</a:t>
            </a:fld>
            <a:endParaRPr lang="en-US"/>
          </a:p>
        </p:txBody>
      </p:sp>
    </p:spTree>
    <p:extLst>
      <p:ext uri="{BB962C8B-B14F-4D97-AF65-F5344CB8AC3E}">
        <p14:creationId xmlns:p14="http://schemas.microsoft.com/office/powerpoint/2010/main" val="30742915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are available on the CII CPAR Tools and Resources Page: </a:t>
            </a:r>
            <a:r>
              <a:rPr lang="en-US" sz="1200" u="sng" kern="1200" dirty="0">
                <a:solidFill>
                  <a:schemeClr val="tx1"/>
                </a:solidFill>
                <a:effectLst/>
                <a:latin typeface="+mn-lt"/>
                <a:ea typeface="+mn-ea"/>
                <a:cs typeface="+mn-cs"/>
                <a:hlinkClick r:id="rId3"/>
              </a:rPr>
              <a:t>https://actt.albertadoctors.org/cii-cpar/toolsresources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4"/>
              </a:rPr>
              <a:t>https://actt.albertadoctors.org/PMH/panel-continuity/CII-CPAR/Pages/Tools-and-Resources.aspx</a:t>
            </a:r>
            <a:endParaRPr lang="en-CA" dirty="0"/>
          </a:p>
          <a:p>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79</a:t>
            </a:fld>
            <a:endParaRPr lang="en-US"/>
          </a:p>
        </p:txBody>
      </p:sp>
    </p:spTree>
    <p:extLst>
      <p:ext uri="{BB962C8B-B14F-4D97-AF65-F5344CB8AC3E}">
        <p14:creationId xmlns:p14="http://schemas.microsoft.com/office/powerpoint/2010/main" val="22558125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CA"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461038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provider may be reluctant to participate in CII/CPAR in the rare</a:t>
            </a:r>
            <a:r>
              <a:rPr lang="en-US" baseline="0" dirty="0"/>
              <a:t> occurrence that </a:t>
            </a:r>
            <a:r>
              <a:rPr lang="en-US" dirty="0"/>
              <a:t> an assessment is made in a visit</a:t>
            </a:r>
            <a:r>
              <a:rPr lang="en-US" baseline="0" dirty="0"/>
              <a:t> that is incorrect and included in the Community Encounter Digest.</a:t>
            </a:r>
          </a:p>
          <a:p>
            <a:r>
              <a:rPr lang="en-US" baseline="0" dirty="0"/>
              <a:t>Like the Term of Use and Disclaimer for Netcare, the Community Encounter Digest, also has a disclaimer that the using provider must verify accuracy and completeness prior to treatment decisions.</a:t>
            </a:r>
          </a:p>
          <a:p>
            <a:endParaRPr lang="en-US" baseline="0" dirty="0"/>
          </a:p>
          <a:p>
            <a:r>
              <a:rPr lang="en-US" baseline="0" dirty="0"/>
              <a:t>Sharing of information with others in a patient’s circle of care is crucial to close the informational continuity care gap. It will not always be perfect and relies on the clinical judgement of the user.</a:t>
            </a:r>
            <a:endParaRPr lang="en-CA" dirty="0"/>
          </a:p>
        </p:txBody>
      </p:sp>
      <p:sp>
        <p:nvSpPr>
          <p:cNvPr id="4" name="Slide Number Placeholder 3"/>
          <p:cNvSpPr>
            <a:spLocks noGrp="1"/>
          </p:cNvSpPr>
          <p:nvPr>
            <p:ph type="sldNum" sz="quarter" idx="10"/>
          </p:nvPr>
        </p:nvSpPr>
        <p:spPr/>
        <p:txBody>
          <a:bodyPr/>
          <a:lstStyle/>
          <a:p>
            <a:fld id="{988C2099-781F-4471-9219-972D7FEA1EBA}" type="slidenum">
              <a:rPr lang="en-US" smtClean="0"/>
              <a:t>81</a:t>
            </a:fld>
            <a:endParaRPr lang="en-US"/>
          </a:p>
        </p:txBody>
      </p:sp>
    </p:spTree>
    <p:extLst>
      <p:ext uri="{BB962C8B-B14F-4D97-AF65-F5344CB8AC3E}">
        <p14:creationId xmlns:p14="http://schemas.microsoft.com/office/powerpoint/2010/main" val="209472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9</a:t>
            </a:fld>
            <a:endParaRPr lang="en-US" dirty="0"/>
          </a:p>
        </p:txBody>
      </p:sp>
    </p:spTree>
    <p:extLst>
      <p:ext uri="{BB962C8B-B14F-4D97-AF65-F5344CB8AC3E}">
        <p14:creationId xmlns:p14="http://schemas.microsoft.com/office/powerpoint/2010/main" val="16864525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82</a:t>
            </a:fld>
            <a:endParaRPr lang="en-US" dirty="0"/>
          </a:p>
        </p:txBody>
      </p:sp>
    </p:spTree>
    <p:extLst>
      <p:ext uri="{BB962C8B-B14F-4D97-AF65-F5344CB8AC3E}">
        <p14:creationId xmlns:p14="http://schemas.microsoft.com/office/powerpoint/2010/main" val="2443287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84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Key Messages:</a:t>
            </a:r>
          </a:p>
          <a:p>
            <a:pPr marL="178908" indent="-178908">
              <a:buFont typeface="Arial" panose="020B0604020202020204" pitchFamily="34" charset="0"/>
              <a:buChar char="•"/>
            </a:pPr>
            <a:r>
              <a:rPr lang="en-US" dirty="0"/>
              <a:t>CII is designed to</a:t>
            </a:r>
            <a:r>
              <a:rPr lang="en-US" baseline="0" dirty="0"/>
              <a:t> allow information to flow from community physician EMRs to other areas of the health care system so that the information can be used to deliver better care.</a:t>
            </a:r>
          </a:p>
          <a:p>
            <a:pPr marL="178908" indent="-178908" defTabSz="954176">
              <a:buFont typeface="Arial" panose="020B0604020202020204" pitchFamily="34" charset="0"/>
              <a:buChar char="•"/>
              <a:defRPr/>
            </a:pPr>
            <a:r>
              <a:rPr lang="en-US" baseline="0" dirty="0"/>
              <a:t>Initially information will flow to </a:t>
            </a:r>
            <a:r>
              <a:rPr lang="en-US" baseline="0" dirty="0" err="1"/>
              <a:t>Aberta</a:t>
            </a:r>
            <a:r>
              <a:rPr lang="en-US" baseline="0" dirty="0"/>
              <a:t> Netcare to be used by other health professionals; f</a:t>
            </a:r>
            <a:r>
              <a:rPr lang="en-US" dirty="0"/>
              <a:t>or</a:t>
            </a:r>
            <a:r>
              <a:rPr lang="en-US" baseline="0" dirty="0"/>
              <a:t> example, through CII, i</a:t>
            </a:r>
            <a:r>
              <a:rPr lang="en-US" dirty="0"/>
              <a:t>f a patient</a:t>
            </a:r>
            <a:r>
              <a:rPr lang="en-US" baseline="0" dirty="0"/>
              <a:t> has to go to the Emergency Department, the care providers will have access to the information from the patient’s medical home and specialist consult reports.</a:t>
            </a:r>
            <a:endParaRPr lang="en-CA" dirty="0"/>
          </a:p>
          <a:p>
            <a:pPr marL="178908" indent="-178908">
              <a:buFont typeface="Arial" panose="020B0604020202020204" pitchFamily="34" charset="0"/>
              <a:buChar char="•"/>
            </a:pPr>
            <a:r>
              <a:rPr lang="en-US" baseline="0" dirty="0"/>
              <a:t>Information will also flow to the Healthcare Data Repository at Alberta Health to be used for population health quality improvement activities</a:t>
            </a:r>
            <a:endParaRPr lang="en-US" dirty="0"/>
          </a:p>
          <a:p>
            <a:endParaRPr lang="en-US" dirty="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latin typeface="Calibri" pitchFamily="34" charset="0"/>
                <a:cs typeface="Arial" charset="0"/>
              </a:rPr>
              <a:pPr defTabSz="954176" fontAlgn="base">
                <a:spcBef>
                  <a:spcPct val="0"/>
                </a:spcBef>
                <a:spcAft>
                  <a:spcPct val="0"/>
                </a:spcAft>
                <a:defRPr/>
              </a:pPr>
              <a:t>10</a:t>
            </a:fld>
            <a:endParaRPr lang="en-CA" dirty="0">
              <a:solidFill>
                <a:prstClr val="black"/>
              </a:solidFill>
              <a:latin typeface="Calibri" pitchFamily="34" charset="0"/>
              <a:cs typeface="Arial" charset="0"/>
            </a:endParaRPr>
          </a:p>
        </p:txBody>
      </p:sp>
    </p:spTree>
    <p:extLst>
      <p:ext uri="{BB962C8B-B14F-4D97-AF65-F5344CB8AC3E}">
        <p14:creationId xmlns:p14="http://schemas.microsoft.com/office/powerpoint/2010/main" val="4034473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dirty="0"/>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4358" y="134636"/>
            <a:ext cx="1622989" cy="678163"/>
          </a:xfrm>
          <a:prstGeom prst="rect">
            <a:avLst/>
          </a:prstGeom>
        </p:spPr>
      </p:pic>
    </p:spTree>
    <p:extLst>
      <p:ext uri="{BB962C8B-B14F-4D97-AF65-F5344CB8AC3E}">
        <p14:creationId xmlns:p14="http://schemas.microsoft.com/office/powerpoint/2010/main" val="349005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1">
            <a:extLst>
              <a:ext uri="{FF2B5EF4-FFF2-40B4-BE49-F238E27FC236}">
                <a16:creationId xmlns:a16="http://schemas.microsoft.com/office/drawing/2014/main" id="{B21F09AD-ED75-4831-836C-252260FDC06A}"/>
              </a:ext>
            </a:extLst>
          </p:cNvPr>
          <p:cNvSpPr txBox="1">
            <a:spLocks/>
          </p:cNvSpPr>
          <p:nvPr userDrawn="1"/>
        </p:nvSpPr>
        <p:spPr>
          <a:xfrm>
            <a:off x="623392" y="63372"/>
            <a:ext cx="10959008" cy="75895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endParaRPr lang="en-CA" dirty="0">
              <a:latin typeface="Segoe UI" panose="020B0502040204020203" pitchFamily="34" charset="0"/>
            </a:endParaRPr>
          </a:p>
        </p:txBody>
      </p:sp>
    </p:spTree>
    <p:extLst>
      <p:ext uri="{BB962C8B-B14F-4D97-AF65-F5344CB8AC3E}">
        <p14:creationId xmlns:p14="http://schemas.microsoft.com/office/powerpoint/2010/main" val="857565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F84F-4B66-4797-B006-EAAC642A9CFE}"/>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 name="Subtitle 2">
            <a:extLst>
              <a:ext uri="{FF2B5EF4-FFF2-40B4-BE49-F238E27FC236}">
                <a16:creationId xmlns:a16="http://schemas.microsoft.com/office/drawing/2014/main" id="{30C4997B-DBC6-4E3D-A11C-C1DB9D931DCE}"/>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a:t>
            </a:r>
          </a:p>
          <a:p>
            <a:pPr lvl="1"/>
            <a:endParaRPr lang="en-CA" dirty="0"/>
          </a:p>
        </p:txBody>
      </p:sp>
      <p:sp>
        <p:nvSpPr>
          <p:cNvPr id="8" name="Text Placeholder 21">
            <a:extLst>
              <a:ext uri="{FF2B5EF4-FFF2-40B4-BE49-F238E27FC236}">
                <a16:creationId xmlns:a16="http://schemas.microsoft.com/office/drawing/2014/main" id="{1DB99B95-FC41-4B88-9BE4-DC443C71DF59}"/>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10" name="Title 1">
            <a:extLst>
              <a:ext uri="{FF2B5EF4-FFF2-40B4-BE49-F238E27FC236}">
                <a16:creationId xmlns:a16="http://schemas.microsoft.com/office/drawing/2014/main" id="{E42A920D-8689-4E69-9AFE-4E33A6BD4D51}"/>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89493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24D62-9C4A-4900-B1D0-2B117339FC0F}"/>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128166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Title 1">
            <a:extLst>
              <a:ext uri="{FF2B5EF4-FFF2-40B4-BE49-F238E27FC236}">
                <a16:creationId xmlns:a16="http://schemas.microsoft.com/office/drawing/2014/main" id="{C9670373-C170-4B14-9A21-227144E90258}"/>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4115336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01FE9-22B6-4E57-812E-8F81522A9888}"/>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 name="Subtitle 2">
            <a:extLst>
              <a:ext uri="{FF2B5EF4-FFF2-40B4-BE49-F238E27FC236}">
                <a16:creationId xmlns:a16="http://schemas.microsoft.com/office/drawing/2014/main" id="{05781F38-3C0F-41DB-B195-8C0FCBE9D003}"/>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Subtitle</a:t>
            </a:r>
          </a:p>
          <a:p>
            <a:pPr lvl="1"/>
            <a:endParaRPr lang="en-CA" dirty="0"/>
          </a:p>
        </p:txBody>
      </p:sp>
      <p:sp>
        <p:nvSpPr>
          <p:cNvPr id="5" name="Text Placeholder 21">
            <a:extLst>
              <a:ext uri="{FF2B5EF4-FFF2-40B4-BE49-F238E27FC236}">
                <a16:creationId xmlns:a16="http://schemas.microsoft.com/office/drawing/2014/main" id="{DAB18EC3-F033-442C-86E3-A8901975FB9A}"/>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dirty="0"/>
              <a:t>[Presenter Name], [Presenter Title]</a:t>
            </a:r>
          </a:p>
          <a:p>
            <a:pPr lvl="0"/>
            <a:r>
              <a:rPr lang="en-US" dirty="0"/>
              <a:t>[Month] [Day], [Year]</a:t>
            </a:r>
          </a:p>
        </p:txBody>
      </p:sp>
      <p:sp>
        <p:nvSpPr>
          <p:cNvPr id="6" name="Title 1">
            <a:extLst>
              <a:ext uri="{FF2B5EF4-FFF2-40B4-BE49-F238E27FC236}">
                <a16:creationId xmlns:a16="http://schemas.microsoft.com/office/drawing/2014/main" id="{F70393E7-502B-4DCB-9F44-A4798D4AA31D}"/>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1777434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629" y="6475625"/>
            <a:ext cx="1013262" cy="284839"/>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dirty="0"/>
              <a:t>Title of Presentation</a:t>
            </a:r>
            <a:endParaRPr lang="en-CA" dirty="0"/>
          </a:p>
        </p:txBody>
      </p:sp>
    </p:spTree>
    <p:extLst>
      <p:ext uri="{BB962C8B-B14F-4D97-AF65-F5344CB8AC3E}">
        <p14:creationId xmlns:p14="http://schemas.microsoft.com/office/powerpoint/2010/main" val="835974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dirty="0"/>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a:p>
            <a:pPr lvl="1"/>
            <a:endParaRPr lang="en-CA" dirty="0"/>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dirty="0"/>
              <a:t>[Presenter Name], [Presenter Title]</a:t>
            </a:r>
          </a:p>
          <a:p>
            <a:pPr lvl="0"/>
            <a:r>
              <a:rPr lang="en-US" dirty="0"/>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Title of Presentation</a:t>
            </a:r>
            <a:endParaRPr lang="en-CA" dirty="0"/>
          </a:p>
        </p:txBody>
      </p:sp>
    </p:spTree>
    <p:extLst>
      <p:ext uri="{BB962C8B-B14F-4D97-AF65-F5344CB8AC3E}">
        <p14:creationId xmlns:p14="http://schemas.microsoft.com/office/powerpoint/2010/main" val="2538136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dirty="0"/>
              <a:t>Closing note (</a:t>
            </a:r>
            <a:r>
              <a:rPr lang="en-US" dirty="0" err="1"/>
              <a:t>eg.</a:t>
            </a:r>
            <a:r>
              <a:rPr lang="en-US" dirty="0"/>
              <a:t> ”Discuss”)</a:t>
            </a:r>
            <a:endParaRPr lang="en-CA" dirty="0"/>
          </a:p>
        </p:txBody>
      </p:sp>
    </p:spTree>
    <p:extLst>
      <p:ext uri="{BB962C8B-B14F-4D97-AF65-F5344CB8AC3E}">
        <p14:creationId xmlns:p14="http://schemas.microsoft.com/office/powerpoint/2010/main" val="1870953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933990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121118488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ate Placeholder 4">
            <a:extLst>
              <a:ext uri="{FF2B5EF4-FFF2-40B4-BE49-F238E27FC236}">
                <a16:creationId xmlns:a16="http://schemas.microsoft.com/office/drawing/2014/main" id="{CC6790A9-96B9-4F26-8AF1-4727DA857E62}"/>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dirty="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Tree>
    <p:extLst>
      <p:ext uri="{BB962C8B-B14F-4D97-AF65-F5344CB8AC3E}">
        <p14:creationId xmlns:p14="http://schemas.microsoft.com/office/powerpoint/2010/main" val="279523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9034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88E63D4-DABD-4488-B08B-97A962832AE0}"/>
              </a:ext>
            </a:extLst>
          </p:cNvPr>
          <p:cNvSpPr txBox="1"/>
          <p:nvPr userDrawn="1"/>
        </p:nvSpPr>
        <p:spPr>
          <a:xfrm>
            <a:off x="2857631" y="2818730"/>
            <a:ext cx="1905200" cy="523220"/>
          </a:xfrm>
          <a:prstGeom prst="rect">
            <a:avLst/>
          </a:prstGeom>
          <a:solidFill>
            <a:schemeClr val="bg1"/>
          </a:solidFill>
        </p:spPr>
        <p:txBody>
          <a:bodyPr wrap="square" rtlCol="0">
            <a:spAutoFit/>
          </a:bodyPr>
          <a:lstStyle/>
          <a:p>
            <a:r>
              <a:rPr lang="en-US" sz="2800" b="1" i="1">
                <a:solidFill>
                  <a:srgbClr val="569BBE"/>
                </a:solidFill>
                <a:cs typeface="Arial" panose="020B0604020202020204" pitchFamily="34" charset="0"/>
              </a:rPr>
              <a:t>CII/CPAR</a:t>
            </a:r>
            <a:endParaRPr lang="en-US" sz="2800" i="1">
              <a:solidFill>
                <a:srgbClr val="D45500"/>
              </a:solidFill>
              <a:cs typeface="Arial" panose="020B0604020202020204" pitchFamily="34" charset="0"/>
            </a:endParaRPr>
          </a:p>
        </p:txBody>
      </p:sp>
      <p:sp>
        <p:nvSpPr>
          <p:cNvPr id="20" name="Rectangle 19" descr="Color filled rectangle border">
            <a:extLst>
              <a:ext uri="{FF2B5EF4-FFF2-40B4-BE49-F238E27FC236}">
                <a16:creationId xmlns:a16="http://schemas.microsoft.com/office/drawing/2014/main" id="{10BB46F2-49C0-4FE7-9893-B4D89B8167B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29AD1870-5B4C-4899-8C57-BE6B6D27A7D8}"/>
              </a:ext>
            </a:extLst>
          </p:cNvPr>
          <p:cNvSpPr>
            <a:spLocks noGrp="1"/>
          </p:cNvSpPr>
          <p:nvPr>
            <p:ph type="sldNum" sz="quarter" idx="12"/>
          </p:nvPr>
        </p:nvSpPr>
        <p:spPr>
          <a:xfrm>
            <a:off x="9448800" y="6496134"/>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12" name="Rectangle 11" descr="Color filled rectangle border">
            <a:extLst>
              <a:ext uri="{FF2B5EF4-FFF2-40B4-BE49-F238E27FC236}">
                <a16:creationId xmlns:a16="http://schemas.microsoft.com/office/drawing/2014/main" id="{AA5F7A76-E959-42FE-AB67-B87709E5852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76810D4C-A019-4C3C-8062-7D38ACE64754}"/>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descr="Color filled rectangle border">
            <a:extLst>
              <a:ext uri="{FF2B5EF4-FFF2-40B4-BE49-F238E27FC236}">
                <a16:creationId xmlns:a16="http://schemas.microsoft.com/office/drawing/2014/main" id="{AC1D821A-1FDB-4B3D-A2AD-6C25F8EB647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cid:image005.png@01D51FA9.9ABC6670">
            <a:extLst>
              <a:ext uri="{FF2B5EF4-FFF2-40B4-BE49-F238E27FC236}">
                <a16:creationId xmlns:a16="http://schemas.microsoft.com/office/drawing/2014/main" id="{64DEC2A3-C18A-4E09-9567-7E72BA724291}"/>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844" y="134260"/>
            <a:ext cx="2267135" cy="544025"/>
          </a:xfrm>
          <a:prstGeom prst="rect">
            <a:avLst/>
          </a:prstGeom>
          <a:noFill/>
          <a:ln>
            <a:noFill/>
          </a:ln>
        </p:spPr>
      </p:pic>
      <p:pic>
        <p:nvPicPr>
          <p:cNvPr id="27" name="Picture 26">
            <a:extLst>
              <a:ext uri="{FF2B5EF4-FFF2-40B4-BE49-F238E27FC236}">
                <a16:creationId xmlns:a16="http://schemas.microsoft.com/office/drawing/2014/main" id="{4A975A96-15CE-4E29-95BE-9F4B4DCAF9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157"/>
          <a:stretch/>
        </p:blipFill>
        <p:spPr>
          <a:xfrm>
            <a:off x="2915109" y="1532346"/>
            <a:ext cx="3909399" cy="1429930"/>
          </a:xfrm>
          <a:prstGeom prst="rect">
            <a:avLst/>
          </a:prstGeom>
        </p:spPr>
      </p:pic>
    </p:spTree>
    <p:extLst>
      <p:ext uri="{BB962C8B-B14F-4D97-AF65-F5344CB8AC3E}">
        <p14:creationId xmlns:p14="http://schemas.microsoft.com/office/powerpoint/2010/main" val="863441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33356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8D2C8F-BDBE-4611-882F-EC4D794C349B}"/>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7" name="Rectangle 6">
            <a:extLst>
              <a:ext uri="{FF2B5EF4-FFF2-40B4-BE49-F238E27FC236}">
                <a16:creationId xmlns:a16="http://schemas.microsoft.com/office/drawing/2014/main" id="{E32ECF68-3F54-43B0-8CC8-7CB02212A8B1}"/>
              </a:ext>
            </a:extLst>
          </p:cNvPr>
          <p:cNvSpPr/>
          <p:nvPr userDrawn="1"/>
        </p:nvSpPr>
        <p:spPr>
          <a:xfrm>
            <a:off x="740609" y="3315335"/>
            <a:ext cx="1995023" cy="106221"/>
          </a:xfrm>
          <a:prstGeom prst="rect">
            <a:avLst/>
          </a:prstGeom>
          <a:solidFill>
            <a:srgbClr val="EE9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itle 1">
            <a:extLst>
              <a:ext uri="{FF2B5EF4-FFF2-40B4-BE49-F238E27FC236}">
                <a16:creationId xmlns:a16="http://schemas.microsoft.com/office/drawing/2014/main" id="{6E7ADDAB-0782-48F2-BAE3-F2440D3C334F}"/>
              </a:ext>
            </a:extLst>
          </p:cNvPr>
          <p:cNvSpPr>
            <a:spLocks noGrp="1"/>
          </p:cNvSpPr>
          <p:nvPr>
            <p:ph type="ctrTitle" hasCustomPrompt="1"/>
          </p:nvPr>
        </p:nvSpPr>
        <p:spPr>
          <a:xfrm>
            <a:off x="629344" y="1035395"/>
            <a:ext cx="11131285" cy="2009564"/>
          </a:xfrm>
        </p:spPr>
        <p:txBody>
          <a:bodyPr anchor="b"/>
          <a:lstStyle>
            <a:lvl1pPr algn="ctr">
              <a:defRPr sz="6000">
                <a:solidFill>
                  <a:srgbClr val="616D6D"/>
                </a:solidFill>
                <a:latin typeface="Segoe UI" panose="020B0502040204020203" pitchFamily="34" charset="0"/>
                <a:cs typeface="Segoe UI" panose="020B0502040204020203" pitchFamily="34" charset="0"/>
              </a:defRPr>
            </a:lvl1pPr>
          </a:lstStyle>
          <a:p>
            <a:r>
              <a:rPr lang="en-US"/>
              <a:t>Section Title</a:t>
            </a:r>
            <a:endParaRPr lang="en-CA"/>
          </a:p>
        </p:txBody>
      </p:sp>
      <p:sp>
        <p:nvSpPr>
          <p:cNvPr id="3" name="Content Placeholder 2">
            <a:extLst>
              <a:ext uri="{FF2B5EF4-FFF2-40B4-BE49-F238E27FC236}">
                <a16:creationId xmlns:a16="http://schemas.microsoft.com/office/drawing/2014/main" id="{90D64D18-E17F-4C21-A1EB-CA149EEC0153}"/>
              </a:ext>
            </a:extLst>
          </p:cNvPr>
          <p:cNvSpPr>
            <a:spLocks noGrp="1"/>
          </p:cNvSpPr>
          <p:nvPr>
            <p:ph sz="quarter" idx="13" hasCustomPrompt="1"/>
          </p:nvPr>
        </p:nvSpPr>
        <p:spPr>
          <a:xfrm>
            <a:off x="517525" y="3829077"/>
            <a:ext cx="11129963" cy="2009775"/>
          </a:xfrm>
        </p:spPr>
        <p:txBody>
          <a:bodyPr/>
          <a:lstStyle>
            <a:lvl1pPr algn="ctr">
              <a:buNone/>
              <a:defRPr lang="en-CA" sz="4000" kern="1200" dirty="0">
                <a:solidFill>
                  <a:srgbClr val="616D6D"/>
                </a:solidFill>
                <a:latin typeface="Segoe UI" panose="020B0502040204020203" pitchFamily="34" charset="0"/>
                <a:ea typeface="+mj-ea"/>
                <a:cs typeface="Segoe UI" panose="020B0502040204020203" pitchFamily="34" charset="0"/>
              </a:defRPr>
            </a:lvl1pPr>
          </a:lstStyle>
          <a:p>
            <a:pPr lvl="0"/>
            <a:r>
              <a:rPr lang="en-US"/>
              <a:t>Subtitle</a:t>
            </a:r>
            <a:endParaRPr lang="en-CA"/>
          </a:p>
        </p:txBody>
      </p:sp>
    </p:spTree>
    <p:extLst>
      <p:ext uri="{BB962C8B-B14F-4D97-AF65-F5344CB8AC3E}">
        <p14:creationId xmlns:p14="http://schemas.microsoft.com/office/powerpoint/2010/main" val="3815398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1BC5-DC02-47D8-8E30-9006ACBEF4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D3CB42-DE52-4DF9-A8C7-1B5A3C474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21ABE4-3908-4E44-BEB5-7111B58A3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FE2B05A-05A0-4485-8858-3FA6DF03E58A}"/>
              </a:ext>
            </a:extLst>
          </p:cNvPr>
          <p:cNvSpPr>
            <a:spLocks noGrp="1"/>
          </p:cNvSpPr>
          <p:nvPr>
            <p:ph type="dt" sz="half" idx="10"/>
          </p:nvPr>
        </p:nvSpPr>
        <p:spPr>
          <a:xfrm>
            <a:off x="838200" y="6356350"/>
            <a:ext cx="2743200" cy="365125"/>
          </a:xfrm>
          <a:prstGeom prst="rect">
            <a:avLst/>
          </a:prstGeom>
        </p:spPr>
        <p:txBody>
          <a:bodyPr/>
          <a:lstStyle/>
          <a:p>
            <a:fld id="{8477EB7A-E56C-459D-8B5E-CD312835E9CA}" type="datetime1">
              <a:rPr lang="en-CA" smtClean="0"/>
              <a:t>2021-06-08</a:t>
            </a:fld>
            <a:endParaRPr lang="en-CA"/>
          </a:p>
        </p:txBody>
      </p:sp>
      <p:sp>
        <p:nvSpPr>
          <p:cNvPr id="6" name="Footer Placeholder 5">
            <a:extLst>
              <a:ext uri="{FF2B5EF4-FFF2-40B4-BE49-F238E27FC236}">
                <a16:creationId xmlns:a16="http://schemas.microsoft.com/office/drawing/2014/main" id="{F99AB4EB-4097-4874-B5D4-95A8B17255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4551A-00E6-4B9F-BB96-86E1808363A0}"/>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3649710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D04C-2EF0-4344-B456-E9791D32A7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01D50C-F380-4868-9A38-21D5BE6B6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F49A4-280E-4A8F-9ACF-168B34ECE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C1A7FB-2BA8-4EC4-802D-8D7A690B8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1265E-1EA3-42E7-80B0-74D1A68E2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D16B02C-9253-4D71-900D-5AF62F2028CB}"/>
              </a:ext>
            </a:extLst>
          </p:cNvPr>
          <p:cNvSpPr>
            <a:spLocks noGrp="1"/>
          </p:cNvSpPr>
          <p:nvPr>
            <p:ph type="dt" sz="half" idx="10"/>
          </p:nvPr>
        </p:nvSpPr>
        <p:spPr>
          <a:xfrm>
            <a:off x="838200" y="6356350"/>
            <a:ext cx="2743200" cy="365125"/>
          </a:xfrm>
          <a:prstGeom prst="rect">
            <a:avLst/>
          </a:prstGeom>
        </p:spPr>
        <p:txBody>
          <a:bodyPr/>
          <a:lstStyle/>
          <a:p>
            <a:fld id="{91A85A43-63FC-42C9-9E09-F529688A6AE7}" type="datetime1">
              <a:rPr lang="en-CA" smtClean="0"/>
              <a:t>2021-06-08</a:t>
            </a:fld>
            <a:endParaRPr lang="en-CA"/>
          </a:p>
        </p:txBody>
      </p:sp>
      <p:sp>
        <p:nvSpPr>
          <p:cNvPr id="8" name="Footer Placeholder 7">
            <a:extLst>
              <a:ext uri="{FF2B5EF4-FFF2-40B4-BE49-F238E27FC236}">
                <a16:creationId xmlns:a16="http://schemas.microsoft.com/office/drawing/2014/main" id="{F47456E2-27C9-4F3F-B30B-2CC9065B57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F66ED8-DA07-4413-914F-6464CBCE52DE}"/>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87269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A769-8669-446D-B9E6-7D98C641BE7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84B5D22-8664-480C-B52F-9C9CB705D09A}"/>
              </a:ext>
            </a:extLst>
          </p:cNvPr>
          <p:cNvSpPr>
            <a:spLocks noGrp="1"/>
          </p:cNvSpPr>
          <p:nvPr>
            <p:ph type="dt" sz="half" idx="10"/>
          </p:nvPr>
        </p:nvSpPr>
        <p:spPr>
          <a:xfrm>
            <a:off x="838200" y="6356350"/>
            <a:ext cx="2743200" cy="365125"/>
          </a:xfrm>
          <a:prstGeom prst="rect">
            <a:avLst/>
          </a:prstGeom>
        </p:spPr>
        <p:txBody>
          <a:bodyPr/>
          <a:lstStyle/>
          <a:p>
            <a:fld id="{BF87F2ED-F6D4-4E89-8139-4C96EEB34E79}" type="datetime1">
              <a:rPr lang="en-CA" smtClean="0"/>
              <a:t>2021-06-08</a:t>
            </a:fld>
            <a:endParaRPr lang="en-CA"/>
          </a:p>
        </p:txBody>
      </p:sp>
      <p:sp>
        <p:nvSpPr>
          <p:cNvPr id="4" name="Footer Placeholder 3">
            <a:extLst>
              <a:ext uri="{FF2B5EF4-FFF2-40B4-BE49-F238E27FC236}">
                <a16:creationId xmlns:a16="http://schemas.microsoft.com/office/drawing/2014/main" id="{1D92AE6C-FADF-4274-B345-3C18608143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11ECCE-C277-4EB0-A74A-4A8FAA26BF9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878481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8FE82-6959-49C8-87A5-489FA3440256}"/>
              </a:ext>
            </a:extLst>
          </p:cNvPr>
          <p:cNvSpPr>
            <a:spLocks noGrp="1"/>
          </p:cNvSpPr>
          <p:nvPr>
            <p:ph type="dt" sz="half" idx="10"/>
          </p:nvPr>
        </p:nvSpPr>
        <p:spPr>
          <a:xfrm>
            <a:off x="838200" y="6356350"/>
            <a:ext cx="2743200" cy="365125"/>
          </a:xfrm>
          <a:prstGeom prst="rect">
            <a:avLst/>
          </a:prstGeom>
        </p:spPr>
        <p:txBody>
          <a:bodyPr/>
          <a:lstStyle/>
          <a:p>
            <a:fld id="{275F521B-6939-4AD0-B134-B5652F00CC16}" type="datetime1">
              <a:rPr lang="en-CA" smtClean="0"/>
              <a:t>2021-06-08</a:t>
            </a:fld>
            <a:endParaRPr lang="en-CA"/>
          </a:p>
        </p:txBody>
      </p:sp>
      <p:sp>
        <p:nvSpPr>
          <p:cNvPr id="3" name="Footer Placeholder 2">
            <a:extLst>
              <a:ext uri="{FF2B5EF4-FFF2-40B4-BE49-F238E27FC236}">
                <a16:creationId xmlns:a16="http://schemas.microsoft.com/office/drawing/2014/main" id="{95BDA599-BD86-4FE4-A4B1-7F12060B2B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58481A1-65E4-4E9C-AA4F-B46642C47A44}"/>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923829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DFC-DDEF-4B54-8B09-7A21BE6A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C0D824-C4C6-42F9-817A-DECD322DF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0E91EA-666A-4739-80CD-429EEDBD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2291A-1711-42DE-80A0-476F5B7E67B5}"/>
              </a:ext>
            </a:extLst>
          </p:cNvPr>
          <p:cNvSpPr>
            <a:spLocks noGrp="1"/>
          </p:cNvSpPr>
          <p:nvPr>
            <p:ph type="dt" sz="half" idx="10"/>
          </p:nvPr>
        </p:nvSpPr>
        <p:spPr>
          <a:xfrm>
            <a:off x="838200" y="6356350"/>
            <a:ext cx="2743200" cy="365125"/>
          </a:xfrm>
          <a:prstGeom prst="rect">
            <a:avLst/>
          </a:prstGeom>
        </p:spPr>
        <p:txBody>
          <a:bodyPr/>
          <a:lstStyle/>
          <a:p>
            <a:fld id="{A04BFA20-FAC3-4601-9B00-66609F7CD43F}" type="datetime1">
              <a:rPr lang="en-CA" smtClean="0"/>
              <a:t>2021-06-08</a:t>
            </a:fld>
            <a:endParaRPr lang="en-CA"/>
          </a:p>
        </p:txBody>
      </p:sp>
      <p:sp>
        <p:nvSpPr>
          <p:cNvPr id="6" name="Footer Placeholder 5">
            <a:extLst>
              <a:ext uri="{FF2B5EF4-FFF2-40B4-BE49-F238E27FC236}">
                <a16:creationId xmlns:a16="http://schemas.microsoft.com/office/drawing/2014/main" id="{C773B233-9791-4899-8B8D-830FCB013C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7F2633-CB1A-4F51-AD7A-87FA9A821886}"/>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06137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A6F1-C44A-4B28-8D08-E039CA6B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CF1FF2D-56DB-41D1-ABE9-35A33FA06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883DE2-C5A9-4924-A00A-B594B595C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37030-0FB5-4F6F-98E6-3BC4F901E9DE}"/>
              </a:ext>
            </a:extLst>
          </p:cNvPr>
          <p:cNvSpPr>
            <a:spLocks noGrp="1"/>
          </p:cNvSpPr>
          <p:nvPr>
            <p:ph type="dt" sz="half" idx="10"/>
          </p:nvPr>
        </p:nvSpPr>
        <p:spPr>
          <a:xfrm>
            <a:off x="838200" y="6356350"/>
            <a:ext cx="2743200" cy="365125"/>
          </a:xfrm>
          <a:prstGeom prst="rect">
            <a:avLst/>
          </a:prstGeom>
        </p:spPr>
        <p:txBody>
          <a:bodyPr/>
          <a:lstStyle/>
          <a:p>
            <a:fld id="{08FA15FB-8C87-4E2E-91D8-A88481AA1A28}" type="datetime1">
              <a:rPr lang="en-CA" smtClean="0"/>
              <a:t>2021-06-08</a:t>
            </a:fld>
            <a:endParaRPr lang="en-CA"/>
          </a:p>
        </p:txBody>
      </p:sp>
      <p:sp>
        <p:nvSpPr>
          <p:cNvPr id="6" name="Footer Placeholder 5">
            <a:extLst>
              <a:ext uri="{FF2B5EF4-FFF2-40B4-BE49-F238E27FC236}">
                <a16:creationId xmlns:a16="http://schemas.microsoft.com/office/drawing/2014/main" id="{6EB08682-8B71-4505-97DC-5024549E4B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93E80A-33DE-4115-8F13-09DD4389597B}"/>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93901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dirty="0"/>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dirty="0"/>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ate Placeholder 4">
            <a:extLst>
              <a:ext uri="{FF2B5EF4-FFF2-40B4-BE49-F238E27FC236}">
                <a16:creationId xmlns:a16="http://schemas.microsoft.com/office/drawing/2014/main" id="{AD3F8B50-04DC-45FC-9CE8-74743156B8E8}"/>
              </a:ext>
            </a:extLst>
          </p:cNvPr>
          <p:cNvSpPr>
            <a:spLocks noGrp="1"/>
          </p:cNvSpPr>
          <p:nvPr>
            <p:ph type="dt" sz="half" idx="11"/>
          </p:nvPr>
        </p:nvSpPr>
        <p:spPr>
          <a:xfrm>
            <a:off x="274197" y="6509620"/>
            <a:ext cx="2743200" cy="365125"/>
          </a:xfrm>
          <a:prstGeom prst="rect">
            <a:avLst/>
          </a:prstGeom>
        </p:spPr>
        <p:txBody>
          <a:bodyPr/>
          <a:lstStyle>
            <a:lvl1pPr>
              <a:defRPr>
                <a:solidFill>
                  <a:schemeClr val="bg2">
                    <a:lumMod val="25000"/>
                  </a:schemeClr>
                </a:solidFill>
              </a:defRPr>
            </a:lvl1pPr>
          </a:lstStyle>
          <a:p>
            <a:fld id="{39FA8887-C9DD-42F7-B179-0C15BE0553A8}" type="datetime4">
              <a:rPr lang="en-US" smtClean="0"/>
              <a:t>June 8, 2021</a:t>
            </a:fld>
            <a:endParaRPr lang="en-US" dirty="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346572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EB0F-568F-441E-8798-720C8368A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079C1E-A664-4F74-8DAE-B402802A9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235045-0C33-42D8-95D5-53BC266A9563}"/>
              </a:ext>
            </a:extLst>
          </p:cNvPr>
          <p:cNvSpPr>
            <a:spLocks noGrp="1"/>
          </p:cNvSpPr>
          <p:nvPr>
            <p:ph type="dt" sz="half" idx="10"/>
          </p:nvPr>
        </p:nvSpPr>
        <p:spPr>
          <a:xfrm>
            <a:off x="838200" y="6356350"/>
            <a:ext cx="2743200" cy="365125"/>
          </a:xfrm>
          <a:prstGeom prst="rect">
            <a:avLst/>
          </a:prstGeom>
        </p:spPr>
        <p:txBody>
          <a:bodyPr/>
          <a:lstStyle/>
          <a:p>
            <a:fld id="{C54B7048-4AEC-4C5F-B19C-1F8C278B464C}" type="datetime1">
              <a:rPr lang="en-CA" smtClean="0"/>
              <a:t>2021-06-08</a:t>
            </a:fld>
            <a:endParaRPr lang="en-CA"/>
          </a:p>
        </p:txBody>
      </p:sp>
      <p:sp>
        <p:nvSpPr>
          <p:cNvPr id="5" name="Footer Placeholder 4">
            <a:extLst>
              <a:ext uri="{FF2B5EF4-FFF2-40B4-BE49-F238E27FC236}">
                <a16:creationId xmlns:a16="http://schemas.microsoft.com/office/drawing/2014/main" id="{A2D4387F-07B0-460B-8627-E2A3ABC63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1324F9-321C-4033-89EB-AEB668DD9E35}"/>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4136888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D92D9-E073-41FB-BCF8-7CB4F1D74D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6C2E94-2953-4FFA-8250-83A15484E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DB3BC7-9A1A-4B93-873D-155F53B053A1}"/>
              </a:ext>
            </a:extLst>
          </p:cNvPr>
          <p:cNvSpPr>
            <a:spLocks noGrp="1"/>
          </p:cNvSpPr>
          <p:nvPr>
            <p:ph type="dt" sz="half" idx="10"/>
          </p:nvPr>
        </p:nvSpPr>
        <p:spPr>
          <a:xfrm>
            <a:off x="838200" y="6356350"/>
            <a:ext cx="2743200" cy="365125"/>
          </a:xfrm>
          <a:prstGeom prst="rect">
            <a:avLst/>
          </a:prstGeom>
        </p:spPr>
        <p:txBody>
          <a:bodyPr/>
          <a:lstStyle/>
          <a:p>
            <a:fld id="{411063F8-6FF9-4886-9A5A-9FBA75023168}" type="datetime1">
              <a:rPr lang="en-CA" smtClean="0"/>
              <a:t>2021-06-08</a:t>
            </a:fld>
            <a:endParaRPr lang="en-CA"/>
          </a:p>
        </p:txBody>
      </p:sp>
      <p:sp>
        <p:nvSpPr>
          <p:cNvPr id="5" name="Footer Placeholder 4">
            <a:extLst>
              <a:ext uri="{FF2B5EF4-FFF2-40B4-BE49-F238E27FC236}">
                <a16:creationId xmlns:a16="http://schemas.microsoft.com/office/drawing/2014/main" id="{ED50AC4A-3F9E-4E35-8EE1-A79691C6A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78FC73-3117-4DD3-AF24-03521418B5D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38060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84646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A67E7C2D-F6B4-4FAC-9845-A437E79CF9E5}"/>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72444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31086D01-64C2-4D22-81D3-2696378AEA37}"/>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48465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BB439D75-694E-4070-BB76-92EC7BFF095B}"/>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dirty="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83872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Date Placeholder 4">
            <a:extLst>
              <a:ext uri="{FF2B5EF4-FFF2-40B4-BE49-F238E27FC236}">
                <a16:creationId xmlns:a16="http://schemas.microsoft.com/office/drawing/2014/main" id="{62619D12-4E88-4AB1-ADFC-1A7922E69869}"/>
              </a:ext>
            </a:extLst>
          </p:cNvPr>
          <p:cNvSpPr txBox="1">
            <a:spLocks/>
          </p:cNvSpPr>
          <p:nvPr/>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F96CE1-5BF1-4688-9D87-A5E4BF76EC8B}" type="datetime4">
              <a:rPr lang="en-US" sz="900" smtClean="0"/>
              <a:pPr/>
              <a:t>June 8, 2021</a:t>
            </a:fld>
            <a:endParaRPr lang="en-US" sz="900" dirty="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423347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1">
    <p:spTree>
      <p:nvGrpSpPr>
        <p:cNvPr id="1" name=""/>
        <p:cNvGrpSpPr/>
        <p:nvPr/>
      </p:nvGrpSpPr>
      <p:grpSpPr>
        <a:xfrm>
          <a:off x="0" y="0"/>
          <a:ext cx="0" cy="0"/>
          <a:chOff x="0" y="0"/>
          <a:chExt cx="0" cy="0"/>
        </a:xfrm>
      </p:grpSpPr>
      <p:sp>
        <p:nvSpPr>
          <p:cNvPr id="3" name="Substituent conținut 2"/>
          <p:cNvSpPr>
            <a:spLocks noGrp="1"/>
          </p:cNvSpPr>
          <p:nvPr>
            <p:ph idx="1" hasCustomPrompt="1"/>
          </p:nvPr>
        </p:nvSpPr>
        <p:spPr/>
        <p:txBody>
          <a:bodyPr/>
          <a:lstStyle/>
          <a:p>
            <a:pPr lvl="0"/>
            <a:r>
              <a:rPr lang="en-US" dirty="0"/>
              <a:t>Subtitle</a:t>
            </a:r>
            <a:endParaRPr lang="ro-RO" dirty="0"/>
          </a:p>
          <a:p>
            <a:pPr lvl="2"/>
            <a:r>
              <a:rPr lang="en-US" dirty="0"/>
              <a:t>Subtitle 2</a:t>
            </a:r>
            <a:endParaRPr lang="ro-RO" dirty="0"/>
          </a:p>
          <a:p>
            <a:pPr lvl="3"/>
            <a:r>
              <a:rPr lang="en-US" dirty="0"/>
              <a:t>Subtitle 3</a:t>
            </a:r>
            <a:endParaRPr lang="ro-RO" dirty="0"/>
          </a:p>
          <a:p>
            <a:pPr lvl="4"/>
            <a:r>
              <a:rPr lang="en-US" dirty="0"/>
              <a:t>Subtitle 4</a:t>
            </a:r>
          </a:p>
        </p:txBody>
      </p:sp>
      <p:sp>
        <p:nvSpPr>
          <p:cNvPr id="4" name="Title 1">
            <a:extLst>
              <a:ext uri="{FF2B5EF4-FFF2-40B4-BE49-F238E27FC236}">
                <a16:creationId xmlns:a16="http://schemas.microsoft.com/office/drawing/2014/main" id="{79D931E0-CE1F-4942-B91F-DC4693BBD7C9}"/>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dirty="0"/>
              <a:t>Text content slide</a:t>
            </a:r>
            <a:endParaRPr lang="en-CA" dirty="0"/>
          </a:p>
        </p:txBody>
      </p:sp>
    </p:spTree>
    <p:extLst>
      <p:ext uri="{BB962C8B-B14F-4D97-AF65-F5344CB8AC3E}">
        <p14:creationId xmlns:p14="http://schemas.microsoft.com/office/powerpoint/2010/main" val="304354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dirty="0">
              <a:solidFill>
                <a:schemeClr val="bg1"/>
              </a:solidFill>
            </a:endParaRPr>
          </a:p>
        </p:txBody>
      </p:sp>
    </p:spTree>
    <p:extLst>
      <p:ext uri="{BB962C8B-B14F-4D97-AF65-F5344CB8AC3E}">
        <p14:creationId xmlns:p14="http://schemas.microsoft.com/office/powerpoint/2010/main" val="17789538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713" r:id="rId15"/>
    <p:sldLayoutId id="2147483714" r:id="rId16"/>
    <p:sldLayoutId id="2147483715" r:id="rId17"/>
    <p:sldLayoutId id="2147483721" r:id="rId18"/>
    <p:sldLayoutId id="2147483722" r:id="rId19"/>
    <p:sldLayoutId id="2147483723" r:id="rId20"/>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descr="Color filled rectangle border">
            <a:extLst>
              <a:ext uri="{FF2B5EF4-FFF2-40B4-BE49-F238E27FC236}">
                <a16:creationId xmlns:a16="http://schemas.microsoft.com/office/drawing/2014/main" id="{F933E762-6584-4814-9B69-5546BFEE8F3F}"/>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83700BED-6787-4382-B4F3-C867AAFE0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EBB9BF-05B7-4D0A-9911-C6FE5776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B1ED2A-F358-480C-9948-C5A97B2D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0F2CFC46-2C77-4E87-B2E0-5B5A340D0881}" type="datetime1">
              <a:rPr lang="en-CA" smtClean="0"/>
              <a:t>2021-06-08</a:t>
            </a:fld>
            <a:endParaRPr lang="en-CA">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54F739E9-C035-43B5-BB1E-97DC48132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CA">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D36CC9A0-6C09-40F1-B0E0-B3109D8F84BC}"/>
              </a:ext>
            </a:extLst>
          </p:cNvPr>
          <p:cNvSpPr>
            <a:spLocks noGrp="1"/>
          </p:cNvSpPr>
          <p:nvPr>
            <p:ph type="sldNum" sz="quarter" idx="4"/>
          </p:nvPr>
        </p:nvSpPr>
        <p:spPr>
          <a:xfrm>
            <a:off x="9381876" y="6483255"/>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F0F5746B-1A61-4914-9792-FA2C912D93FF}" type="slidenum">
              <a:rPr lang="en-CA" smtClean="0"/>
              <a:pPr/>
              <a:t>‹#›</a:t>
            </a:fld>
            <a:endParaRPr lang="en-CA"/>
          </a:p>
        </p:txBody>
      </p:sp>
      <p:sp>
        <p:nvSpPr>
          <p:cNvPr id="8" name="Rectangle 7" descr="Color filled rectangle border">
            <a:extLst>
              <a:ext uri="{FF2B5EF4-FFF2-40B4-BE49-F238E27FC236}">
                <a16:creationId xmlns:a16="http://schemas.microsoft.com/office/drawing/2014/main" id="{54305179-FC39-48E5-AF78-D3C443789FA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6711125-A429-4F69-A467-E51DF86DAAC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CFE0888-27CF-410E-A7C5-1E8FD89E675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775452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https://actt.albertadoctors.org/file/CII_PIA_Summary_and_Expedited_PI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actt.albertadoctors.org/file/HIDGC_Overview_Fact_Sheet.pdf"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4.png"/><Relationship Id="rId4" Type="http://schemas.openxmlformats.org/officeDocument/2006/relationships/image" Target="../media/image25.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52.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cid:image001.png@01D6EE4B.DD5C74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cid:image002.png@01D6EE4B.DD5C743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cid:image003.png@01D6EE4B.DD5C743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help.pssuiteemr.com/PDF/CII_CPAR_Guide.pdf"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hyperlink" Target="https://help.pssuiteemr.com/PDF/CII_CPAR_Guide.pdf"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43.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3.jpeg"/><Relationship Id="rId7"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24.png"/><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80.png"/><Relationship Id="rId5" Type="http://schemas.openxmlformats.org/officeDocument/2006/relationships/image" Target="../media/image23.jpeg"/><Relationship Id="rId10" Type="http://schemas.openxmlformats.org/officeDocument/2006/relationships/image" Target="../media/image67.png"/><Relationship Id="rId4" Type="http://schemas.microsoft.com/office/2007/relationships/hdphoto" Target="../media/hdphoto1.wdp"/><Relationship Id="rId9"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comments" Target="../comments/comment1.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hyperlink" Target="https://actt.albertadoctors.org/cii-cpar/toolsresourc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89.jpe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0.xml"/><Relationship Id="rId5" Type="http://schemas.openxmlformats.org/officeDocument/2006/relationships/image" Target="../media/image90.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hyperlink" Target="http://www.albertanetcare.ca/Registration.htm"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hyperlink" Target="http://www.albertanetcare.ca/learningcentre/trainingrecordings.htm"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66.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4.jpg"/><Relationship Id="rId7" Type="http://schemas.openxmlformats.org/officeDocument/2006/relationships/image" Target="../media/image113.jp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hyperlink" Target="https://help.pssuiteemr.com/PDF/CII_CPAR_Guide.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help.pssuiteemr.com/PDF/CII_CPAR_Guide.pdf" TargetMode="External"/><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hyperlink" Target="https://actt.albertadoctors.org/cii-cpar/toolsresour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hyperlink" Target="https://actt.albertadoctors.org/cii-cpar/toolsresource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3.xml.rels><?xml version="1.0" encoding="UTF-8" standalone="yes"?>
<Relationships xmlns="http://schemas.openxmlformats.org/package/2006/relationships"><Relationship Id="rId3" Type="http://schemas.openxmlformats.org/officeDocument/2006/relationships/hyperlink" Target="http://www.albertanetcare.ca/learningcentre/CII.htm" TargetMode="External"/><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openxmlformats.org/officeDocument/2006/relationships/hyperlink" Target="https://actt.albertadoctors.org/CII-CPAR/Pages/Tools-and-Resources.aspx" TargetMode="External"/><Relationship Id="rId4" Type="http://schemas.openxmlformats.org/officeDocument/2006/relationships/hyperlink" Target="https://actt.albertadoctors.org/CII-CPAR/cii-cpar-primary-care/Pages/CII-CPAR-for-Primary-Care.aspx"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4862" y="4487393"/>
            <a:ext cx="7443538" cy="1800493"/>
          </a:xfrm>
          <a:prstGeom prst="rect">
            <a:avLst/>
          </a:prstGeom>
          <a:solidFill>
            <a:schemeClr val="bg1"/>
          </a:solidFill>
        </p:spPr>
        <p:txBody>
          <a:bodyPr wrap="square" rtlCol="0">
            <a:spAutoFit/>
          </a:bodyPr>
          <a:lstStyle/>
          <a:p>
            <a:pPr>
              <a:spcAft>
                <a:spcPts val="600"/>
              </a:spcAft>
            </a:pPr>
            <a:r>
              <a:rPr lang="en-US" sz="2400" b="1" i="1" dirty="0">
                <a:solidFill>
                  <a:srgbClr val="D45500"/>
                </a:solidFill>
                <a:latin typeface="Arial" panose="020B0604020202020204" pitchFamily="34" charset="0"/>
                <a:cs typeface="Arial" panose="020B0604020202020204" pitchFamily="34" charset="0"/>
              </a:rPr>
              <a:t>Technology for Integration and Continuity</a:t>
            </a:r>
          </a:p>
          <a:p>
            <a:pPr>
              <a:spcAft>
                <a:spcPts val="600"/>
              </a:spcAft>
            </a:pPr>
            <a:endParaRPr lang="en-US" sz="2400" b="1" i="1" dirty="0">
              <a:solidFill>
                <a:srgbClr val="D45500"/>
              </a:solidFill>
              <a:latin typeface="Arial" panose="020B0604020202020204" pitchFamily="34" charset="0"/>
              <a:cs typeface="Arial" panose="020B0604020202020204" pitchFamily="34" charset="0"/>
            </a:endParaRPr>
          </a:p>
          <a:p>
            <a:pPr>
              <a:spcAft>
                <a:spcPts val="600"/>
              </a:spcAft>
            </a:pPr>
            <a:r>
              <a:rPr lang="en-US" sz="2400" b="1" i="1" dirty="0">
                <a:solidFill>
                  <a:srgbClr val="D45500"/>
                </a:solidFill>
                <a:latin typeface="Arial" panose="020B0604020202020204" pitchFamily="34" charset="0"/>
                <a:cs typeface="Arial" panose="020B0604020202020204" pitchFamily="34" charset="0"/>
              </a:rPr>
              <a:t>Orientation for Primary Care Clinics Using </a:t>
            </a:r>
          </a:p>
          <a:p>
            <a:pPr>
              <a:spcAft>
                <a:spcPts val="600"/>
              </a:spcAft>
            </a:pPr>
            <a:r>
              <a:rPr lang="en-US" sz="2400" b="1" i="1" dirty="0">
                <a:solidFill>
                  <a:srgbClr val="D45500"/>
                </a:solidFill>
                <a:latin typeface="Arial" panose="020B0604020202020204" pitchFamily="34" charset="0"/>
                <a:cs typeface="Arial" panose="020B0604020202020204" pitchFamily="34" charset="0"/>
              </a:rPr>
              <a:t>TELUS PS Suite EMR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982" y="1705257"/>
            <a:ext cx="5212532" cy="2301439"/>
          </a:xfrm>
          <a:prstGeom prst="rect">
            <a:avLst/>
          </a:prstGeom>
        </p:spPr>
      </p:pic>
      <p:pic>
        <p:nvPicPr>
          <p:cNvPr id="5" name="Picture 4" descr="cid:image005.png@01D51FA9.9ABC6670"/>
          <p:cNvPicPr/>
          <p:nvPr/>
        </p:nvPicPr>
        <p:blipFill>
          <a:blip r:embed="rId4">
            <a:extLst>
              <a:ext uri="{28A0092B-C50C-407E-A947-70E740481C1C}">
                <a14:useLocalDpi xmlns:a14="http://schemas.microsoft.com/office/drawing/2010/main" val="0"/>
              </a:ext>
            </a:extLst>
          </a:blip>
          <a:srcRect/>
          <a:stretch>
            <a:fillRect/>
          </a:stretch>
        </p:blipFill>
        <p:spPr bwMode="auto">
          <a:xfrm>
            <a:off x="4615228" y="193574"/>
            <a:ext cx="3022847" cy="725367"/>
          </a:xfrm>
          <a:prstGeom prst="rect">
            <a:avLst/>
          </a:prstGeom>
          <a:noFill/>
          <a:ln>
            <a:noFill/>
          </a:ln>
        </p:spPr>
      </p:pic>
      <p:sp>
        <p:nvSpPr>
          <p:cNvPr id="6" name="TextBox 5"/>
          <p:cNvSpPr txBox="1"/>
          <p:nvPr/>
        </p:nvSpPr>
        <p:spPr>
          <a:xfrm>
            <a:off x="9218282" y="6038423"/>
            <a:ext cx="1864293" cy="338554"/>
          </a:xfrm>
          <a:prstGeom prst="rect">
            <a:avLst/>
          </a:prstGeom>
          <a:noFill/>
        </p:spPr>
        <p:txBody>
          <a:bodyPr wrap="none" rtlCol="0">
            <a:spAutoFit/>
          </a:bodyPr>
          <a:lstStyle/>
          <a:p>
            <a:r>
              <a:rPr lang="en-US" sz="1600" dirty="0"/>
              <a:t>Version</a:t>
            </a:r>
            <a:r>
              <a:rPr lang="en-US" sz="1600"/>
              <a:t>: June </a:t>
            </a:r>
            <a:r>
              <a:rPr lang="en-US" sz="1600" dirty="0"/>
              <a:t>2021</a:t>
            </a:r>
          </a:p>
        </p:txBody>
      </p:sp>
    </p:spTree>
    <p:extLst>
      <p:ext uri="{BB962C8B-B14F-4D97-AF65-F5344CB8AC3E}">
        <p14:creationId xmlns:p14="http://schemas.microsoft.com/office/powerpoint/2010/main" val="423469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455442" cy="680039"/>
          </a:xfrm>
        </p:spPr>
        <p:txBody>
          <a:bodyPr anchor="t">
            <a:noAutofit/>
          </a:bodyPr>
          <a:lstStyle/>
          <a:p>
            <a:pPr eaLnBrk="1" hangingPunct="1"/>
            <a:r>
              <a:rPr lang="en-US" sz="3600" dirty="0">
                <a:solidFill>
                  <a:srgbClr val="275971"/>
                </a:solidFill>
              </a:rPr>
              <a:t>What is Community Information Integration (CII)?</a:t>
            </a:r>
            <a:endParaRPr lang="en-CA" sz="3600" dirty="0">
              <a:solidFill>
                <a:srgbClr val="275971"/>
              </a:solidFill>
            </a:endParaRPr>
          </a:p>
        </p:txBody>
      </p:sp>
      <p:sp>
        <p:nvSpPr>
          <p:cNvPr id="39" name="Content Placeholder 2">
            <a:extLst>
              <a:ext uri="{FF2B5EF4-FFF2-40B4-BE49-F238E27FC236}">
                <a16:creationId xmlns:a16="http://schemas.microsoft.com/office/drawing/2014/main" id="{D13D49C5-F735-4552-9E2E-9D0817F7BDD6}"/>
              </a:ext>
            </a:extLst>
          </p:cNvPr>
          <p:cNvSpPr>
            <a:spLocks noGrp="1"/>
          </p:cNvSpPr>
          <p:nvPr>
            <p:ph idx="1"/>
          </p:nvPr>
        </p:nvSpPr>
        <p:spPr>
          <a:xfrm>
            <a:off x="693821" y="972081"/>
            <a:ext cx="10515600" cy="1692773"/>
          </a:xfrm>
        </p:spPr>
        <p:txBody>
          <a:bodyPr>
            <a:normAutofit/>
          </a:bodyPr>
          <a:lstStyle/>
          <a:p>
            <a:pPr marL="0" indent="0">
              <a:buNone/>
            </a:pPr>
            <a:r>
              <a:rPr lang="en-CA" sz="2800" dirty="0">
                <a:latin typeface="Calibri" panose="020F0502020204030204" pitchFamily="34" charset="0"/>
                <a:cs typeface="Calibri" panose="020F0502020204030204" pitchFamily="34" charset="0"/>
              </a:rPr>
              <a:t>CII is a system that collects select patient information from community Electronic Medical Records (EMRs) and shares it with other members of the patient’s care team through Alberta Netcare.</a:t>
            </a:r>
          </a:p>
        </p:txBody>
      </p:sp>
      <p:grpSp>
        <p:nvGrpSpPr>
          <p:cNvPr id="52" name="Group 51">
            <a:extLst>
              <a:ext uri="{FF2B5EF4-FFF2-40B4-BE49-F238E27FC236}">
                <a16:creationId xmlns:a16="http://schemas.microsoft.com/office/drawing/2014/main" id="{6374BB1B-5B00-45FC-BA09-74D252889884}"/>
              </a:ext>
            </a:extLst>
          </p:cNvPr>
          <p:cNvGrpSpPr/>
          <p:nvPr/>
        </p:nvGrpSpPr>
        <p:grpSpPr>
          <a:xfrm>
            <a:off x="2898333" y="2578212"/>
            <a:ext cx="6395333" cy="3229870"/>
            <a:chOff x="2728685" y="2341758"/>
            <a:chExt cx="6395333" cy="3229870"/>
          </a:xfrm>
        </p:grpSpPr>
        <p:pic>
          <p:nvPicPr>
            <p:cNvPr id="11" name="Picture 16" descr="Image result for 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337" y="4089169"/>
              <a:ext cx="731028" cy="8988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cxnSpLocks/>
            </p:cNvCxnSpPr>
            <p:nvPr/>
          </p:nvCxnSpPr>
          <p:spPr>
            <a:xfrm>
              <a:off x="6519839" y="4139488"/>
              <a:ext cx="892800" cy="30240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7417551" y="2341758"/>
              <a:ext cx="1690425" cy="584775"/>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r>
                <a:rPr lang="en-US" sz="1600" dirty="0"/>
                <a:t>Alberta Netcare Portal</a:t>
              </a:r>
              <a:endParaRPr lang="en-CA" sz="1600" dirty="0"/>
            </a:p>
          </p:txBody>
        </p:sp>
        <p:sp>
          <p:nvSpPr>
            <p:cNvPr id="18" name="TextBox 17"/>
            <p:cNvSpPr txBox="1"/>
            <p:nvPr/>
          </p:nvSpPr>
          <p:spPr>
            <a:xfrm>
              <a:off x="7391684" y="4986853"/>
              <a:ext cx="1732334" cy="584775"/>
            </a:xfrm>
            <a:prstGeom prst="rect">
              <a:avLst/>
            </a:prstGeom>
            <a:noFill/>
          </p:spPr>
          <p:txBody>
            <a:bodyPr wrap="none" rtlCol="0">
              <a:spAutoFit/>
            </a:bodyPr>
            <a:lstStyle/>
            <a:p>
              <a:pPr algn="ctr" defTabSz="914378"/>
              <a:r>
                <a:rPr lang="en-US" sz="1600" b="1" dirty="0">
                  <a:solidFill>
                    <a:srgbClr val="275971"/>
                  </a:solidFill>
                  <a:ea typeface="+mj-ea"/>
                  <a:cs typeface="+mj-cs"/>
                </a:rPr>
                <a:t>Healthcare Data</a:t>
              </a:r>
            </a:p>
            <a:p>
              <a:pPr algn="ctr" defTabSz="914378"/>
              <a:r>
                <a:rPr lang="en-US" sz="1600" b="1" dirty="0">
                  <a:solidFill>
                    <a:srgbClr val="275971"/>
                  </a:solidFill>
                  <a:ea typeface="+mj-ea"/>
                  <a:cs typeface="+mj-cs"/>
                </a:rPr>
                <a:t>Repository</a:t>
              </a:r>
              <a:endParaRPr lang="en-CA" sz="1600" b="1" dirty="0">
                <a:solidFill>
                  <a:srgbClr val="275971"/>
                </a:solidFill>
                <a:ea typeface="+mj-ea"/>
                <a:cs typeface="+mj-cs"/>
              </a:endParaRPr>
            </a:p>
          </p:txBody>
        </p:sp>
        <p:grpSp>
          <p:nvGrpSpPr>
            <p:cNvPr id="40" name="Group 39">
              <a:extLst>
                <a:ext uri="{FF2B5EF4-FFF2-40B4-BE49-F238E27FC236}">
                  <a16:creationId xmlns:a16="http://schemas.microsoft.com/office/drawing/2014/main" id="{FC8086A9-C80F-4494-9EE5-13FC8F387634}"/>
                </a:ext>
              </a:extLst>
            </p:cNvPr>
            <p:cNvGrpSpPr/>
            <p:nvPr/>
          </p:nvGrpSpPr>
          <p:grpSpPr>
            <a:xfrm>
              <a:off x="2728685" y="3431775"/>
              <a:ext cx="3831120" cy="1945536"/>
              <a:chOff x="2644144" y="2741964"/>
              <a:chExt cx="3831120" cy="1945536"/>
            </a:xfrm>
          </p:grpSpPr>
          <p:pic>
            <p:nvPicPr>
              <p:cNvPr id="41" name="Picture 8" descr="Image result for electronic medical record">
                <a:extLst>
                  <a:ext uri="{FF2B5EF4-FFF2-40B4-BE49-F238E27FC236}">
                    <a16:creationId xmlns:a16="http://schemas.microsoft.com/office/drawing/2014/main" id="{FAE8A50C-F4BE-4108-AD7B-85DC7B39D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261" y="2741964"/>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Image result for server">
                <a:extLst>
                  <a:ext uri="{FF2B5EF4-FFF2-40B4-BE49-F238E27FC236}">
                    <a16:creationId xmlns:a16="http://schemas.microsoft.com/office/drawing/2014/main" id="{16645724-7637-493B-A564-279AD3858F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444" y="2849572"/>
                <a:ext cx="731029" cy="902505"/>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E08C4DA5-D472-4BBB-9C07-8B6B276276AF}"/>
                  </a:ext>
                </a:extLst>
              </p:cNvPr>
              <p:cNvCxnSpPr/>
              <p:nvPr/>
            </p:nvCxnSpPr>
            <p:spPr>
              <a:xfrm>
                <a:off x="4361282" y="3300825"/>
                <a:ext cx="1014798"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87942F5A-99C4-4F3D-A397-D9BAB3CBF5F7}"/>
                  </a:ext>
                </a:extLst>
              </p:cNvPr>
              <p:cNvSpPr txBox="1"/>
              <p:nvPr/>
            </p:nvSpPr>
            <p:spPr>
              <a:xfrm>
                <a:off x="2644144" y="3856503"/>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r>
                  <a:rPr lang="en-US" sz="1600" dirty="0">
                    <a:latin typeface="Segoe UI" panose="020B0502040204020203" pitchFamily="34" charset="0"/>
                    <a:cs typeface="Segoe UI" panose="020B0502040204020203" pitchFamily="34" charset="0"/>
                  </a:rPr>
                  <a:t>Community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Physician Office</a:t>
                </a:r>
              </a:p>
              <a:p>
                <a:r>
                  <a:rPr lang="en-US" sz="1600" dirty="0">
                    <a:latin typeface="Segoe UI" panose="020B0502040204020203" pitchFamily="34" charset="0"/>
                    <a:cs typeface="Segoe UI" panose="020B0502040204020203" pitchFamily="34" charset="0"/>
                  </a:rPr>
                  <a:t>EMRs</a:t>
                </a:r>
                <a:endParaRPr lang="en-CA" sz="1600" dirty="0">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5D3C5705-E13E-43E1-A918-E9FE922FA4E8}"/>
                  </a:ext>
                </a:extLst>
              </p:cNvPr>
              <p:cNvSpPr txBox="1"/>
              <p:nvPr/>
            </p:nvSpPr>
            <p:spPr>
              <a:xfrm>
                <a:off x="5466655" y="3863791"/>
                <a:ext cx="1008609" cy="584775"/>
              </a:xfrm>
              <a:prstGeom prst="rect">
                <a:avLst/>
              </a:prstGeom>
              <a:noFill/>
            </p:spPr>
            <p:txBody>
              <a:bodyPr wrap="none" rtlCol="0">
                <a:spAutoFit/>
              </a:bodyPr>
              <a:lstStyle/>
              <a:p>
                <a:pPr algn="ctr" defTabSz="685784"/>
                <a:r>
                  <a:rPr lang="en-US" sz="1600" b="1" dirty="0">
                    <a:solidFill>
                      <a:prstClr val="black"/>
                    </a:solidFill>
                    <a:latin typeface="Segoe UI" panose="020B0502040204020203" pitchFamily="34" charset="0"/>
                    <a:cs typeface="Segoe UI" panose="020B0502040204020203" pitchFamily="34" charset="0"/>
                  </a:rPr>
                  <a:t>CII Data </a:t>
                </a:r>
              </a:p>
              <a:p>
                <a:pPr algn="ctr" defTabSz="685784"/>
                <a:r>
                  <a:rPr lang="en-US" sz="1600" b="1" dirty="0">
                    <a:solidFill>
                      <a:prstClr val="black"/>
                    </a:solidFill>
                    <a:latin typeface="Segoe UI" panose="020B0502040204020203" pitchFamily="34" charset="0"/>
                    <a:cs typeface="Segoe UI" panose="020B0502040204020203" pitchFamily="34" charset="0"/>
                  </a:rPr>
                  <a:t>Hub</a:t>
                </a:r>
                <a:endParaRPr lang="en-CA" sz="1600" b="1" dirty="0">
                  <a:solidFill>
                    <a:prstClr val="black"/>
                  </a:solidFill>
                  <a:latin typeface="Segoe UI" panose="020B0502040204020203" pitchFamily="34" charset="0"/>
                  <a:cs typeface="Segoe UI" panose="020B0502040204020203" pitchFamily="34" charset="0"/>
                </a:endParaRPr>
              </a:p>
            </p:txBody>
          </p:sp>
        </p:grpSp>
        <p:pic>
          <p:nvPicPr>
            <p:cNvPr id="49" name="Picture 10" descr="Image result for electronic medical record">
              <a:extLst>
                <a:ext uri="{FF2B5EF4-FFF2-40B4-BE49-F238E27FC236}">
                  <a16:creationId xmlns:a16="http://schemas.microsoft.com/office/drawing/2014/main" id="{547A25EF-F020-4225-B406-D4CA296F666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70989" y="2838238"/>
              <a:ext cx="1573724"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p:cNvCxnSpPr>
            <p:nvPr/>
          </p:nvCxnSpPr>
          <p:spPr>
            <a:xfrm flipV="1">
              <a:off x="6520815" y="3475204"/>
              <a:ext cx="891824" cy="30201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96667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8970662" cy="621256"/>
          </a:xfrm>
        </p:spPr>
        <p:txBody>
          <a:bodyPr>
            <a:normAutofit/>
          </a:bodyPr>
          <a:lstStyle/>
          <a:p>
            <a:r>
              <a:rPr lang="en-US" sz="3600" dirty="0">
                <a:solidFill>
                  <a:srgbClr val="275971"/>
                </a:solidFill>
              </a:rPr>
              <a:t>Healthcare Data Repository</a:t>
            </a:r>
            <a:endParaRPr lang="en-CA" sz="3600" dirty="0">
              <a:solidFill>
                <a:srgbClr val="275971"/>
              </a:solidFill>
            </a:endParaRPr>
          </a:p>
        </p:txBody>
      </p:sp>
      <p:sp>
        <p:nvSpPr>
          <p:cNvPr id="13" name="TextBox 12">
            <a:extLst>
              <a:ext uri="{FF2B5EF4-FFF2-40B4-BE49-F238E27FC236}">
                <a16:creationId xmlns:a16="http://schemas.microsoft.com/office/drawing/2014/main" id="{2A585F6C-BC32-F142-87D3-CE5E61968413}"/>
              </a:ext>
            </a:extLst>
          </p:cNvPr>
          <p:cNvSpPr txBox="1"/>
          <p:nvPr/>
        </p:nvSpPr>
        <p:spPr>
          <a:xfrm>
            <a:off x="303147" y="4843805"/>
            <a:ext cx="2364661" cy="1569660"/>
          </a:xfrm>
          <a:prstGeom prst="rect">
            <a:avLst/>
          </a:prstGeom>
          <a:noFill/>
        </p:spPr>
        <p:txBody>
          <a:bodyPr wrap="square" rtlCol="0">
            <a:spAutoFit/>
          </a:bodyPr>
          <a:lstStyle/>
          <a:p>
            <a:pPr algn="ctr"/>
            <a:r>
              <a:rPr lang="en-US" sz="2000" dirty="0">
                <a:hlinkClick r:id="rId3"/>
              </a:rPr>
              <a:t>CII PIA Summary and Expedited PIA Instructions</a:t>
            </a:r>
            <a:endParaRPr lang="en-US" sz="2000" dirty="0"/>
          </a:p>
          <a:p>
            <a:pPr algn="ctr"/>
            <a:r>
              <a:rPr lang="en-US" dirty="0"/>
              <a:t>Page 2: CII Project Objective 3:</a:t>
            </a:r>
            <a:endParaRPr lang="en-CA" dirty="0"/>
          </a:p>
        </p:txBody>
      </p:sp>
      <p:sp>
        <p:nvSpPr>
          <p:cNvPr id="12" name="TextBox 11">
            <a:extLst>
              <a:ext uri="{FF2B5EF4-FFF2-40B4-BE49-F238E27FC236}">
                <a16:creationId xmlns:a16="http://schemas.microsoft.com/office/drawing/2014/main" id="{29AB2FDC-86F9-A947-98B8-B887B5C8A7B3}"/>
              </a:ext>
            </a:extLst>
          </p:cNvPr>
          <p:cNvSpPr txBox="1"/>
          <p:nvPr/>
        </p:nvSpPr>
        <p:spPr>
          <a:xfrm>
            <a:off x="550136" y="1206856"/>
            <a:ext cx="575144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Database for health system analytics in Alberta</a:t>
            </a:r>
          </a:p>
          <a:p>
            <a:pPr marL="285750" indent="-285750">
              <a:buFont typeface="Arial" panose="020B0604020202020204" pitchFamily="34" charset="0"/>
              <a:buChar char="•"/>
            </a:pPr>
            <a:r>
              <a:rPr lang="en-US" sz="2400" dirty="0"/>
              <a:t>Access limited and requires approval</a:t>
            </a:r>
          </a:p>
          <a:p>
            <a:pPr marL="285750" indent="-285750">
              <a:buFont typeface="Arial" panose="020B0604020202020204" pitchFamily="34" charset="0"/>
              <a:buChar char="•"/>
            </a:pPr>
            <a:r>
              <a:rPr lang="en-US" sz="2400" dirty="0"/>
              <a:t>For planning, quality improvement and health system management</a:t>
            </a:r>
          </a:p>
          <a:p>
            <a:pPr marL="285750" indent="-285750">
              <a:buFont typeface="Arial" panose="020B0604020202020204" pitchFamily="34" charset="0"/>
              <a:buChar char="•"/>
            </a:pPr>
            <a:r>
              <a:rPr lang="en-US" sz="2400" dirty="0"/>
              <a:t>Use of the information is governed by the Health Information Data Governance Committee (HIDGC)</a:t>
            </a:r>
          </a:p>
        </p:txBody>
      </p:sp>
      <p:pic>
        <p:nvPicPr>
          <p:cNvPr id="15" name="Picture 14">
            <a:extLst>
              <a:ext uri="{FF2B5EF4-FFF2-40B4-BE49-F238E27FC236}">
                <a16:creationId xmlns:a16="http://schemas.microsoft.com/office/drawing/2014/main" id="{B21EA909-09AC-6D48-98E6-F10CD4350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802" y="4576713"/>
            <a:ext cx="3306094" cy="2098452"/>
          </a:xfrm>
          <a:prstGeom prst="rect">
            <a:avLst/>
          </a:prstGeom>
          <a:ln w="12700">
            <a:solidFill>
              <a:schemeClr val="tx1"/>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65FA64EE-5B5D-D744-B2BB-998FA6935264}"/>
              </a:ext>
            </a:extLst>
          </p:cNvPr>
          <p:cNvSpPr/>
          <p:nvPr/>
        </p:nvSpPr>
        <p:spPr>
          <a:xfrm>
            <a:off x="2791792" y="6233929"/>
            <a:ext cx="3306095" cy="410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972BF7-178B-41C4-8A6C-6F99C8999F59}"/>
              </a:ext>
            </a:extLst>
          </p:cNvPr>
          <p:cNvPicPr>
            <a:picLocks noChangeAspect="1"/>
          </p:cNvPicPr>
          <p:nvPr/>
        </p:nvPicPr>
        <p:blipFill>
          <a:blip r:embed="rId5"/>
          <a:stretch>
            <a:fillRect/>
          </a:stretch>
        </p:blipFill>
        <p:spPr>
          <a:xfrm>
            <a:off x="7125682" y="125031"/>
            <a:ext cx="4383462" cy="56025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8EB1FA-ABF1-4096-A82B-6466EA5C62D0}"/>
              </a:ext>
            </a:extLst>
          </p:cNvPr>
          <p:cNvSpPr txBox="1"/>
          <p:nvPr/>
        </p:nvSpPr>
        <p:spPr>
          <a:xfrm>
            <a:off x="6745973" y="5809639"/>
            <a:ext cx="5142880" cy="923330"/>
          </a:xfrm>
          <a:prstGeom prst="rect">
            <a:avLst/>
          </a:prstGeom>
          <a:noFill/>
        </p:spPr>
        <p:txBody>
          <a:bodyPr wrap="square" rtlCol="0">
            <a:spAutoFit/>
          </a:bodyPr>
          <a:lstStyle/>
          <a:p>
            <a:r>
              <a:rPr lang="en-US" dirty="0">
                <a:hlinkClick r:id="rId6"/>
              </a:rPr>
              <a:t>https://actt.albertadoctors.org/file/HIDGC_Overview_Fact_Sheet.pdf</a:t>
            </a:r>
            <a:endParaRPr lang="en-US" dirty="0"/>
          </a:p>
          <a:p>
            <a:endParaRPr lang="en-US" dirty="0"/>
          </a:p>
        </p:txBody>
      </p:sp>
    </p:spTree>
    <p:extLst>
      <p:ext uri="{BB962C8B-B14F-4D97-AF65-F5344CB8AC3E}">
        <p14:creationId xmlns:p14="http://schemas.microsoft.com/office/powerpoint/2010/main" val="25383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9B80A-5E2A-438C-B693-F7F97D0A3122}"/>
              </a:ext>
            </a:extLst>
          </p:cNvPr>
          <p:cNvSpPr>
            <a:spLocks noGrp="1"/>
          </p:cNvSpPr>
          <p:nvPr>
            <p:ph idx="1"/>
          </p:nvPr>
        </p:nvSpPr>
        <p:spPr>
          <a:xfrm>
            <a:off x="815414" y="1250758"/>
            <a:ext cx="6528725" cy="4356483"/>
          </a:xfrm>
        </p:spPr>
        <p:txBody>
          <a:bodyPr>
            <a:noAutofit/>
          </a:bodyPr>
          <a:lstStyle/>
          <a:p>
            <a:pPr>
              <a:spcAft>
                <a:spcPts val="1200"/>
              </a:spcAft>
            </a:pPr>
            <a:r>
              <a:rPr lang="en-US" sz="2800" dirty="0"/>
              <a:t>A provincial system that captures the confirmed relationship of a primary provider and their paneled patients.</a:t>
            </a:r>
          </a:p>
          <a:p>
            <a:pPr>
              <a:spcAft>
                <a:spcPts val="1200"/>
              </a:spcAft>
            </a:pPr>
            <a:r>
              <a:rPr lang="en-US" sz="2800" dirty="0"/>
              <a:t>Receives information </a:t>
            </a:r>
            <a:r>
              <a:rPr lang="en-US" sz="2800" b="1" dirty="0"/>
              <a:t>automatically</a:t>
            </a:r>
            <a:r>
              <a:rPr lang="en-US" sz="2800" dirty="0"/>
              <a:t> from clinic EMRs on a monthly basis</a:t>
            </a:r>
          </a:p>
          <a:p>
            <a:pPr>
              <a:spcAft>
                <a:spcPts val="1200"/>
              </a:spcAft>
            </a:pPr>
            <a:r>
              <a:rPr lang="en-US" sz="2800" dirty="0"/>
              <a:t>Next logical step for practices that have invested in panel management</a:t>
            </a:r>
          </a:p>
          <a:p>
            <a:pPr>
              <a:spcAft>
                <a:spcPts val="1200"/>
              </a:spcAft>
            </a:pPr>
            <a:r>
              <a:rPr lang="en-US" sz="2800" dirty="0"/>
              <a:t>Foundational for enhancements of informational continuity such as eNotifications</a:t>
            </a:r>
          </a:p>
          <a:p>
            <a:pPr marL="609585" lvl="1" indent="0">
              <a:spcAft>
                <a:spcPts val="1200"/>
              </a:spcAft>
              <a:buNone/>
            </a:pPr>
            <a:endParaRPr lang="en-CA" sz="2800" dirty="0"/>
          </a:p>
          <a:p>
            <a:endParaRPr lang="en-CA" sz="2800" dirty="0"/>
          </a:p>
        </p:txBody>
      </p:sp>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959008" cy="758957"/>
          </a:xfrm>
        </p:spPr>
        <p:txBody>
          <a:bodyPr>
            <a:normAutofit/>
          </a:bodyPr>
          <a:lstStyle/>
          <a:p>
            <a:pPr eaLnBrk="1" hangingPunct="1"/>
            <a:r>
              <a:rPr lang="en-US" sz="3600" dirty="0">
                <a:solidFill>
                  <a:srgbClr val="275971"/>
                </a:solidFill>
              </a:rPr>
              <a:t>Central Patient Attachment Registry (CPAR)</a:t>
            </a:r>
            <a:endParaRPr lang="en-CA" sz="3600" dirty="0">
              <a:solidFill>
                <a:srgbClr val="275971"/>
              </a:solidFill>
            </a:endParaRPr>
          </a:p>
        </p:txBody>
      </p:sp>
      <p:pic>
        <p:nvPicPr>
          <p:cNvPr id="7" name="Picture 2">
            <a:extLst>
              <a:ext uri="{FF2B5EF4-FFF2-40B4-BE49-F238E27FC236}">
                <a16:creationId xmlns:a16="http://schemas.microsoft.com/office/drawing/2014/main" id="{5CCDFDC4-DD58-4AA2-858F-7BC94FC6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21" y="1844457"/>
            <a:ext cx="4487403" cy="37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10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45121" y="1546782"/>
            <a:ext cx="4923466" cy="3812703"/>
          </a:xfrm>
        </p:spPr>
        <p:txBody>
          <a:bodyPr>
            <a:normAutofit/>
          </a:bodyPr>
          <a:lstStyle/>
          <a:p>
            <a:pPr marL="0" indent="0">
              <a:buNone/>
            </a:pPr>
            <a:r>
              <a:rPr lang="en-CA" sz="2000" dirty="0">
                <a:hlinkClick r:id="rId3"/>
              </a:rPr>
              <a:t>https://actt.albertadoctors.org/cii-cpar/toolsresources</a:t>
            </a:r>
            <a:endParaRPr lang="en-CA" sz="2000" dirty="0"/>
          </a:p>
          <a:p>
            <a:pPr marL="0" indent="0">
              <a:buNone/>
            </a:pPr>
            <a:endParaRPr lang="en-CA" sz="2000" dirty="0"/>
          </a:p>
        </p:txBody>
      </p:sp>
      <p:sp>
        <p:nvSpPr>
          <p:cNvPr id="3" name="Title 2"/>
          <p:cNvSpPr>
            <a:spLocks noGrp="1"/>
          </p:cNvSpPr>
          <p:nvPr>
            <p:ph type="title" idx="4294967295"/>
          </p:nvPr>
        </p:nvSpPr>
        <p:spPr>
          <a:xfrm>
            <a:off x="693821" y="176576"/>
            <a:ext cx="10959008" cy="758957"/>
          </a:xfrm>
        </p:spPr>
        <p:txBody>
          <a:bodyPr>
            <a:normAutofit/>
          </a:bodyPr>
          <a:lstStyle/>
          <a:p>
            <a:r>
              <a:rPr lang="en-US" sz="3600" dirty="0">
                <a:solidFill>
                  <a:srgbClr val="275971"/>
                </a:solidFill>
              </a:rPr>
              <a:t>Tools and Resources Web Page</a:t>
            </a:r>
            <a:endParaRPr lang="en-CA" sz="3600" dirty="0">
              <a:solidFill>
                <a:srgbClr val="275971"/>
              </a:solidFill>
            </a:endParaRPr>
          </a:p>
        </p:txBody>
      </p:sp>
      <p:sp>
        <p:nvSpPr>
          <p:cNvPr id="6" name="TextBox 5"/>
          <p:cNvSpPr txBox="1"/>
          <p:nvPr/>
        </p:nvSpPr>
        <p:spPr>
          <a:xfrm>
            <a:off x="7808033" y="2603041"/>
            <a:ext cx="3797643" cy="2862322"/>
          </a:xfrm>
          <a:prstGeom prst="rect">
            <a:avLst/>
          </a:prstGeom>
          <a:noFill/>
        </p:spPr>
        <p:txBody>
          <a:bodyPr wrap="none" rtlCol="0">
            <a:spAutoFit/>
          </a:bodyPr>
          <a:lstStyle/>
          <a:p>
            <a:r>
              <a:rPr lang="en-US" dirty="0"/>
              <a:t>Key Resources found here:</a:t>
            </a:r>
          </a:p>
          <a:p>
            <a:pPr marL="285750" indent="-285750">
              <a:buFont typeface="Arial" panose="020B0604020202020204" pitchFamily="34" charset="0"/>
              <a:buChar char="•"/>
            </a:pPr>
            <a:r>
              <a:rPr lang="en-US" dirty="0"/>
              <a:t>Privacy Tools</a:t>
            </a:r>
          </a:p>
          <a:p>
            <a:pPr marL="742950" lvl="1" indent="-285750">
              <a:buFont typeface="Arial" panose="020B0604020202020204" pitchFamily="34" charset="0"/>
              <a:buChar char="•"/>
            </a:pPr>
            <a:r>
              <a:rPr lang="en-US" dirty="0"/>
              <a:t>PIA Update Self-Assessment</a:t>
            </a:r>
          </a:p>
          <a:p>
            <a:pPr marL="285750" indent="-285750">
              <a:buFont typeface="Arial" panose="020B0604020202020204" pitchFamily="34" charset="0"/>
              <a:buChar char="•"/>
            </a:pPr>
            <a:r>
              <a:rPr lang="en-US" dirty="0"/>
              <a:t>Clinic Journey Checklist</a:t>
            </a:r>
          </a:p>
          <a:p>
            <a:pPr marL="285750" indent="-285750">
              <a:buFont typeface="Arial" panose="020B0604020202020204" pitchFamily="34" charset="0"/>
              <a:buChar char="•"/>
            </a:pPr>
            <a:r>
              <a:rPr lang="en-US" dirty="0"/>
              <a:t>Panel Readiness Checklist</a:t>
            </a:r>
          </a:p>
          <a:p>
            <a:pPr marL="285750" indent="-285750">
              <a:buFont typeface="Arial" panose="020B0604020202020204" pitchFamily="34" charset="0"/>
              <a:buChar char="•"/>
            </a:pPr>
            <a:r>
              <a:rPr lang="en-US" dirty="0"/>
              <a:t>Team Toolkit</a:t>
            </a:r>
          </a:p>
          <a:p>
            <a:pPr marL="285750" indent="-285750">
              <a:buFont typeface="Arial" panose="020B0604020202020204" pitchFamily="34" charset="0"/>
              <a:buChar char="•"/>
            </a:pPr>
            <a:r>
              <a:rPr lang="en-US" dirty="0"/>
              <a:t>EMR Guides</a:t>
            </a:r>
          </a:p>
          <a:p>
            <a:pPr marL="285750" indent="-285750">
              <a:buFont typeface="Arial" panose="020B0604020202020204" pitchFamily="34" charset="0"/>
              <a:buChar char="•"/>
            </a:pPr>
            <a:r>
              <a:rPr lang="en-US" dirty="0"/>
              <a:t>Participation Forms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7" name="TextBox 6"/>
          <p:cNvSpPr txBox="1"/>
          <p:nvPr/>
        </p:nvSpPr>
        <p:spPr>
          <a:xfrm>
            <a:off x="7364609" y="5142198"/>
            <a:ext cx="4311245" cy="646331"/>
          </a:xfrm>
          <a:prstGeom prst="rect">
            <a:avLst/>
          </a:prstGeom>
          <a:noFill/>
        </p:spPr>
        <p:txBody>
          <a:bodyPr wrap="none" rtlCol="0">
            <a:spAutoFit/>
          </a:bodyPr>
          <a:lstStyle/>
          <a:p>
            <a:r>
              <a:rPr lang="en-US" dirty="0"/>
              <a:t>Always go to the web page for the most </a:t>
            </a:r>
          </a:p>
          <a:p>
            <a:r>
              <a:rPr lang="en-US" dirty="0"/>
              <a:t>updated resources</a:t>
            </a:r>
          </a:p>
        </p:txBody>
      </p:sp>
      <p:pic>
        <p:nvPicPr>
          <p:cNvPr id="9" name="Picture 8"/>
          <p:cNvPicPr>
            <a:picLocks noChangeAspect="1"/>
          </p:cNvPicPr>
          <p:nvPr/>
        </p:nvPicPr>
        <p:blipFill>
          <a:blip r:embed="rId4"/>
          <a:stretch>
            <a:fillRect/>
          </a:stretch>
        </p:blipFill>
        <p:spPr>
          <a:xfrm>
            <a:off x="535828" y="1071154"/>
            <a:ext cx="6166451" cy="5134867"/>
          </a:xfrm>
          <a:prstGeom prst="rect">
            <a:avLst/>
          </a:prstGeom>
          <a:ln>
            <a:solidFill>
              <a:schemeClr val="tx1"/>
            </a:solidFill>
          </a:ln>
        </p:spPr>
      </p:pic>
    </p:spTree>
    <p:extLst>
      <p:ext uri="{BB962C8B-B14F-4D97-AF65-F5344CB8AC3E}">
        <p14:creationId xmlns:p14="http://schemas.microsoft.com/office/powerpoint/2010/main" val="217854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37347"/>
            <a:ext cx="11131285" cy="1055738"/>
          </a:xfrm>
        </p:spPr>
        <p:txBody>
          <a:bodyPr>
            <a:normAutofit/>
          </a:bodyPr>
          <a:lstStyle/>
          <a:p>
            <a:pPr algn="ctr"/>
            <a:r>
              <a:rPr lang="en-CA" sz="6000" dirty="0">
                <a:solidFill>
                  <a:schemeClr val="bg2">
                    <a:lumMod val="50000"/>
                  </a:schemeClr>
                </a:solidFill>
              </a:rPr>
              <a:t>How Does CII/CPAR Work?</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14</a:t>
            </a:fld>
            <a:endParaRPr lang="en-US" dirty="0">
              <a:solidFill>
                <a:srgbClr val="36424A">
                  <a:tint val="75000"/>
                </a:srgbClr>
              </a:solidFill>
            </a:endParaRPr>
          </a:p>
        </p:txBody>
      </p:sp>
    </p:spTree>
    <p:extLst>
      <p:ext uri="{BB962C8B-B14F-4D97-AF65-F5344CB8AC3E}">
        <p14:creationId xmlns:p14="http://schemas.microsoft.com/office/powerpoint/2010/main" val="1903766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bwMode="auto">
          <a:xfrm>
            <a:off x="693821" y="176576"/>
            <a:ext cx="11116671"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defTabSz="1219170"/>
            <a:r>
              <a:rPr lang="en-CA" sz="3600" dirty="0">
                <a:solidFill>
                  <a:srgbClr val="275971"/>
                </a:solidFill>
                <a:latin typeface="Segoe UI" panose="020B0502040204020203" pitchFamily="34" charset="0"/>
              </a:rPr>
              <a:t>Encounter Data to Community Encounter Digest</a:t>
            </a:r>
          </a:p>
        </p:txBody>
      </p:sp>
      <p:sp>
        <p:nvSpPr>
          <p:cNvPr id="4" name="TextBox 3"/>
          <p:cNvSpPr txBox="1"/>
          <p:nvPr/>
        </p:nvSpPr>
        <p:spPr>
          <a:xfrm>
            <a:off x="1100354" y="5984294"/>
            <a:ext cx="2634054" cy="369332"/>
          </a:xfrm>
          <a:prstGeom prst="rect">
            <a:avLst/>
          </a:prstGeom>
          <a:noFill/>
        </p:spPr>
        <p:txBody>
          <a:bodyPr wrap="none" rtlCol="0">
            <a:spAutoFit/>
          </a:bodyPr>
          <a:lstStyle/>
          <a:p>
            <a:r>
              <a:rPr lang="en-US" dirty="0"/>
              <a:t>Example: BP, HT, </a:t>
            </a:r>
            <a:r>
              <a:rPr lang="en-US" dirty="0" err="1"/>
              <a:t>Wt</a:t>
            </a:r>
            <a:r>
              <a:rPr lang="en-US" dirty="0"/>
              <a:t>, WC</a:t>
            </a:r>
          </a:p>
        </p:txBody>
      </p:sp>
      <p:pic>
        <p:nvPicPr>
          <p:cNvPr id="2" name="Picture 1"/>
          <p:cNvPicPr>
            <a:picLocks noChangeAspect="1"/>
          </p:cNvPicPr>
          <p:nvPr/>
        </p:nvPicPr>
        <p:blipFill>
          <a:blip r:embed="rId3"/>
          <a:stretch>
            <a:fillRect/>
          </a:stretch>
        </p:blipFill>
        <p:spPr>
          <a:xfrm>
            <a:off x="555244" y="4849557"/>
            <a:ext cx="3724275" cy="109537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33BC4BB2-8E43-4832-B7AC-4A71C0ACE4AF}"/>
              </a:ext>
            </a:extLst>
          </p:cNvPr>
          <p:cNvGrpSpPr/>
          <p:nvPr/>
        </p:nvGrpSpPr>
        <p:grpSpPr>
          <a:xfrm>
            <a:off x="1694931" y="1175256"/>
            <a:ext cx="9446374" cy="4507488"/>
            <a:chOff x="1545528" y="1598052"/>
            <a:chExt cx="9446374" cy="4507488"/>
          </a:xfrm>
        </p:grpSpPr>
        <p:grpSp>
          <p:nvGrpSpPr>
            <p:cNvPr id="26" name="Group 25">
              <a:extLst>
                <a:ext uri="{FF2B5EF4-FFF2-40B4-BE49-F238E27FC236}">
                  <a16:creationId xmlns:a16="http://schemas.microsoft.com/office/drawing/2014/main" id="{93943691-B790-4E9C-9218-D7239684A9BA}"/>
                </a:ext>
              </a:extLst>
            </p:cNvPr>
            <p:cNvGrpSpPr/>
            <p:nvPr/>
          </p:nvGrpSpPr>
          <p:grpSpPr>
            <a:xfrm>
              <a:off x="1545528" y="1598052"/>
              <a:ext cx="9446374" cy="4507488"/>
              <a:chOff x="1294627" y="1534160"/>
              <a:chExt cx="9446374" cy="4507488"/>
            </a:xfrm>
          </p:grpSpPr>
          <p:pic>
            <p:nvPicPr>
              <p:cNvPr id="30" name="Picture 10" descr="Image result for electronic medical record">
                <a:extLst>
                  <a:ext uri="{FF2B5EF4-FFF2-40B4-BE49-F238E27FC236}">
                    <a16:creationId xmlns:a16="http://schemas.microsoft.com/office/drawing/2014/main" id="{0362B5FD-619A-4727-B9B7-E2A867C945E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001054" y="2447432"/>
                <a:ext cx="1573724" cy="104751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A1BE231-BEDF-4417-8DB4-62FE230BF005}"/>
                  </a:ext>
                </a:extLst>
              </p:cNvPr>
              <p:cNvSpPr/>
              <p:nvPr/>
            </p:nvSpPr>
            <p:spPr>
              <a:xfrm>
                <a:off x="1335029" y="4332046"/>
                <a:ext cx="1364098" cy="738664"/>
              </a:xfrm>
              <a:prstGeom prst="rect">
                <a:avLst/>
              </a:prstGeom>
            </p:spPr>
            <p:txBody>
              <a:bodyPr wrap="square">
                <a:spAutoFit/>
              </a:bodyPr>
              <a:lstStyle/>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Community</a:t>
                </a:r>
              </a:p>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Physician Office EMR</a:t>
                </a:r>
                <a:endParaRPr lang="en-CA" sz="1400" b="1" dirty="0">
                  <a:solidFill>
                    <a:srgbClr val="275971"/>
                  </a:solidFill>
                  <a:latin typeface="Segoe UI" panose="020B0502040204020203" pitchFamily="34" charset="0"/>
                  <a:cs typeface="Segoe UI" panose="020B0502040204020203" pitchFamily="34" charset="0"/>
                </a:endParaRPr>
              </a:p>
            </p:txBody>
          </p:sp>
          <p:cxnSp>
            <p:nvCxnSpPr>
              <p:cNvPr id="32" name="Straight Arrow Connector 31">
                <a:extLst>
                  <a:ext uri="{FF2B5EF4-FFF2-40B4-BE49-F238E27FC236}">
                    <a16:creationId xmlns:a16="http://schemas.microsoft.com/office/drawing/2014/main" id="{B9CE6B19-D40C-4073-8443-99C1624D8B1D}"/>
                  </a:ext>
                </a:extLst>
              </p:cNvPr>
              <p:cNvCxnSpPr>
                <a:cxnSpLocks/>
              </p:cNvCxnSpPr>
              <p:nvPr/>
            </p:nvCxnSpPr>
            <p:spPr>
              <a:xfrm>
                <a:off x="2743714" y="3751306"/>
                <a:ext cx="2227076" cy="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24" descr="Image result for server">
                <a:extLst>
                  <a:ext uri="{FF2B5EF4-FFF2-40B4-BE49-F238E27FC236}">
                    <a16:creationId xmlns:a16="http://schemas.microsoft.com/office/drawing/2014/main" id="{3EFFEC6F-EB67-4D54-96F5-C15893CE7D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998" y="3284661"/>
                <a:ext cx="776468" cy="95860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0ECCE5B-4ECE-4217-8DB3-316180B009DB}"/>
                  </a:ext>
                </a:extLst>
              </p:cNvPr>
              <p:cNvSpPr txBox="1"/>
              <p:nvPr/>
            </p:nvSpPr>
            <p:spPr>
              <a:xfrm>
                <a:off x="4986051" y="4332046"/>
                <a:ext cx="904415" cy="523220"/>
              </a:xfrm>
              <a:prstGeom prst="rect">
                <a:avLst/>
              </a:prstGeom>
              <a:noFill/>
            </p:spPr>
            <p:txBody>
              <a:bodyPr wrap="none" rtlCol="0">
                <a:spAutoFit/>
              </a:bodyPr>
              <a:lstStyle/>
              <a:p>
                <a:pPr algn="ctr" defTabSz="914378" fontAlgn="base">
                  <a:spcBef>
                    <a:spcPct val="0"/>
                  </a:spcBef>
                  <a:spcAft>
                    <a:spcPct val="0"/>
                  </a:spcAft>
                </a:pPr>
                <a:r>
                  <a:rPr lang="en-US" sz="1400" b="1" dirty="0">
                    <a:solidFill>
                      <a:prstClr val="black"/>
                    </a:solidFill>
                    <a:latin typeface="Segoe UI" panose="020B0502040204020203" pitchFamily="34" charset="0"/>
                    <a:cs typeface="Segoe UI" panose="020B0502040204020203" pitchFamily="34" charset="0"/>
                  </a:rPr>
                  <a:t>CII Data </a:t>
                </a:r>
              </a:p>
              <a:p>
                <a:pPr algn="ctr" defTabSz="914378" fontAlgn="base">
                  <a:spcBef>
                    <a:spcPct val="0"/>
                  </a:spcBef>
                  <a:spcAft>
                    <a:spcPct val="0"/>
                  </a:spcAft>
                </a:pPr>
                <a:r>
                  <a:rPr lang="en-US" sz="1400" b="1" dirty="0">
                    <a:solidFill>
                      <a:prstClr val="black"/>
                    </a:solidFill>
                    <a:latin typeface="Segoe UI" panose="020B0502040204020203" pitchFamily="34" charset="0"/>
                    <a:cs typeface="Segoe UI" panose="020B0502040204020203" pitchFamily="34" charset="0"/>
                  </a:rPr>
                  <a:t>Hub</a:t>
                </a:r>
                <a:endParaRPr lang="en-CA" sz="1400" b="1" dirty="0">
                  <a:solidFill>
                    <a:prstClr val="black"/>
                  </a:solidFill>
                  <a:latin typeface="Segoe UI" panose="020B0502040204020203" pitchFamily="34" charset="0"/>
                  <a:cs typeface="Segoe UI" panose="020B0502040204020203" pitchFamily="34" charset="0"/>
                </a:endParaRPr>
              </a:p>
            </p:txBody>
          </p:sp>
          <p:sp>
            <p:nvSpPr>
              <p:cNvPr id="37" name="TextBox 36">
                <a:extLst>
                  <a:ext uri="{FF2B5EF4-FFF2-40B4-BE49-F238E27FC236}">
                    <a16:creationId xmlns:a16="http://schemas.microsoft.com/office/drawing/2014/main" id="{46A4DBBA-2F54-4A75-BAE9-397A9F488286}"/>
                  </a:ext>
                </a:extLst>
              </p:cNvPr>
              <p:cNvSpPr txBox="1"/>
              <p:nvPr/>
            </p:nvSpPr>
            <p:spPr>
              <a:xfrm>
                <a:off x="7340422" y="3412830"/>
                <a:ext cx="894989" cy="738664"/>
              </a:xfrm>
              <a:prstGeom prst="rect">
                <a:avLst/>
              </a:prstGeom>
              <a:noFill/>
            </p:spPr>
            <p:txBody>
              <a:bodyPr wrap="square" rtlCol="0">
                <a:spAutoFit/>
              </a:bodyPr>
              <a:lstStyle/>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Alberta</a:t>
                </a:r>
              </a:p>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 Netcare</a:t>
                </a:r>
              </a:p>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Portal</a:t>
                </a:r>
                <a:endParaRPr lang="en-CA" sz="1400" b="1" dirty="0">
                  <a:solidFill>
                    <a:srgbClr val="275971"/>
                  </a:solidFill>
                  <a:latin typeface="Segoe UI" panose="020B0502040204020203" pitchFamily="34" charset="0"/>
                  <a:cs typeface="Segoe UI" panose="020B0502040204020203" pitchFamily="34" charset="0"/>
                </a:endParaRPr>
              </a:p>
            </p:txBody>
          </p:sp>
          <p:cxnSp>
            <p:nvCxnSpPr>
              <p:cNvPr id="38" name="Straight Arrow Connector 37">
                <a:extLst>
                  <a:ext uri="{FF2B5EF4-FFF2-40B4-BE49-F238E27FC236}">
                    <a16:creationId xmlns:a16="http://schemas.microsoft.com/office/drawing/2014/main" id="{65A6C472-5ADC-4298-88E8-C2192E4818F9}"/>
                  </a:ext>
                </a:extLst>
              </p:cNvPr>
              <p:cNvCxnSpPr>
                <a:cxnSpLocks/>
                <a:endCxn id="30" idx="1"/>
              </p:cNvCxnSpPr>
              <p:nvPr/>
            </p:nvCxnSpPr>
            <p:spPr>
              <a:xfrm flipV="1">
                <a:off x="5978797" y="2971188"/>
                <a:ext cx="1022257" cy="540024"/>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9" name="Picture 38">
                <a:extLst>
                  <a:ext uri="{FF2B5EF4-FFF2-40B4-BE49-F238E27FC236}">
                    <a16:creationId xmlns:a16="http://schemas.microsoft.com/office/drawing/2014/main" id="{1FD9485C-629A-4431-BCFF-87806D2F3BF3}"/>
                  </a:ext>
                </a:extLst>
              </p:cNvPr>
              <p:cNvPicPr>
                <a:picLocks noChangeAspect="1"/>
              </p:cNvPicPr>
              <p:nvPr/>
            </p:nvPicPr>
            <p:blipFill>
              <a:blip r:embed="rId6"/>
              <a:stretch>
                <a:fillRect/>
              </a:stretch>
            </p:blipFill>
            <p:spPr>
              <a:xfrm>
                <a:off x="8663109" y="1949997"/>
                <a:ext cx="1575551" cy="204238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9E798D24-EA34-466F-B85D-AE2E59C6EDD3}"/>
                  </a:ext>
                </a:extLst>
              </p:cNvPr>
              <p:cNvSpPr txBox="1"/>
              <p:nvPr/>
            </p:nvSpPr>
            <p:spPr>
              <a:xfrm>
                <a:off x="7238536" y="5230237"/>
                <a:ext cx="1098762" cy="738664"/>
              </a:xfrm>
              <a:prstGeom prst="rect">
                <a:avLst/>
              </a:prstGeom>
              <a:noFill/>
            </p:spPr>
            <p:txBody>
              <a:bodyPr wrap="none" rtlCol="0">
                <a:spAutoFit/>
              </a:bodyPr>
              <a:lstStyle/>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Healthcare</a:t>
                </a:r>
              </a:p>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Data</a:t>
                </a:r>
              </a:p>
              <a:p>
                <a:pPr algn="ctr" defTabSz="914378" fontAlgn="base">
                  <a:spcBef>
                    <a:spcPct val="0"/>
                  </a:spcBef>
                  <a:spcAft>
                    <a:spcPct val="0"/>
                  </a:spcAft>
                </a:pPr>
                <a:r>
                  <a:rPr lang="en-US" sz="1400" b="1" dirty="0">
                    <a:solidFill>
                      <a:srgbClr val="275971"/>
                    </a:solidFill>
                    <a:latin typeface="Segoe UI" panose="020B0502040204020203" pitchFamily="34" charset="0"/>
                    <a:cs typeface="Segoe UI" panose="020B0502040204020203" pitchFamily="34" charset="0"/>
                  </a:rPr>
                  <a:t>Repository</a:t>
                </a:r>
                <a:endParaRPr lang="en-CA" sz="1400" b="1" dirty="0">
                  <a:solidFill>
                    <a:srgbClr val="275971"/>
                  </a:solidFill>
                  <a:latin typeface="Segoe UI" panose="020B0502040204020203" pitchFamily="34" charset="0"/>
                  <a:cs typeface="Segoe UI" panose="020B0502040204020203" pitchFamily="34" charset="0"/>
                </a:endParaRPr>
              </a:p>
            </p:txBody>
          </p:sp>
          <p:cxnSp>
            <p:nvCxnSpPr>
              <p:cNvPr id="41" name="Straight Arrow Connector 40">
                <a:extLst>
                  <a:ext uri="{FF2B5EF4-FFF2-40B4-BE49-F238E27FC236}">
                    <a16:creationId xmlns:a16="http://schemas.microsoft.com/office/drawing/2014/main" id="{3EAD8AD6-C701-414A-AC0E-0C034567D825}"/>
                  </a:ext>
                </a:extLst>
              </p:cNvPr>
              <p:cNvCxnSpPr>
                <a:cxnSpLocks/>
              </p:cNvCxnSpPr>
              <p:nvPr/>
            </p:nvCxnSpPr>
            <p:spPr>
              <a:xfrm>
                <a:off x="5980058" y="3974828"/>
                <a:ext cx="1022400" cy="54000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42" name="Picture 41">
                <a:extLst>
                  <a:ext uri="{FF2B5EF4-FFF2-40B4-BE49-F238E27FC236}">
                    <a16:creationId xmlns:a16="http://schemas.microsoft.com/office/drawing/2014/main" id="{BF49B0D1-0483-4CE8-ADB9-7D8E8A9ACCB4}"/>
                  </a:ext>
                </a:extLst>
              </p:cNvPr>
              <p:cNvPicPr>
                <a:picLocks noChangeAspect="1"/>
              </p:cNvPicPr>
              <p:nvPr/>
            </p:nvPicPr>
            <p:blipFill>
              <a:blip r:embed="rId6"/>
              <a:stretch>
                <a:fillRect/>
              </a:stretch>
            </p:blipFill>
            <p:spPr>
              <a:xfrm>
                <a:off x="7545806" y="2543582"/>
                <a:ext cx="497954" cy="64549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B72B5237-5867-491C-82B7-B37C2ECC2558}"/>
                  </a:ext>
                </a:extLst>
              </p:cNvPr>
              <p:cNvSpPr/>
              <p:nvPr/>
            </p:nvSpPr>
            <p:spPr>
              <a:xfrm>
                <a:off x="8160767" y="1534160"/>
                <a:ext cx="2580234" cy="400110"/>
              </a:xfrm>
              <a:prstGeom prst="rect">
                <a:avLst/>
              </a:prstGeom>
            </p:spPr>
            <p:txBody>
              <a:bodyPr wrap="square">
                <a:spAutoFit/>
              </a:bodyPr>
              <a:lstStyle/>
              <a:p>
                <a:pPr algn="ctr" defTabSz="685784"/>
                <a:r>
                  <a:rPr lang="en-US" sz="2000" b="1" dirty="0">
                    <a:solidFill>
                      <a:srgbClr val="333635"/>
                    </a:solidFill>
                    <a:latin typeface="Segoe UI" panose="020B0502040204020203" pitchFamily="34" charset="0"/>
                    <a:cs typeface="Segoe UI" panose="020B0502040204020203" pitchFamily="34" charset="0"/>
                  </a:rPr>
                  <a:t>CED Report</a:t>
                </a:r>
                <a:endParaRPr lang="en-CA" sz="2000" b="1" dirty="0">
                  <a:solidFill>
                    <a:srgbClr val="333635"/>
                  </a:solidFill>
                  <a:latin typeface="Segoe UI" panose="020B0502040204020203" pitchFamily="34" charset="0"/>
                  <a:cs typeface="Segoe UI" panose="020B0502040204020203" pitchFamily="34" charset="0"/>
                </a:endParaRPr>
              </a:p>
            </p:txBody>
          </p:sp>
          <p:cxnSp>
            <p:nvCxnSpPr>
              <p:cNvPr id="44" name="Straight Connector 43">
                <a:extLst>
                  <a:ext uri="{FF2B5EF4-FFF2-40B4-BE49-F238E27FC236}">
                    <a16:creationId xmlns:a16="http://schemas.microsoft.com/office/drawing/2014/main" id="{6CCF203B-2568-431E-BDF9-928EFF07ABDA}"/>
                  </a:ext>
                </a:extLst>
              </p:cNvPr>
              <p:cNvCxnSpPr>
                <a:cxnSpLocks/>
              </p:cNvCxnSpPr>
              <p:nvPr/>
            </p:nvCxnSpPr>
            <p:spPr>
              <a:xfrm flipV="1">
                <a:off x="8047908" y="1934270"/>
                <a:ext cx="610437" cy="608035"/>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BA126E5-EA12-4D61-AC37-F9413AF47B7C}"/>
                  </a:ext>
                </a:extLst>
              </p:cNvPr>
              <p:cNvCxnSpPr>
                <a:cxnSpLocks/>
              </p:cNvCxnSpPr>
              <p:nvPr/>
            </p:nvCxnSpPr>
            <p:spPr>
              <a:xfrm>
                <a:off x="8056275" y="3201247"/>
                <a:ext cx="602070" cy="791132"/>
              </a:xfrm>
              <a:prstGeom prst="line">
                <a:avLst/>
              </a:prstGeom>
            </p:spPr>
            <p:style>
              <a:lnRef idx="1">
                <a:schemeClr val="dk1"/>
              </a:lnRef>
              <a:fillRef idx="0">
                <a:schemeClr val="dk1"/>
              </a:fillRef>
              <a:effectRef idx="0">
                <a:schemeClr val="dk1"/>
              </a:effectRef>
              <a:fontRef idx="minor">
                <a:schemeClr val="tx1"/>
              </a:fontRef>
            </p:style>
          </p:cxnSp>
          <p:pic>
            <p:nvPicPr>
              <p:cNvPr id="47" name="Picture 16" descr="Image result for server">
                <a:extLst>
                  <a:ext uri="{FF2B5EF4-FFF2-40B4-BE49-F238E27FC236}">
                    <a16:creationId xmlns:a16="http://schemas.microsoft.com/office/drawing/2014/main" id="{C5E30DF8-B355-49F4-9790-00816A537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9683" y="4275564"/>
                <a:ext cx="776468" cy="95467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A3F42C6-B383-4007-BBA2-B12E11D51EA1}"/>
                  </a:ext>
                </a:extLst>
              </p:cNvPr>
              <p:cNvSpPr/>
              <p:nvPr/>
            </p:nvSpPr>
            <p:spPr>
              <a:xfrm>
                <a:off x="2711850" y="2888691"/>
                <a:ext cx="2204414" cy="830997"/>
              </a:xfrm>
              <a:prstGeom prst="rect">
                <a:avLst/>
              </a:prstGeom>
            </p:spPr>
            <p:txBody>
              <a:bodyPr wrap="square">
                <a:spAutoFit/>
              </a:bodyPr>
              <a:lstStyle/>
              <a:p>
                <a:pPr algn="ctr" defTabSz="914378" fontAlgn="base">
                  <a:spcBef>
                    <a:spcPct val="0"/>
                  </a:spcBef>
                  <a:spcAft>
                    <a:spcPct val="0"/>
                  </a:spcAft>
                </a:pPr>
                <a:r>
                  <a:rPr lang="en-US" sz="1600" dirty="0">
                    <a:solidFill>
                      <a:srgbClr val="333635"/>
                    </a:solidFill>
                    <a:latin typeface="Segoe UI" panose="020B0502040204020203" pitchFamily="34" charset="0"/>
                    <a:cs typeface="Segoe UI" panose="020B0502040204020203" pitchFamily="34" charset="0"/>
                  </a:rPr>
                  <a:t>EMR Encounter Data from defined fields - Automated</a:t>
                </a:r>
                <a:endParaRPr lang="en-CA" sz="1600" dirty="0">
                  <a:solidFill>
                    <a:srgbClr val="333635"/>
                  </a:solidFill>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69978532-EF4E-4116-A08C-F1BEA893D68F}"/>
                  </a:ext>
                </a:extLst>
              </p:cNvPr>
              <p:cNvSpPr/>
              <p:nvPr/>
            </p:nvSpPr>
            <p:spPr>
              <a:xfrm>
                <a:off x="7121246" y="1534160"/>
                <a:ext cx="3303601" cy="450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A">
                  <a:solidFill>
                    <a:prstClr val="white"/>
                  </a:solidFill>
                  <a:latin typeface="Calibri"/>
                </a:endParaRPr>
              </a:p>
            </p:txBody>
          </p:sp>
          <p:pic>
            <p:nvPicPr>
              <p:cNvPr id="50" name="Picture 8" descr="Image result for electronic medical record">
                <a:extLst>
                  <a:ext uri="{FF2B5EF4-FFF2-40B4-BE49-F238E27FC236}">
                    <a16:creationId xmlns:a16="http://schemas.microsoft.com/office/drawing/2014/main" id="{C5416AAA-4C02-4691-8CE7-385A10AA72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4627" y="3225249"/>
                <a:ext cx="1444903" cy="110679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831F8506-E9F3-442C-8ED2-42127F5C1498}"/>
                </a:ext>
              </a:extLst>
            </p:cNvPr>
            <p:cNvPicPr>
              <a:picLocks noChangeAspect="1"/>
            </p:cNvPicPr>
            <p:nvPr/>
          </p:nvPicPr>
          <p:blipFill>
            <a:blip r:embed="rId9"/>
            <a:stretch>
              <a:fillRect/>
            </a:stretch>
          </p:blipFill>
          <p:spPr>
            <a:xfrm>
              <a:off x="9009582" y="4468807"/>
              <a:ext cx="1405930" cy="834963"/>
            </a:xfrm>
            <a:prstGeom prst="rect">
              <a:avLst/>
            </a:prstGeom>
          </p:spPr>
        </p:pic>
        <p:sp>
          <p:nvSpPr>
            <p:cNvPr id="28" name="Right Arrow 5">
              <a:extLst>
                <a:ext uri="{FF2B5EF4-FFF2-40B4-BE49-F238E27FC236}">
                  <a16:creationId xmlns:a16="http://schemas.microsoft.com/office/drawing/2014/main" id="{4EDDE930-F02E-4F86-8CB4-98D78186A3BB}"/>
                </a:ext>
              </a:extLst>
            </p:cNvPr>
            <p:cNvSpPr/>
            <p:nvPr/>
          </p:nvSpPr>
          <p:spPr>
            <a:xfrm rot="10800000">
              <a:off x="8538266" y="4742212"/>
              <a:ext cx="422160" cy="288152"/>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29" name="TextBox 28">
              <a:extLst>
                <a:ext uri="{FF2B5EF4-FFF2-40B4-BE49-F238E27FC236}">
                  <a16:creationId xmlns:a16="http://schemas.microsoft.com/office/drawing/2014/main" id="{89D82E07-0C93-4D55-B36A-46FB1ED3085C}"/>
                </a:ext>
              </a:extLst>
            </p:cNvPr>
            <p:cNvSpPr txBox="1"/>
            <p:nvPr/>
          </p:nvSpPr>
          <p:spPr>
            <a:xfrm>
              <a:off x="8814458" y="5113131"/>
              <a:ext cx="1774654" cy="738664"/>
            </a:xfrm>
            <a:prstGeom prst="rect">
              <a:avLst/>
            </a:prstGeom>
            <a:noFill/>
          </p:spPr>
          <p:txBody>
            <a:bodyPr wrap="square" rtlCol="0">
              <a:spAutoFit/>
            </a:bodyPr>
            <a:lstStyle/>
            <a:p>
              <a:pPr algn="ctr"/>
              <a:r>
                <a:rPr lang="en-US" sz="1400" dirty="0">
                  <a:solidFill>
                    <a:schemeClr val="bg2">
                      <a:lumMod val="25000"/>
                    </a:schemeClr>
                  </a:solidFill>
                </a:rPr>
                <a:t>Health Information</a:t>
              </a:r>
            </a:p>
            <a:p>
              <a:pPr algn="ctr"/>
              <a:r>
                <a:rPr lang="en-US" sz="1400" dirty="0">
                  <a:solidFill>
                    <a:schemeClr val="bg2">
                      <a:lumMod val="25000"/>
                    </a:schemeClr>
                  </a:solidFill>
                </a:rPr>
                <a:t>Data Governance Committee</a:t>
              </a:r>
            </a:p>
          </p:txBody>
        </p:sp>
      </p:grpSp>
    </p:spTree>
    <p:extLst>
      <p:ext uri="{BB962C8B-B14F-4D97-AF65-F5344CB8AC3E}">
        <p14:creationId xmlns:p14="http://schemas.microsoft.com/office/powerpoint/2010/main" val="311738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22589" y="1443531"/>
            <a:ext cx="6336704" cy="2227732"/>
          </a:xfrm>
        </p:spPr>
        <p:txBody>
          <a:bodyPr/>
          <a:lstStyle/>
          <a:p>
            <a:pPr marL="0" indent="0">
              <a:buNone/>
            </a:pPr>
            <a:r>
              <a:rPr lang="en-CA" sz="3067" dirty="0"/>
              <a:t>A new category/folder called “Community Reports” has been added to the Clinical Document Viewer (CDV) tree in Netcare</a:t>
            </a:r>
          </a:p>
        </p:txBody>
      </p:sp>
      <p:sp>
        <p:nvSpPr>
          <p:cNvPr id="4" name="Title 3"/>
          <p:cNvSpPr>
            <a:spLocks noGrp="1"/>
          </p:cNvSpPr>
          <p:nvPr>
            <p:ph type="title" idx="4294967295"/>
          </p:nvPr>
        </p:nvSpPr>
        <p:spPr>
          <a:xfrm>
            <a:off x="707613" y="227215"/>
            <a:ext cx="10959008" cy="758957"/>
          </a:xfrm>
        </p:spPr>
        <p:txBody>
          <a:bodyPr anchor="t">
            <a:normAutofit/>
          </a:bodyPr>
          <a:lstStyle/>
          <a:p>
            <a:r>
              <a:rPr lang="en-CA" sz="3600" dirty="0">
                <a:solidFill>
                  <a:srgbClr val="275971"/>
                </a:solidFill>
              </a:rPr>
              <a:t>Community Encounter Digest (CED) In Netcare</a:t>
            </a:r>
          </a:p>
        </p:txBody>
      </p:sp>
      <p:sp>
        <p:nvSpPr>
          <p:cNvPr id="3" name="Slide Number Placeholder 2"/>
          <p:cNvSpPr>
            <a:spLocks noGrp="1"/>
          </p:cNvSpPr>
          <p:nvPr>
            <p:ph type="sldNum" sz="quarter" idx="4294967295"/>
          </p:nvPr>
        </p:nvSpPr>
        <p:spPr/>
        <p:txBody>
          <a:bodyPr/>
          <a:lstStyle/>
          <a:p>
            <a:pPr defTabSz="1219170" fontAlgn="base">
              <a:spcBef>
                <a:spcPct val="0"/>
              </a:spcBef>
              <a:spcAft>
                <a:spcPct val="0"/>
              </a:spcAft>
            </a:pPr>
            <a:fld id="{3A2281A5-0AAD-5C43-9874-F8F3A9F5B29A}" type="slidenum">
              <a:rPr lang="en-US"/>
              <a:pPr defTabSz="1219170" fontAlgn="base">
                <a:spcBef>
                  <a:spcPct val="0"/>
                </a:spcBef>
                <a:spcAft>
                  <a:spcPct val="0"/>
                </a:spcAft>
              </a:pPr>
              <a:t>16</a:t>
            </a:fld>
            <a:endParaRPr lang="en-US" dirty="0"/>
          </a:p>
        </p:txBody>
      </p:sp>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941"/>
          <a:stretch/>
        </p:blipFill>
        <p:spPr bwMode="auto">
          <a:xfrm>
            <a:off x="239350" y="1627310"/>
            <a:ext cx="9143642" cy="516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3344" y="3813043"/>
            <a:ext cx="4720529" cy="480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Calibri"/>
            </a:endParaRPr>
          </a:p>
        </p:txBody>
      </p:sp>
    </p:spTree>
    <p:extLst>
      <p:ext uri="{BB962C8B-B14F-4D97-AF65-F5344CB8AC3E}">
        <p14:creationId xmlns:p14="http://schemas.microsoft.com/office/powerpoint/2010/main" val="149958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88EAF-452E-41EB-8A41-205954A122EA}"/>
              </a:ext>
            </a:extLst>
          </p:cNvPr>
          <p:cNvPicPr>
            <a:picLocks noChangeAspect="1"/>
          </p:cNvPicPr>
          <p:nvPr/>
        </p:nvPicPr>
        <p:blipFill>
          <a:blip r:embed="rId3"/>
          <a:stretch>
            <a:fillRect/>
          </a:stretch>
        </p:blipFill>
        <p:spPr>
          <a:xfrm>
            <a:off x="4031407" y="1354205"/>
            <a:ext cx="3888393" cy="5040510"/>
          </a:xfrm>
          <a:prstGeom prst="rect">
            <a:avLst/>
          </a:prstGeom>
          <a:solidFill>
            <a:srgbClr val="B7D4E3"/>
          </a:solidFill>
          <a:ln>
            <a:solidFill>
              <a:schemeClr val="bg1">
                <a:lumMod val="5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646F720-ADB9-4743-B111-95AC6A92354D}"/>
              </a:ext>
            </a:extLst>
          </p:cNvPr>
          <p:cNvSpPr>
            <a:spLocks noGrp="1"/>
          </p:cNvSpPr>
          <p:nvPr>
            <p:ph type="title"/>
          </p:nvPr>
        </p:nvSpPr>
        <p:spPr>
          <a:xfrm>
            <a:off x="707613" y="227215"/>
            <a:ext cx="9599082" cy="758957"/>
          </a:xfrm>
        </p:spPr>
        <p:txBody>
          <a:bodyPr/>
          <a:lstStyle/>
          <a:p>
            <a:r>
              <a:rPr lang="en-CA" dirty="0"/>
              <a:t>Community Encounter Digest (CED) Sample</a:t>
            </a:r>
          </a:p>
        </p:txBody>
      </p:sp>
      <p:sp>
        <p:nvSpPr>
          <p:cNvPr id="4" name="Slide Number Placeholder 3">
            <a:extLst>
              <a:ext uri="{FF2B5EF4-FFF2-40B4-BE49-F238E27FC236}">
                <a16:creationId xmlns:a16="http://schemas.microsoft.com/office/drawing/2014/main" id="{D14F3C8B-6533-45FB-A6A6-748AB6FAD455}"/>
              </a:ext>
            </a:extLst>
          </p:cNvPr>
          <p:cNvSpPr>
            <a:spLocks noGrp="1"/>
          </p:cNvSpPr>
          <p:nvPr>
            <p:ph type="sldNum" sz="quarter" idx="12"/>
          </p:nvPr>
        </p:nvSpPr>
        <p:spPr/>
        <p:txBody>
          <a:bodyPr/>
          <a:lstStyle/>
          <a:p>
            <a:fld id="{F0F5746B-1A61-4914-9792-FA2C912D93FF}" type="slidenum">
              <a:rPr lang="en-CA" smtClean="0"/>
              <a:pPr/>
              <a:t>17</a:t>
            </a:fld>
            <a:endParaRPr lang="en-CA"/>
          </a:p>
        </p:txBody>
      </p:sp>
      <p:sp>
        <p:nvSpPr>
          <p:cNvPr id="9" name="TextBox 8">
            <a:extLst>
              <a:ext uri="{FF2B5EF4-FFF2-40B4-BE49-F238E27FC236}">
                <a16:creationId xmlns:a16="http://schemas.microsoft.com/office/drawing/2014/main" id="{4EB41582-25F0-4844-AB37-D17518D381D8}"/>
              </a:ext>
            </a:extLst>
          </p:cNvPr>
          <p:cNvSpPr txBox="1"/>
          <p:nvPr/>
        </p:nvSpPr>
        <p:spPr>
          <a:xfrm>
            <a:off x="8207216" y="1881934"/>
            <a:ext cx="2470944" cy="1261884"/>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Community Encounters</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Location</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Provider Name/Role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Reason for Encounter</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Clinical Assessment</a:t>
            </a:r>
          </a:p>
        </p:txBody>
      </p:sp>
      <p:cxnSp>
        <p:nvCxnSpPr>
          <p:cNvPr id="10" name="Straight Arrow Connector 9">
            <a:extLst>
              <a:ext uri="{FF2B5EF4-FFF2-40B4-BE49-F238E27FC236}">
                <a16:creationId xmlns:a16="http://schemas.microsoft.com/office/drawing/2014/main" id="{C24334A6-1278-4D49-9455-71B9F5DB0CDC}"/>
              </a:ext>
            </a:extLst>
          </p:cNvPr>
          <p:cNvCxnSpPr>
            <a:cxnSpLocks/>
            <a:stCxn id="9" idx="1"/>
          </p:cNvCxnSpPr>
          <p:nvPr/>
        </p:nvCxnSpPr>
        <p:spPr>
          <a:xfrm flipH="1">
            <a:off x="7807226" y="2512876"/>
            <a:ext cx="399990" cy="149044"/>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C450CA-AA7E-455B-9C2F-8258381C5B33}"/>
              </a:ext>
            </a:extLst>
          </p:cNvPr>
          <p:cNvSpPr txBox="1"/>
          <p:nvPr/>
        </p:nvSpPr>
        <p:spPr>
          <a:xfrm>
            <a:off x="1242884" y="2897255"/>
            <a:ext cx="2490646"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Health Concern History</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Health Concern </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Provider Name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Source (clinic)</a:t>
            </a:r>
          </a:p>
        </p:txBody>
      </p:sp>
      <p:sp>
        <p:nvSpPr>
          <p:cNvPr id="12" name="TextBox 11">
            <a:extLst>
              <a:ext uri="{FF2B5EF4-FFF2-40B4-BE49-F238E27FC236}">
                <a16:creationId xmlns:a16="http://schemas.microsoft.com/office/drawing/2014/main" id="{24B346A3-10C7-4313-84D4-39D2C77DF4B5}"/>
              </a:ext>
            </a:extLst>
          </p:cNvPr>
          <p:cNvSpPr txBox="1"/>
          <p:nvPr/>
        </p:nvSpPr>
        <p:spPr>
          <a:xfrm>
            <a:off x="8207216" y="3389379"/>
            <a:ext cx="2470944"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Possible Allergy</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Possible Allergy</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Provider Name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Source (clinic)</a:t>
            </a:r>
          </a:p>
        </p:txBody>
      </p:sp>
      <p:sp>
        <p:nvSpPr>
          <p:cNvPr id="13" name="TextBox 12">
            <a:extLst>
              <a:ext uri="{FF2B5EF4-FFF2-40B4-BE49-F238E27FC236}">
                <a16:creationId xmlns:a16="http://schemas.microsoft.com/office/drawing/2014/main" id="{8B00632D-CE0F-4634-88CF-33FA3B493EC6}"/>
              </a:ext>
            </a:extLst>
          </p:cNvPr>
          <p:cNvSpPr txBox="1"/>
          <p:nvPr/>
        </p:nvSpPr>
        <p:spPr>
          <a:xfrm>
            <a:off x="1242884" y="4192998"/>
            <a:ext cx="2494833"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Measured Observations</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BP, Height, Weight, Waist Circumference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Source (clinic)</a:t>
            </a:r>
          </a:p>
        </p:txBody>
      </p:sp>
      <p:sp>
        <p:nvSpPr>
          <p:cNvPr id="14" name="TextBox 13">
            <a:extLst>
              <a:ext uri="{FF2B5EF4-FFF2-40B4-BE49-F238E27FC236}">
                <a16:creationId xmlns:a16="http://schemas.microsoft.com/office/drawing/2014/main" id="{C5623A7B-1629-4EFC-B14D-239B01E6E7D4}"/>
              </a:ext>
            </a:extLst>
          </p:cNvPr>
          <p:cNvSpPr txBox="1"/>
          <p:nvPr/>
        </p:nvSpPr>
        <p:spPr>
          <a:xfrm>
            <a:off x="8207216" y="4712158"/>
            <a:ext cx="2470944"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Referrals</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Type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Request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Occurrence date</a:t>
            </a:r>
          </a:p>
          <a:p>
            <a:pPr marL="285743" indent="-285743" defTabSz="914378" fontAlgn="base">
              <a:spcBef>
                <a:spcPct val="0"/>
              </a:spcBef>
              <a:spcAft>
                <a:spcPct val="0"/>
              </a:spcAft>
              <a:buFont typeface="Arial" panose="020B0604020202020204" pitchFamily="34" charset="0"/>
              <a:buChar char="•"/>
            </a:pPr>
            <a:r>
              <a:rPr lang="en-CA" sz="1200" dirty="0">
                <a:solidFill>
                  <a:srgbClr val="333635"/>
                </a:solidFill>
                <a:latin typeface="Segoe UI" panose="020B0502040204020203" pitchFamily="34" charset="0"/>
                <a:cs typeface="Segoe UI" panose="020B0502040204020203" pitchFamily="34" charset="0"/>
              </a:rPr>
              <a:t>Source (clinic)</a:t>
            </a:r>
          </a:p>
        </p:txBody>
      </p:sp>
      <p:cxnSp>
        <p:nvCxnSpPr>
          <p:cNvPr id="15" name="Straight Arrow Connector 14">
            <a:extLst>
              <a:ext uri="{FF2B5EF4-FFF2-40B4-BE49-F238E27FC236}">
                <a16:creationId xmlns:a16="http://schemas.microsoft.com/office/drawing/2014/main" id="{4F36AC95-67A0-4F4E-8335-D77261305E89}"/>
              </a:ext>
            </a:extLst>
          </p:cNvPr>
          <p:cNvCxnSpPr>
            <a:cxnSpLocks/>
          </p:cNvCxnSpPr>
          <p:nvPr/>
        </p:nvCxnSpPr>
        <p:spPr>
          <a:xfrm flipH="1">
            <a:off x="7807225" y="3963585"/>
            <a:ext cx="404179" cy="39852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2F8B9-382F-4CB7-9C54-F3C52B389A76}"/>
              </a:ext>
            </a:extLst>
          </p:cNvPr>
          <p:cNvCxnSpPr>
            <a:cxnSpLocks/>
            <a:stCxn id="11" idx="3"/>
          </p:cNvCxnSpPr>
          <p:nvPr/>
        </p:nvCxnSpPr>
        <p:spPr>
          <a:xfrm>
            <a:off x="3733530" y="3435864"/>
            <a:ext cx="381270" cy="32307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DA2118-017F-4169-8C54-10F818E44296}"/>
              </a:ext>
            </a:extLst>
          </p:cNvPr>
          <p:cNvCxnSpPr>
            <a:cxnSpLocks/>
            <a:stCxn id="13" idx="3"/>
          </p:cNvCxnSpPr>
          <p:nvPr/>
        </p:nvCxnSpPr>
        <p:spPr>
          <a:xfrm>
            <a:off x="3737717" y="4731607"/>
            <a:ext cx="377083" cy="94393"/>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EE6D8E-1B70-4327-AA3D-52EFA39D928E}"/>
              </a:ext>
            </a:extLst>
          </p:cNvPr>
          <p:cNvCxnSpPr>
            <a:cxnSpLocks/>
            <a:stCxn id="14" idx="1"/>
          </p:cNvCxnSpPr>
          <p:nvPr/>
        </p:nvCxnSpPr>
        <p:spPr>
          <a:xfrm flipH="1">
            <a:off x="7807226" y="5250767"/>
            <a:ext cx="399990" cy="34593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111CF2-F1F6-4904-B74B-3ED8398E7A2D}"/>
              </a:ext>
            </a:extLst>
          </p:cNvPr>
          <p:cNvSpPr txBox="1"/>
          <p:nvPr/>
        </p:nvSpPr>
        <p:spPr>
          <a:xfrm>
            <a:off x="1238697" y="5485217"/>
            <a:ext cx="2494833" cy="338554"/>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dirty="0">
                <a:solidFill>
                  <a:srgbClr val="333635"/>
                </a:solidFill>
                <a:latin typeface="Segoe UI" panose="020B0502040204020203" pitchFamily="34" charset="0"/>
                <a:cs typeface="Segoe UI" panose="020B0502040204020203" pitchFamily="34" charset="0"/>
              </a:rPr>
              <a:t>Immunizations</a:t>
            </a:r>
            <a:endParaRPr lang="en-CA" sz="1200" b="1" dirty="0">
              <a:solidFill>
                <a:srgbClr val="333635"/>
              </a:solidFill>
              <a:latin typeface="Segoe UI" panose="020B0502040204020203" pitchFamily="34" charset="0"/>
              <a:cs typeface="Segoe UI" panose="020B0502040204020203" pitchFamily="34" charset="0"/>
            </a:endParaRPr>
          </a:p>
        </p:txBody>
      </p:sp>
      <p:cxnSp>
        <p:nvCxnSpPr>
          <p:cNvPr id="20" name="Straight Arrow Connector 19">
            <a:extLst>
              <a:ext uri="{FF2B5EF4-FFF2-40B4-BE49-F238E27FC236}">
                <a16:creationId xmlns:a16="http://schemas.microsoft.com/office/drawing/2014/main" id="{9A7CB658-678C-4EB2-99FA-CEE8999A41B5}"/>
              </a:ext>
            </a:extLst>
          </p:cNvPr>
          <p:cNvCxnSpPr>
            <a:cxnSpLocks/>
            <a:stCxn id="19" idx="3"/>
          </p:cNvCxnSpPr>
          <p:nvPr/>
        </p:nvCxnSpPr>
        <p:spPr>
          <a:xfrm flipV="1">
            <a:off x="3733530" y="5323047"/>
            <a:ext cx="381270" cy="33144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E06C5A-563D-4EBE-81BA-41CA7D1FF7CB}"/>
              </a:ext>
            </a:extLst>
          </p:cNvPr>
          <p:cNvCxnSpPr>
            <a:cxnSpLocks/>
            <a:stCxn id="49" idx="1"/>
          </p:cNvCxnSpPr>
          <p:nvPr/>
        </p:nvCxnSpPr>
        <p:spPr>
          <a:xfrm flipH="1" flipV="1">
            <a:off x="7325360" y="6126480"/>
            <a:ext cx="881856" cy="77735"/>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988D5CB-0708-47F8-BD11-3DEB67150B7B}"/>
              </a:ext>
            </a:extLst>
          </p:cNvPr>
          <p:cNvSpPr txBox="1"/>
          <p:nvPr/>
        </p:nvSpPr>
        <p:spPr>
          <a:xfrm>
            <a:off x="8207216" y="6034938"/>
            <a:ext cx="2470944" cy="338554"/>
          </a:xfrm>
          <a:prstGeom prst="rect">
            <a:avLst/>
          </a:prstGeom>
          <a:solidFill>
            <a:srgbClr val="B7D4E3"/>
          </a:solidFill>
        </p:spPr>
        <p:txBody>
          <a:bodyPr wrap="square" rtlCol="0">
            <a:spAutoFit/>
          </a:bodyPr>
          <a:lstStyle/>
          <a:p>
            <a:r>
              <a:rPr lang="en-US" sz="1600" b="1" dirty="0">
                <a:solidFill>
                  <a:srgbClr val="333635"/>
                </a:solidFill>
                <a:latin typeface="Segoe UI" panose="020B0502040204020203" pitchFamily="34" charset="0"/>
                <a:cs typeface="Segoe UI" panose="020B0502040204020203" pitchFamily="34" charset="0"/>
              </a:rPr>
              <a:t>Disclosure Message</a:t>
            </a:r>
            <a:endParaRPr lang="en-CA" sz="1600" b="1" dirty="0">
              <a:solidFill>
                <a:srgbClr val="33363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45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9"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104" y="138868"/>
            <a:ext cx="10959008" cy="758957"/>
          </a:xfrm>
        </p:spPr>
        <p:txBody>
          <a:bodyPr>
            <a:normAutofit/>
          </a:bodyPr>
          <a:lstStyle/>
          <a:p>
            <a:r>
              <a:rPr lang="en-US" sz="3600" dirty="0">
                <a:solidFill>
                  <a:srgbClr val="275971"/>
                </a:solidFill>
              </a:rPr>
              <a:t>        CII                 Data Elements                  CPAR</a:t>
            </a:r>
            <a:endParaRPr lang="en-CA" sz="3600" dirty="0">
              <a:solidFill>
                <a:srgbClr val="275971"/>
              </a:solidFill>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719404" y="939494"/>
            <a:ext cx="2606733" cy="5035559"/>
          </a:xfrm>
          <a:prstGeom prst="rect">
            <a:avLst/>
          </a:prstGeom>
        </p:spPr>
      </p:pic>
      <p:pic>
        <p:nvPicPr>
          <p:cNvPr id="9" name="Picture 8"/>
          <p:cNvPicPr>
            <a:picLocks noChangeAspect="1"/>
          </p:cNvPicPr>
          <p:nvPr/>
        </p:nvPicPr>
        <p:blipFill>
          <a:blip r:embed="rId4"/>
          <a:stretch>
            <a:fillRect/>
          </a:stretch>
        </p:blipFill>
        <p:spPr>
          <a:xfrm>
            <a:off x="6125233" y="939492"/>
            <a:ext cx="2659067" cy="4821037"/>
          </a:xfrm>
          <a:prstGeom prst="rect">
            <a:avLst/>
          </a:prstGeom>
        </p:spPr>
      </p:pic>
      <p:pic>
        <p:nvPicPr>
          <p:cNvPr id="2" name="Picture 1"/>
          <p:cNvPicPr>
            <a:picLocks noChangeAspect="1"/>
          </p:cNvPicPr>
          <p:nvPr/>
        </p:nvPicPr>
        <p:blipFill>
          <a:blip r:embed="rId5"/>
          <a:stretch>
            <a:fillRect/>
          </a:stretch>
        </p:blipFill>
        <p:spPr>
          <a:xfrm>
            <a:off x="8853926" y="940414"/>
            <a:ext cx="2575783" cy="2065199"/>
          </a:xfrm>
          <a:prstGeom prst="rect">
            <a:avLst/>
          </a:prstGeom>
        </p:spPr>
      </p:pic>
      <p:grpSp>
        <p:nvGrpSpPr>
          <p:cNvPr id="5" name="Group 4"/>
          <p:cNvGrpSpPr/>
          <p:nvPr/>
        </p:nvGrpSpPr>
        <p:grpSpPr>
          <a:xfrm>
            <a:off x="8896137" y="3173117"/>
            <a:ext cx="2686263" cy="2677656"/>
            <a:chOff x="8896136" y="3690476"/>
            <a:chExt cx="2686263" cy="2677656"/>
          </a:xfrm>
        </p:grpSpPr>
        <p:sp>
          <p:nvSpPr>
            <p:cNvPr id="11" name="TextBox 10"/>
            <p:cNvSpPr txBox="1"/>
            <p:nvPr/>
          </p:nvSpPr>
          <p:spPr>
            <a:xfrm>
              <a:off x="8896136" y="3690476"/>
              <a:ext cx="2686263" cy="2677656"/>
            </a:xfrm>
            <a:prstGeom prst="rect">
              <a:avLst/>
            </a:prstGeom>
            <a:noFill/>
            <a:ln>
              <a:solidFill>
                <a:srgbClr val="92D050"/>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mn-ea"/>
                  <a:cs typeface="+mn-cs"/>
                </a:rPr>
                <a:t>Encounter Data Element Legend: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Segoe UI"/>
                  <a:ea typeface="+mn-ea"/>
                  <a:cs typeface="+mn-cs"/>
                </a:rPr>
                <a:t> </a:t>
              </a:r>
              <a:endParaRPr kumimoji="0" lang="en-CA"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200" b="1" i="0" u="none" strike="noStrike" kern="1200" cap="none" spc="0" normalizeH="0" baseline="0" noProof="0" dirty="0">
                  <a:ln>
                    <a:noFill/>
                  </a:ln>
                  <a:solidFill>
                    <a:prstClr val="black"/>
                  </a:solidFill>
                  <a:effectLst/>
                  <a:uLnTx/>
                  <a:uFillTx/>
                  <a:latin typeface="Segoe UI"/>
                  <a:ea typeface="+mn-ea"/>
                  <a:cs typeface="+mn-cs"/>
                </a:rPr>
                <a:t>Netcare</a:t>
              </a:r>
              <a:r>
                <a:rPr kumimoji="0" lang="en-US" sz="1200" b="0" i="0" u="none" strike="noStrike" kern="1200" cap="none" spc="0" normalizeH="0" baseline="0" noProof="0" dirty="0">
                  <a:ln>
                    <a:noFill/>
                  </a:ln>
                  <a:solidFill>
                    <a:prstClr val="black"/>
                  </a:solidFill>
                  <a:effectLst/>
                  <a:uLnTx/>
                  <a:uFillTx/>
                  <a:latin typeface="Segoe UI"/>
                  <a:ea typeface="+mn-ea"/>
                  <a:cs typeface="+mn-cs"/>
                </a:rPr>
                <a:t> </a:t>
              </a: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published in the current CII     Community Encounter Digest (CED) report and uploaded to Healthcare Data Repository</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 uploaded to Healthcare Data Repository</a:t>
              </a:r>
            </a:p>
            <a:p>
              <a:pPr marL="171446" marR="0" lvl="0" indent="-171446" algn="l" defTabSz="914400" rtl="0" eaLnBrk="1" fontAlgn="auto" latinLnBrk="0" hangingPunct="1">
                <a:lnSpc>
                  <a:spcPct val="100000"/>
                </a:lnSpc>
                <a:spcBef>
                  <a:spcPts val="0"/>
                </a:spcBef>
                <a:spcAft>
                  <a:spcPts val="0"/>
                </a:spcAft>
                <a:buClrTx/>
                <a:buSzTx/>
                <a:buFont typeface="Wingdings" panose="05000000000000000000" pitchFamily="2" charset="2"/>
                <a:buChar char="o"/>
                <a:tabLst/>
                <a:defRPr/>
              </a:pPr>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200" b="1" i="0" u="none" strike="noStrike" kern="1200" cap="none" spc="0" normalizeH="0" baseline="0" noProof="0" dirty="0">
                  <a:ln>
                    <a:noFill/>
                  </a:ln>
                  <a:solidFill>
                    <a:prstClr val="black"/>
                  </a:solidFill>
                  <a:effectLst/>
                  <a:uLnTx/>
                  <a:uFillTx/>
                  <a:latin typeface="Segoe UI"/>
                  <a:ea typeface="+mn-ea"/>
                  <a:cs typeface="+mn-cs"/>
                </a:rPr>
                <a:t>CPAR</a:t>
              </a:r>
              <a:r>
                <a:rPr kumimoji="0" lang="en-US" sz="1200" b="0" i="0" u="none" strike="noStrike" kern="1200" cap="none" spc="0" normalizeH="0" baseline="0" noProof="0" dirty="0">
                  <a:ln>
                    <a:noFill/>
                  </a:ln>
                  <a:solidFill>
                    <a:prstClr val="black"/>
                  </a:solidFill>
                  <a:effectLst/>
                  <a:uLnTx/>
                  <a:uFillTx/>
                  <a:latin typeface="Segoe UI"/>
                  <a:ea typeface="+mn-ea"/>
                  <a:cs typeface="+mn-cs"/>
                </a:rPr>
                <a:t> </a:t>
              </a:r>
              <a:r>
                <a:rPr kumimoji="0" lang="en-US" sz="1100" b="0" i="0" u="none" strike="noStrike" kern="1200" cap="none" spc="0" normalizeH="0" baseline="0" noProof="0" dirty="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       uploaded to CPAR and Data Repository</a:t>
              </a:r>
              <a:endParaRPr kumimoji="0" lang="en-CA" sz="11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2" name="Rectangle 11"/>
            <p:cNvSpPr/>
            <p:nvPr/>
          </p:nvSpPr>
          <p:spPr>
            <a:xfrm>
              <a:off x="8996131" y="4341016"/>
              <a:ext cx="135635" cy="132898"/>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flipV="1">
              <a:off x="8996131" y="5792641"/>
              <a:ext cx="135635" cy="167533"/>
            </a:xfrm>
            <a:prstGeom prst="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p:cNvSpPr/>
            <p:nvPr/>
          </p:nvSpPr>
          <p:spPr>
            <a:xfrm>
              <a:off x="8996131" y="5308257"/>
              <a:ext cx="135635" cy="1298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7" name="Picture 6"/>
          <p:cNvPicPr>
            <a:picLocks noChangeAspect="1"/>
          </p:cNvPicPr>
          <p:nvPr/>
        </p:nvPicPr>
        <p:blipFill>
          <a:blip r:embed="rId6"/>
          <a:stretch>
            <a:fillRect/>
          </a:stretch>
        </p:blipFill>
        <p:spPr>
          <a:xfrm>
            <a:off x="3395760" y="939494"/>
            <a:ext cx="2659848" cy="5035559"/>
          </a:xfrm>
          <a:prstGeom prst="rect">
            <a:avLst/>
          </a:prstGeom>
        </p:spPr>
      </p:pic>
    </p:spTree>
    <p:extLst>
      <p:ext uri="{BB962C8B-B14F-4D97-AF65-F5344CB8AC3E}">
        <p14:creationId xmlns:p14="http://schemas.microsoft.com/office/powerpoint/2010/main" val="62932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693821" y="259704"/>
            <a:ext cx="10735309" cy="708489"/>
          </a:xfrm>
        </p:spPr>
        <p:txBody>
          <a:bodyPr/>
          <a:lstStyle/>
          <a:p>
            <a:r>
              <a:rPr lang="en-US" dirty="0">
                <a:solidFill>
                  <a:srgbClr val="275971"/>
                </a:solidFill>
              </a:rPr>
              <a:t>Conditions that allow for Encounter information to flow to the CED in Netcare</a:t>
            </a:r>
            <a:endParaRPr lang="en-CA" dirty="0"/>
          </a:p>
        </p:txBody>
      </p:sp>
      <p:sp>
        <p:nvSpPr>
          <p:cNvPr id="3" name="Content Placeholder 2">
            <a:extLst>
              <a:ext uri="{FF2B5EF4-FFF2-40B4-BE49-F238E27FC236}">
                <a16:creationId xmlns:a16="http://schemas.microsoft.com/office/drawing/2014/main" id="{DFB0DB4E-CDA6-44EA-95A8-409175E99970}"/>
              </a:ext>
            </a:extLst>
          </p:cNvPr>
          <p:cNvSpPr>
            <a:spLocks noGrp="1"/>
          </p:cNvSpPr>
          <p:nvPr>
            <p:ph idx="1"/>
          </p:nvPr>
        </p:nvSpPr>
        <p:spPr>
          <a:xfrm>
            <a:off x="427948" y="1620051"/>
            <a:ext cx="6294970" cy="4553084"/>
          </a:xfrm>
        </p:spPr>
        <p:txBody>
          <a:bodyPr>
            <a:normAutofit fontScale="70000" lnSpcReduction="20000"/>
          </a:bodyPr>
          <a:lstStyle/>
          <a:p>
            <a:pPr marL="0" indent="0">
              <a:lnSpc>
                <a:spcPct val="120000"/>
              </a:lnSpc>
              <a:buNone/>
            </a:pPr>
            <a:r>
              <a:rPr lang="en-US" sz="3100" b="1" dirty="0"/>
              <a:t>PS Suite determines if an encounter is valid to submit to CII if the encounter is</a:t>
            </a:r>
            <a:r>
              <a:rPr lang="en-US" sz="3100" dirty="0"/>
              <a:t>: </a:t>
            </a:r>
          </a:p>
          <a:p>
            <a:pPr marL="360000" indent="-360000">
              <a:lnSpc>
                <a:spcPct val="120000"/>
              </a:lnSpc>
              <a:buFont typeface="Wingdings" panose="05000000000000000000" pitchFamily="2" charset="2"/>
              <a:buChar char="ü"/>
            </a:pPr>
            <a:r>
              <a:rPr lang="en-US" sz="3200" dirty="0"/>
              <a:t>Attached to a provider who is live on CII/CPAR</a:t>
            </a:r>
          </a:p>
          <a:p>
            <a:pPr marL="360000" indent="-360000">
              <a:lnSpc>
                <a:spcPct val="120000"/>
              </a:lnSpc>
              <a:buFont typeface="Wingdings" panose="05000000000000000000" pitchFamily="2" charset="2"/>
              <a:buChar char="ü"/>
            </a:pPr>
            <a:r>
              <a:rPr lang="en-US" sz="3100" dirty="0"/>
              <a:t>NOT marked private</a:t>
            </a:r>
          </a:p>
          <a:p>
            <a:pPr marL="360000" indent="-360000">
              <a:lnSpc>
                <a:spcPct val="120000"/>
              </a:lnSpc>
              <a:buFont typeface="Wingdings" panose="05000000000000000000" pitchFamily="2" charset="2"/>
              <a:buChar char="ü"/>
            </a:pPr>
            <a:r>
              <a:rPr lang="en-US" sz="3100" dirty="0"/>
              <a:t>In a patient’s chart that is NOT marked as private</a:t>
            </a:r>
          </a:p>
          <a:p>
            <a:pPr marL="360000" indent="-360000">
              <a:lnSpc>
                <a:spcPct val="120000"/>
              </a:lnSpc>
              <a:buFont typeface="Wingdings" panose="05000000000000000000" pitchFamily="2" charset="2"/>
              <a:buChar char="ü"/>
            </a:pPr>
            <a:r>
              <a:rPr lang="en-US" sz="3100" dirty="0"/>
              <a:t>Marked as finished (no yellow bar)</a:t>
            </a:r>
          </a:p>
          <a:p>
            <a:pPr marL="0" indent="0">
              <a:lnSpc>
                <a:spcPct val="120000"/>
              </a:lnSpc>
              <a:buNone/>
            </a:pPr>
            <a:endParaRPr lang="en-US" sz="3100" dirty="0"/>
          </a:p>
          <a:p>
            <a:pPr marL="0" indent="0">
              <a:lnSpc>
                <a:spcPct val="120000"/>
              </a:lnSpc>
              <a:buNone/>
            </a:pPr>
            <a:r>
              <a:rPr lang="en-US" sz="3100" dirty="0">
                <a:solidFill>
                  <a:srgbClr val="569BBE"/>
                </a:solidFill>
              </a:rPr>
              <a:t>Note: a previously created visit note that is updated, will be updated in Netcare</a:t>
            </a:r>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fld id="{F0F5746B-1A61-4914-9792-FA2C912D93FF}" type="slidenum">
              <a:rPr lang="en-CA" smtClean="0"/>
              <a:pPr/>
              <a:t>19</a:t>
            </a:fld>
            <a:endParaRPr lang="en-CA"/>
          </a:p>
        </p:txBody>
      </p:sp>
      <p:grpSp>
        <p:nvGrpSpPr>
          <p:cNvPr id="38" name="Group 37">
            <a:extLst>
              <a:ext uri="{FF2B5EF4-FFF2-40B4-BE49-F238E27FC236}">
                <a16:creationId xmlns:a16="http://schemas.microsoft.com/office/drawing/2014/main" id="{EDE50BF4-A3D3-4E85-8640-BA11744C0B21}"/>
              </a:ext>
            </a:extLst>
          </p:cNvPr>
          <p:cNvGrpSpPr/>
          <p:nvPr/>
        </p:nvGrpSpPr>
        <p:grpSpPr>
          <a:xfrm>
            <a:off x="7283600" y="1097278"/>
            <a:ext cx="2331133" cy="1545450"/>
            <a:chOff x="9145140" y="1208380"/>
            <a:chExt cx="2331133" cy="1545450"/>
          </a:xfrm>
        </p:grpSpPr>
        <p:pic>
          <p:nvPicPr>
            <p:cNvPr id="25" name="Picture 24">
              <a:extLst>
                <a:ext uri="{FF2B5EF4-FFF2-40B4-BE49-F238E27FC236}">
                  <a16:creationId xmlns:a16="http://schemas.microsoft.com/office/drawing/2014/main" id="{45A86A50-29BB-4069-A2D4-207131D274FA}"/>
                </a:ext>
              </a:extLst>
            </p:cNvPr>
            <p:cNvPicPr>
              <a:picLocks noChangeAspect="1"/>
            </p:cNvPicPr>
            <p:nvPr/>
          </p:nvPicPr>
          <p:blipFill rotWithShape="1">
            <a:blip r:embed="rId3"/>
            <a:srcRect r="70442" b="73470"/>
            <a:stretch/>
          </p:blipFill>
          <p:spPr>
            <a:xfrm>
              <a:off x="9220296" y="1208380"/>
              <a:ext cx="2255977" cy="1545450"/>
            </a:xfrm>
            <a:prstGeom prst="rect">
              <a:avLst/>
            </a:prstGeom>
          </p:spPr>
        </p:pic>
        <p:sp>
          <p:nvSpPr>
            <p:cNvPr id="35" name="Rectangle 34">
              <a:extLst>
                <a:ext uri="{FF2B5EF4-FFF2-40B4-BE49-F238E27FC236}">
                  <a16:creationId xmlns:a16="http://schemas.microsoft.com/office/drawing/2014/main" id="{E9EAB420-21FB-4773-8BFB-654F2B0FF733}"/>
                </a:ext>
              </a:extLst>
            </p:cNvPr>
            <p:cNvSpPr/>
            <p:nvPr/>
          </p:nvSpPr>
          <p:spPr>
            <a:xfrm>
              <a:off x="9145140" y="1795726"/>
              <a:ext cx="2186307" cy="433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B948DC3-380E-4194-BFF6-9DF2BC43A5F9}"/>
              </a:ext>
            </a:extLst>
          </p:cNvPr>
          <p:cNvGrpSpPr/>
          <p:nvPr/>
        </p:nvGrpSpPr>
        <p:grpSpPr>
          <a:xfrm>
            <a:off x="8006022" y="2344697"/>
            <a:ext cx="3263360" cy="2736609"/>
            <a:chOff x="6507881" y="2113798"/>
            <a:chExt cx="3263360" cy="2736609"/>
          </a:xfrm>
        </p:grpSpPr>
        <p:pic>
          <p:nvPicPr>
            <p:cNvPr id="29" name="Picture 28">
              <a:extLst>
                <a:ext uri="{FF2B5EF4-FFF2-40B4-BE49-F238E27FC236}">
                  <a16:creationId xmlns:a16="http://schemas.microsoft.com/office/drawing/2014/main" id="{89EDAF6C-9CC7-45C6-A4B5-CC51439120D4}"/>
                </a:ext>
              </a:extLst>
            </p:cNvPr>
            <p:cNvPicPr>
              <a:picLocks noChangeAspect="1"/>
            </p:cNvPicPr>
            <p:nvPr/>
          </p:nvPicPr>
          <p:blipFill rotWithShape="1">
            <a:blip r:embed="rId4"/>
            <a:srcRect r="49107" b="56887"/>
            <a:stretch/>
          </p:blipFill>
          <p:spPr>
            <a:xfrm>
              <a:off x="6507881" y="2113798"/>
              <a:ext cx="3263360" cy="2736609"/>
            </a:xfrm>
            <a:prstGeom prst="rect">
              <a:avLst/>
            </a:prstGeom>
          </p:spPr>
        </p:pic>
        <p:sp>
          <p:nvSpPr>
            <p:cNvPr id="36" name="Rectangle 35">
              <a:extLst>
                <a:ext uri="{FF2B5EF4-FFF2-40B4-BE49-F238E27FC236}">
                  <a16:creationId xmlns:a16="http://schemas.microsoft.com/office/drawing/2014/main" id="{D375AD37-D7E9-4A3B-A36A-82C7F2C01565}"/>
                </a:ext>
              </a:extLst>
            </p:cNvPr>
            <p:cNvSpPr/>
            <p:nvPr/>
          </p:nvSpPr>
          <p:spPr>
            <a:xfrm>
              <a:off x="6646455" y="3950977"/>
              <a:ext cx="718850" cy="433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39C69C3-74AE-480B-9EEB-C013731D04BD}"/>
              </a:ext>
            </a:extLst>
          </p:cNvPr>
          <p:cNvGrpSpPr/>
          <p:nvPr/>
        </p:nvGrpSpPr>
        <p:grpSpPr>
          <a:xfrm>
            <a:off x="9614733" y="4614974"/>
            <a:ext cx="2149319" cy="1747147"/>
            <a:chOff x="9081723" y="4315450"/>
            <a:chExt cx="2149319" cy="1747147"/>
          </a:xfrm>
        </p:grpSpPr>
        <p:pic>
          <p:nvPicPr>
            <p:cNvPr id="6" name="Picture 5">
              <a:extLst>
                <a:ext uri="{FF2B5EF4-FFF2-40B4-BE49-F238E27FC236}">
                  <a16:creationId xmlns:a16="http://schemas.microsoft.com/office/drawing/2014/main" id="{870891E9-A5F0-4FEF-80F7-F8BCFD440B63}"/>
                </a:ext>
              </a:extLst>
            </p:cNvPr>
            <p:cNvPicPr>
              <a:picLocks noChangeAspect="1"/>
            </p:cNvPicPr>
            <p:nvPr/>
          </p:nvPicPr>
          <p:blipFill>
            <a:blip r:embed="rId5"/>
            <a:stretch>
              <a:fillRect/>
            </a:stretch>
          </p:blipFill>
          <p:spPr>
            <a:xfrm>
              <a:off x="9220296" y="4384075"/>
              <a:ext cx="2010746" cy="1545450"/>
            </a:xfrm>
            <a:prstGeom prst="rect">
              <a:avLst/>
            </a:prstGeom>
            <a:ln>
              <a:solidFill>
                <a:schemeClr val="tx1"/>
              </a:solidFill>
            </a:ln>
          </p:spPr>
        </p:pic>
        <p:sp>
          <p:nvSpPr>
            <p:cNvPr id="37" name="Rectangle 36">
              <a:extLst>
                <a:ext uri="{FF2B5EF4-FFF2-40B4-BE49-F238E27FC236}">
                  <a16:creationId xmlns:a16="http://schemas.microsoft.com/office/drawing/2014/main" id="{52544A16-3319-4ADF-9213-0E0D91779C69}"/>
                </a:ext>
              </a:extLst>
            </p:cNvPr>
            <p:cNvSpPr/>
            <p:nvPr/>
          </p:nvSpPr>
          <p:spPr>
            <a:xfrm>
              <a:off x="9081723" y="4315450"/>
              <a:ext cx="600306" cy="1747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991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9C9-BC6D-8042-AF00-BCCBDEB9A4B7}"/>
              </a:ext>
            </a:extLst>
          </p:cNvPr>
          <p:cNvSpPr>
            <a:spLocks noGrp="1"/>
          </p:cNvSpPr>
          <p:nvPr>
            <p:ph type="title"/>
          </p:nvPr>
        </p:nvSpPr>
        <p:spPr>
          <a:xfrm>
            <a:off x="693821" y="176576"/>
            <a:ext cx="10515600" cy="680039"/>
          </a:xfrm>
        </p:spPr>
        <p:txBody>
          <a:bodyPr>
            <a:normAutofit/>
          </a:bodyPr>
          <a:lstStyle/>
          <a:p>
            <a:r>
              <a:rPr lang="en-US" sz="3600" dirty="0">
                <a:latin typeface="+mn-lt"/>
              </a:rPr>
              <a:t>Sections</a:t>
            </a:r>
          </a:p>
        </p:txBody>
      </p:sp>
      <p:graphicFrame>
        <p:nvGraphicFramePr>
          <p:cNvPr id="4" name="Content Placeholder 3">
            <a:extLst>
              <a:ext uri="{FF2B5EF4-FFF2-40B4-BE49-F238E27FC236}">
                <a16:creationId xmlns:a16="http://schemas.microsoft.com/office/drawing/2014/main" id="{65E80BED-F249-4E49-82B3-4C6F7DAEF75A}"/>
              </a:ext>
            </a:extLst>
          </p:cNvPr>
          <p:cNvGraphicFramePr>
            <a:graphicFrameLocks noGrp="1"/>
          </p:cNvGraphicFramePr>
          <p:nvPr>
            <p:ph idx="1"/>
            <p:extLst>
              <p:ext uri="{D42A27DB-BD31-4B8C-83A1-F6EECF244321}">
                <p14:modId xmlns:p14="http://schemas.microsoft.com/office/powerpoint/2010/main" val="2386694721"/>
              </p:ext>
            </p:extLst>
          </p:nvPr>
        </p:nvGraphicFramePr>
        <p:xfrm>
          <a:off x="3021931" y="259080"/>
          <a:ext cx="7782427" cy="6339840"/>
        </p:xfrm>
        <a:graphic>
          <a:graphicData uri="http://schemas.openxmlformats.org/drawingml/2006/table">
            <a:tbl>
              <a:tblPr firstRow="1" bandRow="1">
                <a:tableStyleId>{5C22544A-7EE6-4342-B048-85BDC9FD1C3A}</a:tableStyleId>
              </a:tblPr>
              <a:tblGrid>
                <a:gridCol w="5424237">
                  <a:extLst>
                    <a:ext uri="{9D8B030D-6E8A-4147-A177-3AD203B41FA5}">
                      <a16:colId xmlns:a16="http://schemas.microsoft.com/office/drawing/2014/main" val="2423075800"/>
                    </a:ext>
                  </a:extLst>
                </a:gridCol>
                <a:gridCol w="2358190">
                  <a:extLst>
                    <a:ext uri="{9D8B030D-6E8A-4147-A177-3AD203B41FA5}">
                      <a16:colId xmlns:a16="http://schemas.microsoft.com/office/drawing/2014/main" val="1345607302"/>
                    </a:ext>
                  </a:extLst>
                </a:gridCol>
              </a:tblGrid>
              <a:tr h="370840">
                <a:tc>
                  <a:txBody>
                    <a:bodyPr/>
                    <a:lstStyle/>
                    <a:p>
                      <a:pPr algn="ctr"/>
                      <a:r>
                        <a:rPr lang="en-US" sz="2000" dirty="0"/>
                        <a:t>Section</a:t>
                      </a:r>
                    </a:p>
                  </a:txBody>
                  <a:tcPr>
                    <a:solidFill>
                      <a:srgbClr val="388690"/>
                    </a:solidFill>
                  </a:tcPr>
                </a:tc>
                <a:tc>
                  <a:txBody>
                    <a:bodyPr/>
                    <a:lstStyle/>
                    <a:p>
                      <a:pPr algn="ctr"/>
                      <a:r>
                        <a:rPr lang="en-US" sz="2000" dirty="0"/>
                        <a:t>Slides</a:t>
                      </a:r>
                    </a:p>
                  </a:txBody>
                  <a:tcPr>
                    <a:solidFill>
                      <a:srgbClr val="388690"/>
                    </a:solidFill>
                  </a:tcPr>
                </a:tc>
                <a:extLst>
                  <a:ext uri="{0D108BD9-81ED-4DB2-BD59-A6C34878D82A}">
                    <a16:rowId xmlns:a16="http://schemas.microsoft.com/office/drawing/2014/main" val="195706627"/>
                  </a:ext>
                </a:extLst>
              </a:tr>
              <a:tr h="370840">
                <a:tc>
                  <a:txBody>
                    <a:bodyPr/>
                    <a:lstStyle/>
                    <a:p>
                      <a:r>
                        <a:rPr lang="en-US" sz="2000" dirty="0"/>
                        <a:t>Where did CII/CPAR come from?</a:t>
                      </a:r>
                    </a:p>
                  </a:txBody>
                  <a:tcPr>
                    <a:solidFill>
                      <a:srgbClr val="86C7D0"/>
                    </a:solidFill>
                  </a:tcPr>
                </a:tc>
                <a:tc>
                  <a:txBody>
                    <a:bodyPr/>
                    <a:lstStyle/>
                    <a:p>
                      <a:pPr algn="ctr"/>
                      <a:r>
                        <a:rPr lang="en-US" sz="2000" dirty="0"/>
                        <a:t>3</a:t>
                      </a:r>
                    </a:p>
                  </a:txBody>
                  <a:tcPr>
                    <a:solidFill>
                      <a:srgbClr val="86C7D0"/>
                    </a:solidFill>
                  </a:tcPr>
                </a:tc>
                <a:extLst>
                  <a:ext uri="{0D108BD9-81ED-4DB2-BD59-A6C34878D82A}">
                    <a16:rowId xmlns:a16="http://schemas.microsoft.com/office/drawing/2014/main" val="26616262"/>
                  </a:ext>
                </a:extLst>
              </a:tr>
              <a:tr h="370840">
                <a:tc>
                  <a:txBody>
                    <a:bodyPr/>
                    <a:lstStyle/>
                    <a:p>
                      <a:r>
                        <a:rPr lang="en-US" sz="2000" dirty="0"/>
                        <a:t>Why CII/CPAR?</a:t>
                      </a:r>
                    </a:p>
                  </a:txBody>
                  <a:tcPr>
                    <a:solidFill>
                      <a:srgbClr val="86C7D0"/>
                    </a:solidFill>
                  </a:tcPr>
                </a:tc>
                <a:tc>
                  <a:txBody>
                    <a:bodyPr/>
                    <a:lstStyle/>
                    <a:p>
                      <a:pPr algn="ctr"/>
                      <a:r>
                        <a:rPr lang="en-US" sz="2000" dirty="0"/>
                        <a:t>4-8</a:t>
                      </a:r>
                    </a:p>
                  </a:txBody>
                  <a:tcPr>
                    <a:solidFill>
                      <a:srgbClr val="86C7D0"/>
                    </a:solidFill>
                  </a:tcPr>
                </a:tc>
                <a:extLst>
                  <a:ext uri="{0D108BD9-81ED-4DB2-BD59-A6C34878D82A}">
                    <a16:rowId xmlns:a16="http://schemas.microsoft.com/office/drawing/2014/main" val="3416471768"/>
                  </a:ext>
                </a:extLst>
              </a:tr>
              <a:tr h="370840">
                <a:tc>
                  <a:txBody>
                    <a:bodyPr/>
                    <a:lstStyle/>
                    <a:p>
                      <a:r>
                        <a:rPr lang="en-US" sz="2000" dirty="0"/>
                        <a:t>What are CII/CPAR?</a:t>
                      </a:r>
                    </a:p>
                  </a:txBody>
                  <a:tcPr>
                    <a:solidFill>
                      <a:srgbClr val="86C7D0"/>
                    </a:solidFill>
                  </a:tcPr>
                </a:tc>
                <a:tc>
                  <a:txBody>
                    <a:bodyPr/>
                    <a:lstStyle/>
                    <a:p>
                      <a:pPr algn="ctr"/>
                      <a:r>
                        <a:rPr lang="en-US" sz="2000" dirty="0"/>
                        <a:t>9-13</a:t>
                      </a:r>
                    </a:p>
                  </a:txBody>
                  <a:tcPr>
                    <a:solidFill>
                      <a:srgbClr val="86C7D0"/>
                    </a:solidFill>
                  </a:tcPr>
                </a:tc>
                <a:extLst>
                  <a:ext uri="{0D108BD9-81ED-4DB2-BD59-A6C34878D82A}">
                    <a16:rowId xmlns:a16="http://schemas.microsoft.com/office/drawing/2014/main" val="3673208050"/>
                  </a:ext>
                </a:extLst>
              </a:tr>
              <a:tr h="370840">
                <a:tc>
                  <a:txBody>
                    <a:bodyPr/>
                    <a:lstStyle/>
                    <a:p>
                      <a:r>
                        <a:rPr lang="en-US" sz="2000" dirty="0"/>
                        <a:t>How do they work?</a:t>
                      </a:r>
                    </a:p>
                  </a:txBody>
                  <a:tcPr>
                    <a:solidFill>
                      <a:srgbClr val="86C7D0"/>
                    </a:solidFill>
                  </a:tcPr>
                </a:tc>
                <a:tc>
                  <a:txBody>
                    <a:bodyPr/>
                    <a:lstStyle/>
                    <a:p>
                      <a:pPr algn="ctr"/>
                      <a:r>
                        <a:rPr lang="en-US" sz="2000" dirty="0"/>
                        <a:t>14-21</a:t>
                      </a:r>
                    </a:p>
                  </a:txBody>
                  <a:tcPr>
                    <a:solidFill>
                      <a:srgbClr val="86C7D0"/>
                    </a:solidFill>
                  </a:tcPr>
                </a:tc>
                <a:extLst>
                  <a:ext uri="{0D108BD9-81ED-4DB2-BD59-A6C34878D82A}">
                    <a16:rowId xmlns:a16="http://schemas.microsoft.com/office/drawing/2014/main" val="2577838423"/>
                  </a:ext>
                </a:extLst>
              </a:tr>
              <a:tr h="370840">
                <a:tc>
                  <a:txBody>
                    <a:bodyPr/>
                    <a:lstStyle/>
                    <a:p>
                      <a:r>
                        <a:rPr lang="en-US" sz="2000" dirty="0"/>
                        <a:t>Data Mapping - Encounters</a:t>
                      </a:r>
                    </a:p>
                  </a:txBody>
                  <a:tcPr>
                    <a:solidFill>
                      <a:srgbClr val="86C7D0"/>
                    </a:solidFill>
                  </a:tcPr>
                </a:tc>
                <a:tc>
                  <a:txBody>
                    <a:bodyPr/>
                    <a:lstStyle/>
                    <a:p>
                      <a:pPr algn="ctr"/>
                      <a:r>
                        <a:rPr lang="en-US" sz="2000" dirty="0"/>
                        <a:t>22-33</a:t>
                      </a:r>
                    </a:p>
                  </a:txBody>
                  <a:tcPr>
                    <a:solidFill>
                      <a:srgbClr val="86C7D0"/>
                    </a:solidFill>
                  </a:tcPr>
                </a:tc>
                <a:extLst>
                  <a:ext uri="{0D108BD9-81ED-4DB2-BD59-A6C34878D82A}">
                    <a16:rowId xmlns:a16="http://schemas.microsoft.com/office/drawing/2014/main" val="1389648824"/>
                  </a:ext>
                </a:extLst>
              </a:tr>
              <a:tr h="370840">
                <a:tc>
                  <a:txBody>
                    <a:bodyPr/>
                    <a:lstStyle/>
                    <a:p>
                      <a:r>
                        <a:rPr lang="en-US" sz="2000" dirty="0"/>
                        <a:t>EMR Confidentiality</a:t>
                      </a:r>
                    </a:p>
                  </a:txBody>
                  <a:tcPr>
                    <a:solidFill>
                      <a:srgbClr val="86C7D0"/>
                    </a:solidFill>
                  </a:tcPr>
                </a:tc>
                <a:tc>
                  <a:txBody>
                    <a:bodyPr/>
                    <a:lstStyle/>
                    <a:p>
                      <a:pPr algn="ctr"/>
                      <a:r>
                        <a:rPr lang="en-US" sz="2000" dirty="0"/>
                        <a:t>34-36</a:t>
                      </a:r>
                    </a:p>
                  </a:txBody>
                  <a:tcPr>
                    <a:solidFill>
                      <a:srgbClr val="86C7D0"/>
                    </a:solidFill>
                  </a:tcPr>
                </a:tc>
                <a:extLst>
                  <a:ext uri="{0D108BD9-81ED-4DB2-BD59-A6C34878D82A}">
                    <a16:rowId xmlns:a16="http://schemas.microsoft.com/office/drawing/2014/main" val="1072242715"/>
                  </a:ext>
                </a:extLst>
              </a:tr>
              <a:tr h="370840">
                <a:tc>
                  <a:txBody>
                    <a:bodyPr/>
                    <a:lstStyle/>
                    <a:p>
                      <a:r>
                        <a:rPr lang="en-US" sz="2000" dirty="0"/>
                        <a:t>Sending Consult Reports</a:t>
                      </a:r>
                    </a:p>
                  </a:txBody>
                  <a:tcPr>
                    <a:solidFill>
                      <a:srgbClr val="86C7D0"/>
                    </a:solidFill>
                  </a:tcPr>
                </a:tc>
                <a:tc>
                  <a:txBody>
                    <a:bodyPr/>
                    <a:lstStyle/>
                    <a:p>
                      <a:pPr algn="ctr"/>
                      <a:r>
                        <a:rPr lang="en-US" sz="2000" dirty="0"/>
                        <a:t>37-41</a:t>
                      </a:r>
                    </a:p>
                  </a:txBody>
                  <a:tcPr>
                    <a:solidFill>
                      <a:srgbClr val="86C7D0"/>
                    </a:solidFill>
                  </a:tcPr>
                </a:tc>
                <a:extLst>
                  <a:ext uri="{0D108BD9-81ED-4DB2-BD59-A6C34878D82A}">
                    <a16:rowId xmlns:a16="http://schemas.microsoft.com/office/drawing/2014/main" val="1239518977"/>
                  </a:ext>
                </a:extLst>
              </a:tr>
              <a:tr h="370840">
                <a:tc>
                  <a:txBody>
                    <a:bodyPr/>
                    <a:lstStyle/>
                    <a:p>
                      <a:r>
                        <a:rPr lang="en-US" sz="2000" dirty="0"/>
                        <a:t>Sending Panels to CPAR</a:t>
                      </a:r>
                    </a:p>
                  </a:txBody>
                  <a:tcPr>
                    <a:solidFill>
                      <a:srgbClr val="86C7D0"/>
                    </a:solidFill>
                  </a:tcPr>
                </a:tc>
                <a:tc>
                  <a:txBody>
                    <a:bodyPr/>
                    <a:lstStyle/>
                    <a:p>
                      <a:pPr algn="ctr"/>
                      <a:r>
                        <a:rPr lang="en-US" sz="2000" dirty="0"/>
                        <a:t>42-46</a:t>
                      </a:r>
                    </a:p>
                  </a:txBody>
                  <a:tcPr>
                    <a:solidFill>
                      <a:srgbClr val="86C7D0"/>
                    </a:solidFill>
                  </a:tcPr>
                </a:tc>
                <a:extLst>
                  <a:ext uri="{0D108BD9-81ED-4DB2-BD59-A6C34878D82A}">
                    <a16:rowId xmlns:a16="http://schemas.microsoft.com/office/drawing/2014/main" val="869049907"/>
                  </a:ext>
                </a:extLst>
              </a:tr>
              <a:tr h="370840">
                <a:tc>
                  <a:txBody>
                    <a:bodyPr/>
                    <a:lstStyle/>
                    <a:p>
                      <a:r>
                        <a:rPr lang="en-US" sz="2000" dirty="0"/>
                        <a:t>Future State</a:t>
                      </a:r>
                    </a:p>
                  </a:txBody>
                  <a:tcPr>
                    <a:solidFill>
                      <a:srgbClr val="86C7D0"/>
                    </a:solidFill>
                  </a:tcPr>
                </a:tc>
                <a:tc>
                  <a:txBody>
                    <a:bodyPr/>
                    <a:lstStyle/>
                    <a:p>
                      <a:pPr algn="ctr"/>
                      <a:r>
                        <a:rPr lang="en-US" sz="2000" dirty="0"/>
                        <a:t>47</a:t>
                      </a:r>
                    </a:p>
                  </a:txBody>
                  <a:tcPr>
                    <a:solidFill>
                      <a:srgbClr val="86C7D0"/>
                    </a:solidFill>
                  </a:tcPr>
                </a:tc>
                <a:extLst>
                  <a:ext uri="{0D108BD9-81ED-4DB2-BD59-A6C34878D82A}">
                    <a16:rowId xmlns:a16="http://schemas.microsoft.com/office/drawing/2014/main" val="4263331644"/>
                  </a:ext>
                </a:extLst>
              </a:tr>
              <a:tr h="370840">
                <a:tc>
                  <a:txBody>
                    <a:bodyPr/>
                    <a:lstStyle/>
                    <a:p>
                      <a:r>
                        <a:rPr lang="en-US" sz="2000" dirty="0" err="1"/>
                        <a:t>eNotifications</a:t>
                      </a:r>
                      <a:endParaRPr lang="en-US" sz="2000" dirty="0"/>
                    </a:p>
                  </a:txBody>
                  <a:tcPr>
                    <a:solidFill>
                      <a:srgbClr val="86C7D0"/>
                    </a:solidFill>
                  </a:tcPr>
                </a:tc>
                <a:tc>
                  <a:txBody>
                    <a:bodyPr/>
                    <a:lstStyle/>
                    <a:p>
                      <a:pPr algn="ctr"/>
                      <a:r>
                        <a:rPr lang="en-US" sz="2000" dirty="0"/>
                        <a:t>48-53</a:t>
                      </a:r>
                    </a:p>
                  </a:txBody>
                  <a:tcPr>
                    <a:solidFill>
                      <a:srgbClr val="86C7D0"/>
                    </a:solidFill>
                  </a:tcPr>
                </a:tc>
                <a:extLst>
                  <a:ext uri="{0D108BD9-81ED-4DB2-BD59-A6C34878D82A}">
                    <a16:rowId xmlns:a16="http://schemas.microsoft.com/office/drawing/2014/main" val="1450939243"/>
                  </a:ext>
                </a:extLst>
              </a:tr>
              <a:tr h="370840">
                <a:tc>
                  <a:txBody>
                    <a:bodyPr/>
                    <a:lstStyle/>
                    <a:p>
                      <a:r>
                        <a:rPr lang="en-US" sz="2000" dirty="0"/>
                        <a:t>Benefits of CII/CPAR</a:t>
                      </a:r>
                    </a:p>
                  </a:txBody>
                  <a:tcPr>
                    <a:solidFill>
                      <a:srgbClr val="86C7D0"/>
                    </a:solidFill>
                  </a:tcPr>
                </a:tc>
                <a:tc>
                  <a:txBody>
                    <a:bodyPr/>
                    <a:lstStyle/>
                    <a:p>
                      <a:pPr algn="ctr"/>
                      <a:r>
                        <a:rPr lang="en-US" sz="2000" dirty="0"/>
                        <a:t>54</a:t>
                      </a:r>
                    </a:p>
                  </a:txBody>
                  <a:tcPr>
                    <a:solidFill>
                      <a:srgbClr val="86C7D0"/>
                    </a:solidFill>
                  </a:tcPr>
                </a:tc>
                <a:extLst>
                  <a:ext uri="{0D108BD9-81ED-4DB2-BD59-A6C34878D82A}">
                    <a16:rowId xmlns:a16="http://schemas.microsoft.com/office/drawing/2014/main" val="772136007"/>
                  </a:ext>
                </a:extLst>
              </a:tr>
              <a:tr h="370840">
                <a:tc>
                  <a:txBody>
                    <a:bodyPr/>
                    <a:lstStyle/>
                    <a:p>
                      <a:r>
                        <a:rPr lang="en-US" sz="2000" dirty="0"/>
                        <a:t>Readiness Criteria</a:t>
                      </a:r>
                    </a:p>
                  </a:txBody>
                  <a:tcPr>
                    <a:solidFill>
                      <a:srgbClr val="86C7D0"/>
                    </a:solidFill>
                  </a:tcPr>
                </a:tc>
                <a:tc>
                  <a:txBody>
                    <a:bodyPr/>
                    <a:lstStyle/>
                    <a:p>
                      <a:pPr algn="ctr"/>
                      <a:r>
                        <a:rPr lang="en-US" sz="2000" dirty="0"/>
                        <a:t>55-63</a:t>
                      </a:r>
                    </a:p>
                  </a:txBody>
                  <a:tcPr>
                    <a:solidFill>
                      <a:srgbClr val="86C7D0"/>
                    </a:solidFill>
                  </a:tcPr>
                </a:tc>
                <a:extLst>
                  <a:ext uri="{0D108BD9-81ED-4DB2-BD59-A6C34878D82A}">
                    <a16:rowId xmlns:a16="http://schemas.microsoft.com/office/drawing/2014/main" val="2270939112"/>
                  </a:ext>
                </a:extLst>
              </a:tr>
              <a:tr h="370840">
                <a:tc>
                  <a:txBody>
                    <a:bodyPr/>
                    <a:lstStyle/>
                    <a:p>
                      <a:r>
                        <a:rPr lang="en-US" sz="2000" dirty="0"/>
                        <a:t>What must physicians do? What is optional?</a:t>
                      </a:r>
                    </a:p>
                  </a:txBody>
                  <a:tcPr>
                    <a:solidFill>
                      <a:srgbClr val="86C7D0"/>
                    </a:solidFill>
                  </a:tcPr>
                </a:tc>
                <a:tc>
                  <a:txBody>
                    <a:bodyPr/>
                    <a:lstStyle/>
                    <a:p>
                      <a:pPr algn="ctr"/>
                      <a:r>
                        <a:rPr lang="en-US" sz="2000" dirty="0"/>
                        <a:t>64-66</a:t>
                      </a:r>
                    </a:p>
                  </a:txBody>
                  <a:tcPr>
                    <a:solidFill>
                      <a:srgbClr val="86C7D0"/>
                    </a:solidFill>
                  </a:tcPr>
                </a:tc>
                <a:extLst>
                  <a:ext uri="{0D108BD9-81ED-4DB2-BD59-A6C34878D82A}">
                    <a16:rowId xmlns:a16="http://schemas.microsoft.com/office/drawing/2014/main" val="3088277820"/>
                  </a:ext>
                </a:extLst>
              </a:tr>
              <a:tr h="370840">
                <a:tc>
                  <a:txBody>
                    <a:bodyPr/>
                    <a:lstStyle/>
                    <a:p>
                      <a:r>
                        <a:rPr lang="en-US" sz="2000" dirty="0"/>
                        <a:t>Next steps once you’re ready</a:t>
                      </a:r>
                    </a:p>
                  </a:txBody>
                  <a:tcPr>
                    <a:solidFill>
                      <a:srgbClr val="86C7D0"/>
                    </a:solidFill>
                  </a:tcPr>
                </a:tc>
                <a:tc>
                  <a:txBody>
                    <a:bodyPr/>
                    <a:lstStyle/>
                    <a:p>
                      <a:pPr algn="ctr"/>
                      <a:r>
                        <a:rPr lang="en-US" sz="2000" dirty="0"/>
                        <a:t>67-71</a:t>
                      </a:r>
                    </a:p>
                  </a:txBody>
                  <a:tcPr>
                    <a:solidFill>
                      <a:srgbClr val="86C7D0"/>
                    </a:solidFill>
                  </a:tcPr>
                </a:tc>
                <a:extLst>
                  <a:ext uri="{0D108BD9-81ED-4DB2-BD59-A6C34878D82A}">
                    <a16:rowId xmlns:a16="http://schemas.microsoft.com/office/drawing/2014/main" val="1473682400"/>
                  </a:ext>
                </a:extLst>
              </a:tr>
              <a:tr h="370840">
                <a:tc>
                  <a:txBody>
                    <a:bodyPr/>
                    <a:lstStyle/>
                    <a:p>
                      <a:r>
                        <a:rPr lang="en-US" sz="2000" dirty="0"/>
                        <a:t>Pre Go-Live tips</a:t>
                      </a:r>
                    </a:p>
                  </a:txBody>
                  <a:tcPr>
                    <a:solidFill>
                      <a:srgbClr val="86C7D0"/>
                    </a:solidFill>
                  </a:tcPr>
                </a:tc>
                <a:tc>
                  <a:txBody>
                    <a:bodyPr/>
                    <a:lstStyle/>
                    <a:p>
                      <a:pPr algn="ctr"/>
                      <a:r>
                        <a:rPr lang="en-US" sz="2000"/>
                        <a:t>72-81</a:t>
                      </a:r>
                      <a:endParaRPr lang="en-US" sz="2000" dirty="0"/>
                    </a:p>
                  </a:txBody>
                  <a:tcPr>
                    <a:solidFill>
                      <a:srgbClr val="86C7D0"/>
                    </a:solidFill>
                  </a:tcPr>
                </a:tc>
                <a:extLst>
                  <a:ext uri="{0D108BD9-81ED-4DB2-BD59-A6C34878D82A}">
                    <a16:rowId xmlns:a16="http://schemas.microsoft.com/office/drawing/2014/main" val="3103482127"/>
                  </a:ext>
                </a:extLst>
              </a:tr>
            </a:tbl>
          </a:graphicData>
        </a:graphic>
      </p:graphicFrame>
    </p:spTree>
    <p:extLst>
      <p:ext uri="{BB962C8B-B14F-4D97-AF65-F5344CB8AC3E}">
        <p14:creationId xmlns:p14="http://schemas.microsoft.com/office/powerpoint/2010/main" val="8275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693821" y="176576"/>
            <a:ext cx="10735309" cy="735686"/>
          </a:xfrm>
        </p:spPr>
        <p:txBody>
          <a:bodyPr/>
          <a:lstStyle/>
          <a:p>
            <a:r>
              <a:rPr lang="en-US" dirty="0"/>
              <a:t>EMR Checklist Before Go-Live</a:t>
            </a:r>
            <a:endParaRPr lang="en-CA" dirty="0"/>
          </a:p>
        </p:txBody>
      </p:sp>
      <p:sp>
        <p:nvSpPr>
          <p:cNvPr id="3" name="Content Placeholder 2">
            <a:extLst>
              <a:ext uri="{FF2B5EF4-FFF2-40B4-BE49-F238E27FC236}">
                <a16:creationId xmlns:a16="http://schemas.microsoft.com/office/drawing/2014/main" id="{DFB0DB4E-CDA6-44EA-95A8-409175E99970}"/>
              </a:ext>
            </a:extLst>
          </p:cNvPr>
          <p:cNvSpPr>
            <a:spLocks noGrp="1"/>
          </p:cNvSpPr>
          <p:nvPr>
            <p:ph idx="1"/>
          </p:nvPr>
        </p:nvSpPr>
        <p:spPr>
          <a:xfrm>
            <a:off x="505954" y="1423071"/>
            <a:ext cx="6177623" cy="4418851"/>
          </a:xfrm>
        </p:spPr>
        <p:txBody>
          <a:bodyPr>
            <a:normAutofit/>
          </a:bodyPr>
          <a:lstStyle/>
          <a:p>
            <a:pPr marL="0" indent="0">
              <a:buNone/>
            </a:pPr>
            <a:r>
              <a:rPr lang="en-US" sz="2400" b="1" dirty="0"/>
              <a:t>After Registration with eHealth:</a:t>
            </a:r>
          </a:p>
          <a:p>
            <a:pPr marL="342900" indent="-342900">
              <a:lnSpc>
                <a:spcPct val="100000"/>
              </a:lnSpc>
              <a:buFont typeface="+mj-lt"/>
              <a:buAutoNum type="arabicPeriod"/>
            </a:pPr>
            <a:r>
              <a:rPr lang="en-US" sz="1800" dirty="0"/>
              <a:t>Accept terms and conditions for </a:t>
            </a:r>
            <a:r>
              <a:rPr lang="en-US" sz="1800" b="1" dirty="0"/>
              <a:t>TELUS EMR mobile</a:t>
            </a:r>
          </a:p>
          <a:p>
            <a:pPr marL="342900" indent="-342900">
              <a:lnSpc>
                <a:spcPct val="100000"/>
              </a:lnSpc>
              <a:spcBef>
                <a:spcPts val="1600"/>
              </a:spcBef>
              <a:buFont typeface="+mj-lt"/>
              <a:buAutoNum type="arabicPeriod"/>
            </a:pPr>
            <a:r>
              <a:rPr lang="en-US" sz="1800" dirty="0"/>
              <a:t>Admin-Level Configuration (for the whole clinic)</a:t>
            </a:r>
          </a:p>
          <a:p>
            <a:pPr lvl="1">
              <a:lnSpc>
                <a:spcPct val="100000"/>
              </a:lnSpc>
              <a:buFont typeface="Wingdings" panose="05000000000000000000" pitchFamily="2" charset="2"/>
              <a:buChar char="ü"/>
            </a:pPr>
            <a:r>
              <a:rPr lang="en-US" sz="1500" dirty="0"/>
              <a:t>In Settings &gt; Preferences &gt; </a:t>
            </a:r>
            <a:r>
              <a:rPr lang="en-US" sz="1500" b="1" dirty="0"/>
              <a:t>CPAR Preferences </a:t>
            </a:r>
          </a:p>
          <a:p>
            <a:pPr marL="1085850" lvl="2" indent="-285750">
              <a:lnSpc>
                <a:spcPct val="100000"/>
              </a:lnSpc>
              <a:buFont typeface="Wingdings" panose="05000000000000000000" pitchFamily="2" charset="2"/>
              <a:buChar char="q"/>
            </a:pPr>
            <a:r>
              <a:rPr lang="en-US" dirty="0"/>
              <a:t>Preferences for the Entire Office – add AH Facility #</a:t>
            </a:r>
          </a:p>
          <a:p>
            <a:pPr marL="1085850" lvl="2" indent="-285750">
              <a:lnSpc>
                <a:spcPct val="100000"/>
              </a:lnSpc>
              <a:buFont typeface="Wingdings" panose="05000000000000000000" pitchFamily="2" charset="2"/>
              <a:buChar char="q"/>
            </a:pPr>
            <a:r>
              <a:rPr lang="en-US" dirty="0"/>
              <a:t>Preferences for Specific Providers – add Panel Number for each provider</a:t>
            </a:r>
          </a:p>
          <a:p>
            <a:pPr lvl="1">
              <a:lnSpc>
                <a:spcPct val="100000"/>
              </a:lnSpc>
              <a:buFont typeface="Wingdings" panose="05000000000000000000" pitchFamily="2" charset="2"/>
              <a:buChar char="ü"/>
            </a:pPr>
            <a:r>
              <a:rPr lang="en-US" sz="1500" dirty="0"/>
              <a:t>Settings &gt;Preferences &gt; </a:t>
            </a:r>
            <a:r>
              <a:rPr lang="en-US" sz="1500" b="1" dirty="0"/>
              <a:t>Outbound Interfaces</a:t>
            </a:r>
          </a:p>
          <a:p>
            <a:pPr marL="1085850" lvl="2" indent="-285750">
              <a:lnSpc>
                <a:spcPct val="100000"/>
              </a:lnSpc>
              <a:buFont typeface="Wingdings" panose="05000000000000000000" pitchFamily="2" charset="2"/>
              <a:buChar char="q"/>
            </a:pPr>
            <a:r>
              <a:rPr lang="en-US" dirty="0"/>
              <a:t>Select Outbound Encounter Interface + Chart Summary</a:t>
            </a:r>
          </a:p>
          <a:p>
            <a:pPr marL="342000" indent="-342000">
              <a:lnSpc>
                <a:spcPct val="100000"/>
              </a:lnSpc>
              <a:spcBef>
                <a:spcPts val="1600"/>
              </a:spcBef>
              <a:buFont typeface="+mj-lt"/>
              <a:buAutoNum type="arabicPeriod"/>
            </a:pPr>
            <a:r>
              <a:rPr lang="en-US" sz="1800" dirty="0"/>
              <a:t>User-Level Configuration</a:t>
            </a:r>
          </a:p>
          <a:p>
            <a:pPr lvl="1">
              <a:lnSpc>
                <a:spcPct val="100000"/>
              </a:lnSpc>
              <a:buFont typeface="Wingdings" panose="05000000000000000000" pitchFamily="2" charset="2"/>
              <a:buChar char="ü"/>
            </a:pPr>
            <a:r>
              <a:rPr lang="en-US" sz="1500" dirty="0"/>
              <a:t>Specialists select Letters will be Eligible for Encounter Data Extract</a:t>
            </a:r>
          </a:p>
          <a:p>
            <a:pPr marL="342000" indent="-342000">
              <a:lnSpc>
                <a:spcPct val="100000"/>
              </a:lnSpc>
              <a:spcBef>
                <a:spcPts val="1600"/>
              </a:spcBef>
              <a:buFont typeface="+mj-lt"/>
              <a:buAutoNum type="arabicPeriod"/>
            </a:pPr>
            <a:r>
              <a:rPr lang="en-US" sz="1800" dirty="0"/>
              <a:t>Review EMR mapping</a:t>
            </a:r>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fld id="{F0F5746B-1A61-4914-9792-FA2C912D93FF}" type="slidenum">
              <a:rPr lang="en-CA" smtClean="0"/>
              <a:pPr/>
              <a:t>20</a:t>
            </a:fld>
            <a:endParaRPr lang="en-CA"/>
          </a:p>
        </p:txBody>
      </p:sp>
      <p:grpSp>
        <p:nvGrpSpPr>
          <p:cNvPr id="12" name="Group 11">
            <a:extLst>
              <a:ext uri="{FF2B5EF4-FFF2-40B4-BE49-F238E27FC236}">
                <a16:creationId xmlns:a16="http://schemas.microsoft.com/office/drawing/2014/main" id="{4650D800-15E9-4145-B392-2EF4E1B3355F}"/>
              </a:ext>
            </a:extLst>
          </p:cNvPr>
          <p:cNvGrpSpPr/>
          <p:nvPr/>
        </p:nvGrpSpPr>
        <p:grpSpPr>
          <a:xfrm>
            <a:off x="7351544" y="176576"/>
            <a:ext cx="4326335" cy="1266821"/>
            <a:chOff x="6368079" y="2501482"/>
            <a:chExt cx="4106912" cy="1266821"/>
          </a:xfrm>
        </p:grpSpPr>
        <p:sp>
          <p:nvSpPr>
            <p:cNvPr id="5" name="TextBox 4">
              <a:extLst>
                <a:ext uri="{FF2B5EF4-FFF2-40B4-BE49-F238E27FC236}">
                  <a16:creationId xmlns:a16="http://schemas.microsoft.com/office/drawing/2014/main" id="{EC699AD2-181A-4947-9426-1BAE2A9638BF}"/>
                </a:ext>
              </a:extLst>
            </p:cNvPr>
            <p:cNvSpPr txBox="1"/>
            <p:nvPr/>
          </p:nvSpPr>
          <p:spPr>
            <a:xfrm flipH="1">
              <a:off x="7416306" y="2521808"/>
              <a:ext cx="3058685" cy="1246495"/>
            </a:xfrm>
            <a:prstGeom prst="rect">
              <a:avLst/>
            </a:prstGeom>
            <a:noFill/>
          </p:spPr>
          <p:txBody>
            <a:bodyPr wrap="square" rtlCol="0">
              <a:spAutoFit/>
            </a:bodyPr>
            <a:lstStyle/>
            <a:p>
              <a:pPr algn="ctr"/>
              <a:r>
                <a:rPr lang="en-US" sz="1500" dirty="0">
                  <a:solidFill>
                    <a:srgbClr val="333635"/>
                  </a:solidFill>
                </a:rPr>
                <a:t>Detailed Configuration Instructions Available in User Guide:</a:t>
              </a:r>
            </a:p>
            <a:p>
              <a:pPr algn="ctr"/>
              <a:r>
                <a:rPr lang="en-US" sz="1500" dirty="0">
                  <a:solidFill>
                    <a:srgbClr val="333635"/>
                  </a:solidFill>
                  <a:hlinkClick r:id="rId3"/>
                </a:rPr>
                <a:t>https://help.pssuiteemr.com/PDF/CII_CPAR_Guide.pdf</a:t>
              </a:r>
              <a:r>
                <a:rPr lang="en-US" sz="1500" dirty="0">
                  <a:solidFill>
                    <a:srgbClr val="333635"/>
                  </a:solidFill>
                </a:rPr>
                <a:t> </a:t>
              </a:r>
            </a:p>
          </p:txBody>
        </p:sp>
        <p:pic>
          <p:nvPicPr>
            <p:cNvPr id="6" name="Picture 5">
              <a:extLst>
                <a:ext uri="{FF2B5EF4-FFF2-40B4-BE49-F238E27FC236}">
                  <a16:creationId xmlns:a16="http://schemas.microsoft.com/office/drawing/2014/main" id="{CBD354B6-38A2-4F6A-9FBE-F192CF314B54}"/>
                </a:ext>
              </a:extLst>
            </p:cNvPr>
            <p:cNvPicPr>
              <a:picLocks noChangeAspect="1"/>
            </p:cNvPicPr>
            <p:nvPr/>
          </p:nvPicPr>
          <p:blipFill>
            <a:blip r:embed="rId4"/>
            <a:stretch>
              <a:fillRect/>
            </a:stretch>
          </p:blipFill>
          <p:spPr>
            <a:xfrm>
              <a:off x="6368079" y="2501482"/>
              <a:ext cx="971035" cy="124649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25" name="Group 24">
            <a:extLst>
              <a:ext uri="{FF2B5EF4-FFF2-40B4-BE49-F238E27FC236}">
                <a16:creationId xmlns:a16="http://schemas.microsoft.com/office/drawing/2014/main" id="{DBE05122-79EA-4F91-8DBD-369AE559967C}"/>
              </a:ext>
            </a:extLst>
          </p:cNvPr>
          <p:cNvGrpSpPr/>
          <p:nvPr/>
        </p:nvGrpSpPr>
        <p:grpSpPr>
          <a:xfrm>
            <a:off x="6683942" y="1949209"/>
            <a:ext cx="4429783" cy="1345395"/>
            <a:chOff x="7166983" y="1177537"/>
            <a:chExt cx="4429783" cy="1345395"/>
          </a:xfrm>
        </p:grpSpPr>
        <p:pic>
          <p:nvPicPr>
            <p:cNvPr id="22" name="Picture 21">
              <a:extLst>
                <a:ext uri="{FF2B5EF4-FFF2-40B4-BE49-F238E27FC236}">
                  <a16:creationId xmlns:a16="http://schemas.microsoft.com/office/drawing/2014/main" id="{5AFD3147-66C0-4D97-B8BD-F709F257C021}"/>
                </a:ext>
              </a:extLst>
            </p:cNvPr>
            <p:cNvPicPr>
              <a:picLocks noChangeAspect="1"/>
            </p:cNvPicPr>
            <p:nvPr/>
          </p:nvPicPr>
          <p:blipFill>
            <a:blip r:embed="rId5"/>
            <a:stretch>
              <a:fillRect/>
            </a:stretch>
          </p:blipFill>
          <p:spPr>
            <a:xfrm>
              <a:off x="7166983" y="1177537"/>
              <a:ext cx="4429783" cy="1345395"/>
            </a:xfrm>
            <a:prstGeom prst="rect">
              <a:avLst/>
            </a:prstGeom>
          </p:spPr>
        </p:pic>
        <p:sp>
          <p:nvSpPr>
            <p:cNvPr id="23" name="Rectangle 22">
              <a:extLst>
                <a:ext uri="{FF2B5EF4-FFF2-40B4-BE49-F238E27FC236}">
                  <a16:creationId xmlns:a16="http://schemas.microsoft.com/office/drawing/2014/main" id="{3FC5293B-86AB-4D90-9D23-F499DDE85F63}"/>
                </a:ext>
              </a:extLst>
            </p:cNvPr>
            <p:cNvSpPr/>
            <p:nvPr/>
          </p:nvSpPr>
          <p:spPr>
            <a:xfrm>
              <a:off x="8447809" y="1506682"/>
              <a:ext cx="1653167" cy="2624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3695EC-2827-48E7-8672-886C774F014E}"/>
                </a:ext>
              </a:extLst>
            </p:cNvPr>
            <p:cNvSpPr/>
            <p:nvPr/>
          </p:nvSpPr>
          <p:spPr>
            <a:xfrm>
              <a:off x="10245437" y="2237956"/>
              <a:ext cx="1343526" cy="264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45FA4AA-8AAC-4F67-A178-73E9688105A8}"/>
              </a:ext>
            </a:extLst>
          </p:cNvPr>
          <p:cNvGrpSpPr/>
          <p:nvPr/>
        </p:nvGrpSpPr>
        <p:grpSpPr>
          <a:xfrm>
            <a:off x="6676139" y="3784631"/>
            <a:ext cx="4429783" cy="1530747"/>
            <a:chOff x="6683942" y="3566177"/>
            <a:chExt cx="4429783" cy="1530747"/>
          </a:xfrm>
        </p:grpSpPr>
        <p:pic>
          <p:nvPicPr>
            <p:cNvPr id="7" name="Picture 6">
              <a:extLst>
                <a:ext uri="{FF2B5EF4-FFF2-40B4-BE49-F238E27FC236}">
                  <a16:creationId xmlns:a16="http://schemas.microsoft.com/office/drawing/2014/main" id="{FB243D00-6EF7-40A3-939A-79F1E8FEE2E5}"/>
                </a:ext>
              </a:extLst>
            </p:cNvPr>
            <p:cNvPicPr>
              <a:picLocks noChangeAspect="1"/>
            </p:cNvPicPr>
            <p:nvPr/>
          </p:nvPicPr>
          <p:blipFill rotWithShape="1">
            <a:blip r:embed="rId6"/>
            <a:srcRect b="55009"/>
            <a:stretch/>
          </p:blipFill>
          <p:spPr>
            <a:xfrm>
              <a:off x="6683942" y="3566177"/>
              <a:ext cx="4429783" cy="1530747"/>
            </a:xfrm>
            <a:prstGeom prst="rect">
              <a:avLst/>
            </a:prstGeom>
          </p:spPr>
        </p:pic>
        <p:sp>
          <p:nvSpPr>
            <p:cNvPr id="37" name="Rectangle 36">
              <a:extLst>
                <a:ext uri="{FF2B5EF4-FFF2-40B4-BE49-F238E27FC236}">
                  <a16:creationId xmlns:a16="http://schemas.microsoft.com/office/drawing/2014/main" id="{75E0A649-F6A2-4561-B0B8-C9195B1C772F}"/>
                </a:ext>
              </a:extLst>
            </p:cNvPr>
            <p:cNvSpPr/>
            <p:nvPr/>
          </p:nvSpPr>
          <p:spPr>
            <a:xfrm>
              <a:off x="8228004" y="4530437"/>
              <a:ext cx="2214860" cy="23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C0AC1F2-6C8B-4B2B-94C2-41E6458EC537}"/>
                </a:ext>
              </a:extLst>
            </p:cNvPr>
            <p:cNvSpPr/>
            <p:nvPr/>
          </p:nvSpPr>
          <p:spPr>
            <a:xfrm>
              <a:off x="8228004" y="4121082"/>
              <a:ext cx="2214860" cy="23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336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821" y="176576"/>
            <a:ext cx="11276506" cy="1070333"/>
          </a:xfrm>
        </p:spPr>
        <p:txBody>
          <a:bodyPr>
            <a:normAutofit/>
          </a:bodyPr>
          <a:lstStyle/>
          <a:p>
            <a:r>
              <a:rPr lang="en-US" sz="4000" dirty="0">
                <a:solidFill>
                  <a:srgbClr val="275971"/>
                </a:solidFill>
              </a:rPr>
              <a:t>Refer to the TELUS PS Suite EMR CII/CPAR Guide</a:t>
            </a:r>
            <a:br>
              <a:rPr lang="en-US" sz="1800" dirty="0"/>
            </a:br>
            <a:endParaRPr lang="en-US" sz="1800" dirty="0"/>
          </a:p>
        </p:txBody>
      </p:sp>
      <p:sp>
        <p:nvSpPr>
          <p:cNvPr id="2" name="Slide Number Placeholder 1"/>
          <p:cNvSpPr>
            <a:spLocks noGrp="1"/>
          </p:cNvSpPr>
          <p:nvPr>
            <p:ph type="sldNum" sz="quarter" idx="4294967295"/>
          </p:nvPr>
        </p:nvSpPr>
        <p:spPr>
          <a:xfrm>
            <a:off x="0" y="6308725"/>
            <a:ext cx="2743200" cy="366713"/>
          </a:xfrm>
        </p:spPr>
        <p:txBody>
          <a:bodyPr/>
          <a:lstStyle/>
          <a:p>
            <a:fld id="{478F7A80-B2DB-445F-A349-2A75F9654827}" type="slidenum">
              <a:rPr lang="en-CA" smtClean="0"/>
              <a:pPr/>
              <a:t>21</a:t>
            </a:fld>
            <a:endParaRPr lang="en-CA"/>
          </a:p>
        </p:txBody>
      </p:sp>
      <p:pic>
        <p:nvPicPr>
          <p:cNvPr id="6" name="Picture 5"/>
          <p:cNvPicPr>
            <a:picLocks noChangeAspect="1"/>
          </p:cNvPicPr>
          <p:nvPr/>
        </p:nvPicPr>
        <p:blipFill>
          <a:blip r:embed="rId3"/>
          <a:stretch>
            <a:fillRect/>
          </a:stretch>
        </p:blipFill>
        <p:spPr>
          <a:xfrm>
            <a:off x="4395337" y="1750016"/>
            <a:ext cx="3401326" cy="436620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7739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4294967295"/>
          </p:nvPr>
        </p:nvSpPr>
        <p:spPr>
          <a:xfrm>
            <a:off x="530357" y="3777758"/>
            <a:ext cx="11141005" cy="603328"/>
          </a:xfrm>
        </p:spPr>
        <p:txBody>
          <a:bodyPr/>
          <a:lstStyle/>
          <a:p>
            <a:pPr marL="0" indent="0" algn="ctr">
              <a:buNone/>
            </a:pPr>
            <a:r>
              <a:rPr lang="en-US" dirty="0">
                <a:solidFill>
                  <a:schemeClr val="bg1">
                    <a:lumMod val="50000"/>
                  </a:schemeClr>
                </a:solidFill>
              </a:rPr>
              <a:t>Data that Maps to Alberta Netcare and CPAR</a:t>
            </a:r>
            <a:endParaRPr lang="en-CA" dirty="0">
              <a:solidFill>
                <a:schemeClr val="bg1">
                  <a:lumMod val="50000"/>
                </a:schemeClr>
              </a:solidFill>
            </a:endParaRPr>
          </a:p>
          <a:p>
            <a:pPr algn="ctr"/>
            <a:endParaRPr lang="en-CA" dirty="0"/>
          </a:p>
        </p:txBody>
      </p:sp>
      <p:sp>
        <p:nvSpPr>
          <p:cNvPr id="4" name="Title 3"/>
          <p:cNvSpPr>
            <a:spLocks noGrp="1"/>
          </p:cNvSpPr>
          <p:nvPr>
            <p:ph type="ctrTitle"/>
          </p:nvPr>
        </p:nvSpPr>
        <p:spPr>
          <a:xfrm>
            <a:off x="530357" y="1599018"/>
            <a:ext cx="11131285" cy="978569"/>
          </a:xfrm>
        </p:spPr>
        <p:txBody>
          <a:bodyPr vert="horz" lIns="91440" tIns="45720" rIns="91440" bIns="45720" rtlCol="0" anchor="b">
            <a:normAutofit/>
          </a:bodyPr>
          <a:lstStyle/>
          <a:p>
            <a:pPr algn="ctr"/>
            <a:r>
              <a:rPr lang="en-US" sz="6000" dirty="0">
                <a:solidFill>
                  <a:schemeClr val="bg2">
                    <a:lumMod val="50000"/>
                  </a:schemeClr>
                </a:solidFill>
              </a:rPr>
              <a:t>PS Suite Data Mapping</a:t>
            </a:r>
            <a:endParaRPr lang="en-CA" sz="6000" dirty="0">
              <a:solidFill>
                <a:schemeClr val="bg2">
                  <a:lumMod val="50000"/>
                </a:schemeClr>
              </a:solidFill>
            </a:endParaRPr>
          </a:p>
        </p:txBody>
      </p:sp>
    </p:spTree>
    <p:extLst>
      <p:ext uri="{BB962C8B-B14F-4D97-AF65-F5344CB8AC3E}">
        <p14:creationId xmlns:p14="http://schemas.microsoft.com/office/powerpoint/2010/main" val="3016691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5542818" cy="1325563"/>
          </a:xfrm>
        </p:spPr>
        <p:txBody>
          <a:bodyPr>
            <a:normAutofit/>
          </a:bodyPr>
          <a:lstStyle/>
          <a:p>
            <a:r>
              <a:rPr lang="en-US" sz="4000" dirty="0"/>
              <a:t>PS Suite Data Mapping</a:t>
            </a:r>
            <a:br>
              <a:rPr lang="en-US" dirty="0"/>
            </a:br>
            <a:r>
              <a:rPr lang="en-US" sz="2200" dirty="0"/>
              <a:t>Data that Maps to Alberta Netcare CED, CPAR, and HDR</a:t>
            </a:r>
          </a:p>
        </p:txBody>
      </p:sp>
      <p:pic>
        <p:nvPicPr>
          <p:cNvPr id="4" name="Picture 3"/>
          <p:cNvPicPr>
            <a:picLocks noChangeAspect="1"/>
          </p:cNvPicPr>
          <p:nvPr/>
        </p:nvPicPr>
        <p:blipFill>
          <a:blip r:embed="rId3"/>
          <a:stretch>
            <a:fillRect/>
          </a:stretch>
        </p:blipFill>
        <p:spPr>
          <a:xfrm>
            <a:off x="4816520" y="1160784"/>
            <a:ext cx="7191375" cy="5619750"/>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EE4A59DA-991B-473E-B2F2-08F9DB68E670}"/>
              </a:ext>
            </a:extLst>
          </p:cNvPr>
          <p:cNvGrpSpPr/>
          <p:nvPr/>
        </p:nvGrpSpPr>
        <p:grpSpPr>
          <a:xfrm>
            <a:off x="262266" y="1575242"/>
            <a:ext cx="4554254" cy="523220"/>
            <a:chOff x="262266" y="1575242"/>
            <a:chExt cx="4554254" cy="523220"/>
          </a:xfrm>
        </p:grpSpPr>
        <p:sp>
          <p:nvSpPr>
            <p:cNvPr id="5" name="Rectangle 4"/>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sp>
        <p:nvSpPr>
          <p:cNvPr id="11" name="TextBox 10"/>
          <p:cNvSpPr txBox="1"/>
          <p:nvPr/>
        </p:nvSpPr>
        <p:spPr>
          <a:xfrm>
            <a:off x="595369" y="2694786"/>
            <a:ext cx="3249267" cy="2893100"/>
          </a:xfrm>
          <a:prstGeom prst="rect">
            <a:avLst/>
          </a:prstGeom>
          <a:noFill/>
        </p:spPr>
        <p:txBody>
          <a:bodyPr wrap="square" rtlCol="0">
            <a:spAutoFit/>
          </a:bodyPr>
          <a:lstStyle/>
          <a:p>
            <a:r>
              <a:rPr lang="en-US" sz="2000" b="1" dirty="0"/>
              <a:t>Patient Demographics</a:t>
            </a:r>
          </a:p>
          <a:p>
            <a:pPr marL="285750" indent="-285750">
              <a:buFont typeface="Arial" panose="020B0604020202020204" pitchFamily="34" charset="0"/>
              <a:buChar char="•"/>
            </a:pPr>
            <a:r>
              <a:rPr lang="en-US" dirty="0"/>
              <a:t>Name</a:t>
            </a:r>
          </a:p>
          <a:p>
            <a:pPr marL="285750" indent="-285750">
              <a:buFont typeface="Arial" panose="020B0604020202020204" pitchFamily="34" charset="0"/>
              <a:buChar char="•"/>
            </a:pPr>
            <a:r>
              <a:rPr lang="en-US" dirty="0"/>
              <a:t>PHN</a:t>
            </a:r>
          </a:p>
          <a:p>
            <a:pPr marL="285750" indent="-285750">
              <a:buFont typeface="Arial" panose="020B0604020202020204" pitchFamily="34" charset="0"/>
              <a:buChar char="•"/>
            </a:pPr>
            <a:r>
              <a:rPr lang="en-US" dirty="0"/>
              <a:t>Date of Birth</a:t>
            </a:r>
          </a:p>
          <a:p>
            <a:pPr marL="285750" indent="-285750">
              <a:buFont typeface="Arial" panose="020B0604020202020204" pitchFamily="34" charset="0"/>
              <a:buChar char="•"/>
            </a:pPr>
            <a:r>
              <a:rPr lang="en-US" dirty="0"/>
              <a:t>Gender</a:t>
            </a:r>
          </a:p>
          <a:p>
            <a:pPr marL="285750" indent="-285750">
              <a:buFont typeface="Arial" panose="020B0604020202020204" pitchFamily="34" charset="0"/>
              <a:buChar char="•"/>
            </a:pPr>
            <a:r>
              <a:rPr lang="en-US" dirty="0"/>
              <a:t>Postal Code</a:t>
            </a:r>
          </a:p>
          <a:p>
            <a:endParaRPr lang="en-US" dirty="0"/>
          </a:p>
          <a:p>
            <a:pPr marL="285750" indent="-285750">
              <a:buFont typeface="Arial" panose="020B0604020202020204" pitchFamily="34" charset="0"/>
              <a:buChar char="•"/>
            </a:pPr>
            <a:r>
              <a:rPr lang="en-US" dirty="0"/>
              <a:t>Patient Status</a:t>
            </a:r>
          </a:p>
          <a:p>
            <a:pPr marL="285750" indent="-285750">
              <a:buFont typeface="Arial" panose="020B0604020202020204" pitchFamily="34" charset="0"/>
              <a:buChar char="•"/>
            </a:pPr>
            <a:r>
              <a:rPr lang="en-US" dirty="0"/>
              <a:t>Last Verified Date</a:t>
            </a:r>
          </a:p>
          <a:p>
            <a:pPr marL="285750" indent="-285750">
              <a:buFont typeface="Arial" panose="020B0604020202020204" pitchFamily="34" charset="0"/>
              <a:buChar char="•"/>
            </a:pPr>
            <a:r>
              <a:rPr lang="en-US" dirty="0"/>
              <a:t>Exclude from CPAR Panel</a:t>
            </a:r>
          </a:p>
        </p:txBody>
      </p:sp>
    </p:spTree>
    <p:extLst>
      <p:ext uri="{BB962C8B-B14F-4D97-AF65-F5344CB8AC3E}">
        <p14:creationId xmlns:p14="http://schemas.microsoft.com/office/powerpoint/2010/main" val="2521952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6886" y="2790173"/>
            <a:ext cx="2520443" cy="3477875"/>
          </a:xfrm>
          <a:prstGeom prst="rect">
            <a:avLst/>
          </a:prstGeom>
          <a:noFill/>
        </p:spPr>
        <p:txBody>
          <a:bodyPr wrap="square" rtlCol="0">
            <a:spAutoFit/>
          </a:bodyPr>
          <a:lstStyle/>
          <a:p>
            <a:r>
              <a:rPr lang="en-US" sz="2000" b="1" dirty="0"/>
              <a:t>Patient Reason for Encounter</a:t>
            </a:r>
          </a:p>
          <a:p>
            <a:pPr marL="342900" indent="-342900">
              <a:buFont typeface="Arial" panose="020B0604020202020204" pitchFamily="34" charset="0"/>
              <a:buChar char="•"/>
            </a:pPr>
            <a:r>
              <a:rPr lang="en-US" sz="2000" dirty="0"/>
              <a:t>Appointment – Details field</a:t>
            </a:r>
          </a:p>
          <a:p>
            <a:endParaRPr lang="en-US" sz="2000" b="1" dirty="0"/>
          </a:p>
          <a:p>
            <a:r>
              <a:rPr lang="en-US" sz="2000" b="1" dirty="0"/>
              <a:t>Measured  Observations</a:t>
            </a:r>
          </a:p>
          <a:p>
            <a:pPr marL="285750" indent="-285750">
              <a:buFont typeface="Arial" panose="020B0604020202020204" pitchFamily="34" charset="0"/>
              <a:buChar char="•"/>
            </a:pPr>
            <a:r>
              <a:rPr lang="en-US" sz="2000" dirty="0" err="1"/>
              <a:t>Ht</a:t>
            </a:r>
            <a:endParaRPr lang="en-US" sz="2000" dirty="0"/>
          </a:p>
          <a:p>
            <a:pPr marL="285750" indent="-285750">
              <a:buFont typeface="Arial" panose="020B0604020202020204" pitchFamily="34" charset="0"/>
              <a:buChar char="•"/>
            </a:pPr>
            <a:r>
              <a:rPr lang="en-US" sz="2000" dirty="0" err="1"/>
              <a:t>Wt</a:t>
            </a:r>
            <a:endParaRPr lang="en-US" sz="2000" dirty="0"/>
          </a:p>
          <a:p>
            <a:pPr marL="285750" indent="-285750">
              <a:buFont typeface="Arial" panose="020B0604020202020204" pitchFamily="34" charset="0"/>
              <a:buChar char="•"/>
            </a:pPr>
            <a:r>
              <a:rPr lang="en-US" sz="2000" dirty="0"/>
              <a:t>BP</a:t>
            </a:r>
          </a:p>
          <a:p>
            <a:pPr marL="285750" indent="-285750">
              <a:buFont typeface="Arial" panose="020B0604020202020204" pitchFamily="34" charset="0"/>
              <a:buChar char="•"/>
            </a:pPr>
            <a:r>
              <a:rPr lang="en-US" sz="2000" dirty="0"/>
              <a:t>WC</a:t>
            </a:r>
            <a:endParaRPr lang="en-US" dirty="0"/>
          </a:p>
        </p:txBody>
      </p:sp>
      <p:pic>
        <p:nvPicPr>
          <p:cNvPr id="3" name="Picture 2"/>
          <p:cNvPicPr>
            <a:picLocks noChangeAspect="1"/>
          </p:cNvPicPr>
          <p:nvPr/>
        </p:nvPicPr>
        <p:blipFill>
          <a:blip r:embed="rId3"/>
          <a:stretch>
            <a:fillRect/>
          </a:stretch>
        </p:blipFill>
        <p:spPr>
          <a:xfrm>
            <a:off x="5608895" y="4346469"/>
            <a:ext cx="5985968" cy="156464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5581433" y="1205988"/>
            <a:ext cx="5881049" cy="1997625"/>
          </a:xfrm>
          <a:prstGeom prst="rect">
            <a:avLst/>
          </a:prstGeom>
        </p:spPr>
      </p:pic>
      <p:sp>
        <p:nvSpPr>
          <p:cNvPr id="9" name="Rounded Rectangle 8"/>
          <p:cNvSpPr/>
          <p:nvPr/>
        </p:nvSpPr>
        <p:spPr>
          <a:xfrm>
            <a:off x="7576457" y="2348844"/>
            <a:ext cx="662474" cy="21707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984A92E-AEBA-4412-8246-BD6A1DBD1742}"/>
              </a:ext>
            </a:extLst>
          </p:cNvPr>
          <p:cNvSpPr txBox="1">
            <a:spLocks/>
          </p:cNvSpPr>
          <p:nvPr/>
        </p:nvSpPr>
        <p:spPr>
          <a:xfrm>
            <a:off x="693821" y="176576"/>
            <a:ext cx="6693966" cy="1306620"/>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a:spcAft>
                <a:spcPts val="600"/>
              </a:spcAft>
            </a:pPr>
            <a:r>
              <a:rPr lang="en-US" sz="3700" dirty="0">
                <a:latin typeface="Segoe UI" panose="020B0502040204020203" pitchFamily="34" charset="0"/>
              </a:rPr>
              <a:t>PS Suite Data Mapping</a:t>
            </a:r>
          </a:p>
          <a:p>
            <a:pPr>
              <a:spcAft>
                <a:spcPts val="600"/>
              </a:spcAft>
            </a:pPr>
            <a:r>
              <a:rPr lang="en-US" sz="2200" dirty="0">
                <a:latin typeface="Segoe UI" panose="020B0502040204020203" pitchFamily="34" charset="0"/>
              </a:rPr>
              <a:t>Data that Maps to Alberta Netcare CED, CPAR, and HDR</a:t>
            </a:r>
          </a:p>
        </p:txBody>
      </p:sp>
      <p:grpSp>
        <p:nvGrpSpPr>
          <p:cNvPr id="10" name="Group 9">
            <a:extLst>
              <a:ext uri="{FF2B5EF4-FFF2-40B4-BE49-F238E27FC236}">
                <a16:creationId xmlns:a16="http://schemas.microsoft.com/office/drawing/2014/main" id="{2D537A8C-6008-4E48-9A87-5BB64E173EA1}"/>
              </a:ext>
            </a:extLst>
          </p:cNvPr>
          <p:cNvGrpSpPr/>
          <p:nvPr/>
        </p:nvGrpSpPr>
        <p:grpSpPr>
          <a:xfrm>
            <a:off x="262266" y="1575242"/>
            <a:ext cx="4554254" cy="523220"/>
            <a:chOff x="262266" y="1575242"/>
            <a:chExt cx="4554254" cy="523220"/>
          </a:xfrm>
        </p:grpSpPr>
        <p:sp>
          <p:nvSpPr>
            <p:cNvPr id="13" name="Rectangle 12">
              <a:extLst>
                <a:ext uri="{FF2B5EF4-FFF2-40B4-BE49-F238E27FC236}">
                  <a16:creationId xmlns:a16="http://schemas.microsoft.com/office/drawing/2014/main" id="{287BD27A-89E6-4299-B39B-8E166309B771}"/>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CC2A93C5-B12C-4FF7-948C-DC77323E5768}"/>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85EEC30F-8CEB-462D-A7DD-F01ABE3DF656}"/>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cxnSp>
        <p:nvCxnSpPr>
          <p:cNvPr id="16" name="Straight Arrow Connector 15">
            <a:extLst>
              <a:ext uri="{FF2B5EF4-FFF2-40B4-BE49-F238E27FC236}">
                <a16:creationId xmlns:a16="http://schemas.microsoft.com/office/drawing/2014/main" id="{38DBFA9C-12B9-4144-BAA2-6A8D4AC5AEFC}"/>
              </a:ext>
            </a:extLst>
          </p:cNvPr>
          <p:cNvCxnSpPr>
            <a:cxnSpLocks/>
            <a:endCxn id="18" idx="1"/>
          </p:cNvCxnSpPr>
          <p:nvPr/>
        </p:nvCxnSpPr>
        <p:spPr>
          <a:xfrm flipV="1">
            <a:off x="4668275" y="5276968"/>
            <a:ext cx="1031411" cy="23289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FCD6E66-603E-4C37-93B4-712DBE8F8D03}"/>
              </a:ext>
            </a:extLst>
          </p:cNvPr>
          <p:cNvSpPr txBox="1"/>
          <p:nvPr/>
        </p:nvSpPr>
        <p:spPr>
          <a:xfrm>
            <a:off x="2883146" y="4848138"/>
            <a:ext cx="2038662" cy="1323439"/>
          </a:xfrm>
          <a:prstGeom prst="rect">
            <a:avLst/>
          </a:prstGeom>
          <a:noFill/>
          <a:ln>
            <a:noFill/>
          </a:ln>
        </p:spPr>
        <p:txBody>
          <a:bodyPr wrap="square" rtlCol="0">
            <a:spAutoFit/>
          </a:bodyPr>
          <a:lstStyle/>
          <a:p>
            <a:r>
              <a:rPr lang="en-US" sz="1600" dirty="0">
                <a:solidFill>
                  <a:schemeClr val="accent1"/>
                </a:solidFill>
              </a:rPr>
              <a:t>Vitals must be entered using the same syntax that allows them to be searched in the EMR</a:t>
            </a:r>
          </a:p>
        </p:txBody>
      </p:sp>
      <p:sp>
        <p:nvSpPr>
          <p:cNvPr id="18" name="Rectangle 17">
            <a:extLst>
              <a:ext uri="{FF2B5EF4-FFF2-40B4-BE49-F238E27FC236}">
                <a16:creationId xmlns:a16="http://schemas.microsoft.com/office/drawing/2014/main" id="{2DCA9DDE-C0D8-4723-A5F6-AE55BFAEC5C9}"/>
              </a:ext>
            </a:extLst>
          </p:cNvPr>
          <p:cNvSpPr/>
          <p:nvPr/>
        </p:nvSpPr>
        <p:spPr>
          <a:xfrm>
            <a:off x="5699686" y="4901924"/>
            <a:ext cx="482905" cy="7500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439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86213" y="2951946"/>
            <a:ext cx="3090714" cy="954107"/>
          </a:xfrm>
          <a:prstGeom prst="rect">
            <a:avLst/>
          </a:prstGeom>
          <a:noFill/>
        </p:spPr>
        <p:txBody>
          <a:bodyPr wrap="square" rtlCol="0">
            <a:spAutoFit/>
          </a:bodyPr>
          <a:lstStyle/>
          <a:p>
            <a:r>
              <a:rPr lang="en-US" sz="2000" b="1" dirty="0"/>
              <a:t>Health Concern History</a:t>
            </a:r>
          </a:p>
          <a:p>
            <a:pPr marL="285750" indent="-285750">
              <a:buFont typeface="Arial" panose="020B0604020202020204" pitchFamily="34" charset="0"/>
              <a:buChar char="•"/>
            </a:pPr>
            <a:r>
              <a:rPr lang="en-US" dirty="0"/>
              <a:t>Description</a:t>
            </a:r>
          </a:p>
          <a:p>
            <a:pPr marL="285750" indent="-285750">
              <a:buFont typeface="Arial" panose="020B0604020202020204" pitchFamily="34" charset="0"/>
              <a:buChar char="•"/>
            </a:pPr>
            <a:r>
              <a:rPr lang="en-US" dirty="0"/>
              <a:t>Start Date</a:t>
            </a:r>
          </a:p>
        </p:txBody>
      </p:sp>
      <p:pic>
        <p:nvPicPr>
          <p:cNvPr id="3" name="Picture 2"/>
          <p:cNvPicPr>
            <a:picLocks noChangeAspect="1"/>
          </p:cNvPicPr>
          <p:nvPr/>
        </p:nvPicPr>
        <p:blipFill>
          <a:blip r:embed="rId3"/>
          <a:stretch>
            <a:fillRect/>
          </a:stretch>
        </p:blipFill>
        <p:spPr>
          <a:xfrm>
            <a:off x="4501190" y="2098462"/>
            <a:ext cx="7181850" cy="38100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7FF92505-06F4-4CBE-AD75-0632BBC03CFF}"/>
              </a:ext>
            </a:extLst>
          </p:cNvPr>
          <p:cNvSpPr txBox="1">
            <a:spLocks/>
          </p:cNvSpPr>
          <p:nvPr/>
        </p:nvSpPr>
        <p:spPr>
          <a:xfrm>
            <a:off x="693821" y="176576"/>
            <a:ext cx="5542818" cy="1325563"/>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4000" dirty="0">
                <a:latin typeface="Segoe UI" panose="020B0502040204020203" pitchFamily="34" charset="0"/>
              </a:rPr>
              <a:t>PS Suite Data Mapping</a:t>
            </a:r>
            <a:br>
              <a:rPr lang="en-US" dirty="0">
                <a:latin typeface="Segoe UI" panose="020B0502040204020203" pitchFamily="34" charset="0"/>
              </a:rPr>
            </a:br>
            <a:r>
              <a:rPr lang="en-US" sz="2200" dirty="0">
                <a:latin typeface="Segoe UI" panose="020B0502040204020203" pitchFamily="34" charset="0"/>
              </a:rPr>
              <a:t>Data that Maps to Alberta Netcare CED, CPAR, and HDR</a:t>
            </a:r>
          </a:p>
        </p:txBody>
      </p:sp>
      <p:grpSp>
        <p:nvGrpSpPr>
          <p:cNvPr id="8" name="Group 7">
            <a:extLst>
              <a:ext uri="{FF2B5EF4-FFF2-40B4-BE49-F238E27FC236}">
                <a16:creationId xmlns:a16="http://schemas.microsoft.com/office/drawing/2014/main" id="{DF7C860A-02CE-439A-B0F6-736211309DD1}"/>
              </a:ext>
            </a:extLst>
          </p:cNvPr>
          <p:cNvGrpSpPr/>
          <p:nvPr/>
        </p:nvGrpSpPr>
        <p:grpSpPr>
          <a:xfrm>
            <a:off x="262266" y="1575242"/>
            <a:ext cx="4554254" cy="523220"/>
            <a:chOff x="262266" y="1575242"/>
            <a:chExt cx="4554254" cy="523220"/>
          </a:xfrm>
        </p:grpSpPr>
        <p:sp>
          <p:nvSpPr>
            <p:cNvPr id="9" name="Rectangle 8">
              <a:extLst>
                <a:ext uri="{FF2B5EF4-FFF2-40B4-BE49-F238E27FC236}">
                  <a16:creationId xmlns:a16="http://schemas.microsoft.com/office/drawing/2014/main" id="{BB8C9D57-FC4F-4C0F-8D47-9319CC2E2008}"/>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704C7433-91C0-4A3B-9179-47BBF4383DFE}"/>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ED1B8F0C-0DFA-470D-A136-926E901ABA81}"/>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cxnSp>
        <p:nvCxnSpPr>
          <p:cNvPr id="14" name="Straight Arrow Connector 13">
            <a:extLst>
              <a:ext uri="{FF2B5EF4-FFF2-40B4-BE49-F238E27FC236}">
                <a16:creationId xmlns:a16="http://schemas.microsoft.com/office/drawing/2014/main" id="{C7BACBEA-DF27-4073-BD93-C4ED15828AFD}"/>
              </a:ext>
            </a:extLst>
          </p:cNvPr>
          <p:cNvCxnSpPr>
            <a:cxnSpLocks/>
            <a:endCxn id="16" idx="1"/>
          </p:cNvCxnSpPr>
          <p:nvPr/>
        </p:nvCxnSpPr>
        <p:spPr>
          <a:xfrm flipV="1">
            <a:off x="3662530" y="4454415"/>
            <a:ext cx="1031411" cy="47995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E20087-7F9F-457E-A7FF-806676A84A6B}"/>
              </a:ext>
            </a:extLst>
          </p:cNvPr>
          <p:cNvSpPr txBox="1"/>
          <p:nvPr/>
        </p:nvSpPr>
        <p:spPr>
          <a:xfrm>
            <a:off x="2081584" y="4414806"/>
            <a:ext cx="1677321" cy="1323439"/>
          </a:xfrm>
          <a:prstGeom prst="rect">
            <a:avLst/>
          </a:prstGeom>
          <a:noFill/>
          <a:ln>
            <a:noFill/>
          </a:ln>
        </p:spPr>
        <p:txBody>
          <a:bodyPr wrap="square" rtlCol="0">
            <a:spAutoFit/>
          </a:bodyPr>
          <a:lstStyle/>
          <a:p>
            <a:r>
              <a:rPr lang="en-US" sz="1600" dirty="0">
                <a:solidFill>
                  <a:schemeClr val="accent1"/>
                </a:solidFill>
              </a:rPr>
              <a:t>Problem must be attached to an ICD-9 code to flow to Alberta Netcare</a:t>
            </a:r>
          </a:p>
        </p:txBody>
      </p:sp>
      <p:sp>
        <p:nvSpPr>
          <p:cNvPr id="16" name="Rectangle 15">
            <a:extLst>
              <a:ext uri="{FF2B5EF4-FFF2-40B4-BE49-F238E27FC236}">
                <a16:creationId xmlns:a16="http://schemas.microsoft.com/office/drawing/2014/main" id="{21016F61-64CE-41BD-B04A-85CD1F18977F}"/>
              </a:ext>
            </a:extLst>
          </p:cNvPr>
          <p:cNvSpPr/>
          <p:nvPr/>
        </p:nvSpPr>
        <p:spPr>
          <a:xfrm>
            <a:off x="4693941" y="4326439"/>
            <a:ext cx="1402060" cy="25595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33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28472" y="2898322"/>
            <a:ext cx="3090714" cy="954107"/>
          </a:xfrm>
          <a:prstGeom prst="rect">
            <a:avLst/>
          </a:prstGeom>
          <a:noFill/>
        </p:spPr>
        <p:txBody>
          <a:bodyPr wrap="square" rtlCol="0">
            <a:spAutoFit/>
          </a:bodyPr>
          <a:lstStyle/>
          <a:p>
            <a:r>
              <a:rPr lang="en-US" sz="2000" b="1" dirty="0"/>
              <a:t>Surgical Procedures</a:t>
            </a:r>
          </a:p>
          <a:p>
            <a:pPr marL="285750" indent="-285750">
              <a:buFont typeface="Arial" panose="020B0604020202020204" pitchFamily="34" charset="0"/>
              <a:buChar char="•"/>
            </a:pPr>
            <a:r>
              <a:rPr lang="en-US" dirty="0"/>
              <a:t>Procedure/Intervention</a:t>
            </a:r>
          </a:p>
          <a:p>
            <a:pPr marL="285750" indent="-285750">
              <a:buFont typeface="Arial" panose="020B0604020202020204" pitchFamily="34" charset="0"/>
              <a:buChar char="•"/>
            </a:pPr>
            <a:r>
              <a:rPr lang="en-US" dirty="0"/>
              <a:t>Procedure Date</a:t>
            </a:r>
          </a:p>
        </p:txBody>
      </p:sp>
      <p:grpSp>
        <p:nvGrpSpPr>
          <p:cNvPr id="9" name="Group 8"/>
          <p:cNvGrpSpPr/>
          <p:nvPr/>
        </p:nvGrpSpPr>
        <p:grpSpPr>
          <a:xfrm>
            <a:off x="5615180" y="1317624"/>
            <a:ext cx="5546355" cy="4460875"/>
            <a:chOff x="5615180" y="1317624"/>
            <a:chExt cx="5546355" cy="4460875"/>
          </a:xfrm>
        </p:grpSpPr>
        <p:pic>
          <p:nvPicPr>
            <p:cNvPr id="4" name="Picture 3"/>
            <p:cNvPicPr>
              <a:picLocks noChangeAspect="1"/>
            </p:cNvPicPr>
            <p:nvPr/>
          </p:nvPicPr>
          <p:blipFill>
            <a:blip r:embed="rId3"/>
            <a:stretch>
              <a:fillRect/>
            </a:stretch>
          </p:blipFill>
          <p:spPr>
            <a:xfrm>
              <a:off x="5615180" y="1317624"/>
              <a:ext cx="5546355" cy="4460875"/>
            </a:xfrm>
            <a:prstGeom prst="rect">
              <a:avLst/>
            </a:prstGeom>
          </p:spPr>
        </p:pic>
        <p:sp>
          <p:nvSpPr>
            <p:cNvPr id="8" name="Rounded Rectangle 7"/>
            <p:cNvSpPr/>
            <p:nvPr/>
          </p:nvSpPr>
          <p:spPr>
            <a:xfrm>
              <a:off x="7021689" y="3239910"/>
              <a:ext cx="1095022" cy="270933"/>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813778" y="3665256"/>
              <a:ext cx="2376310" cy="263277"/>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2611BB28-1CCD-405F-A497-96BEE9DFF704}"/>
              </a:ext>
            </a:extLst>
          </p:cNvPr>
          <p:cNvSpPr>
            <a:spLocks noGrp="1"/>
          </p:cNvSpPr>
          <p:nvPr>
            <p:ph type="title"/>
          </p:nvPr>
        </p:nvSpPr>
        <p:spPr>
          <a:xfrm>
            <a:off x="693821" y="176576"/>
            <a:ext cx="5542818" cy="1325563"/>
          </a:xfrm>
        </p:spPr>
        <p:txBody>
          <a:bodyPr>
            <a:normAutofit/>
          </a:bodyPr>
          <a:lstStyle/>
          <a:p>
            <a:r>
              <a:rPr lang="en-US" sz="4000" dirty="0"/>
              <a:t>PS Suite Data Mapping</a:t>
            </a:r>
            <a:br>
              <a:rPr lang="en-US" dirty="0"/>
            </a:br>
            <a:r>
              <a:rPr lang="en-US" sz="2200" dirty="0"/>
              <a:t>Data that Maps to Alberta Netcare CED, CPAR, and HDR</a:t>
            </a:r>
          </a:p>
        </p:txBody>
      </p:sp>
      <p:grpSp>
        <p:nvGrpSpPr>
          <p:cNvPr id="12" name="Group 11">
            <a:extLst>
              <a:ext uri="{FF2B5EF4-FFF2-40B4-BE49-F238E27FC236}">
                <a16:creationId xmlns:a16="http://schemas.microsoft.com/office/drawing/2014/main" id="{F04447DD-94DB-4C16-B17A-9F544E14CA82}"/>
              </a:ext>
            </a:extLst>
          </p:cNvPr>
          <p:cNvGrpSpPr/>
          <p:nvPr/>
        </p:nvGrpSpPr>
        <p:grpSpPr>
          <a:xfrm>
            <a:off x="262266" y="1575242"/>
            <a:ext cx="4554254" cy="523220"/>
            <a:chOff x="262266" y="1575242"/>
            <a:chExt cx="4554254" cy="523220"/>
          </a:xfrm>
        </p:grpSpPr>
        <p:sp>
          <p:nvSpPr>
            <p:cNvPr id="14" name="Rectangle 13">
              <a:extLst>
                <a:ext uri="{FF2B5EF4-FFF2-40B4-BE49-F238E27FC236}">
                  <a16:creationId xmlns:a16="http://schemas.microsoft.com/office/drawing/2014/main" id="{18D9787C-28CD-4039-9B5E-B220A91B66A3}"/>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84A901AA-A9C5-47EA-A5E3-85BFDC33237D}"/>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F364B420-9EE8-49EF-B296-2E263CE61AAD}"/>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spTree>
    <p:extLst>
      <p:ext uri="{BB962C8B-B14F-4D97-AF65-F5344CB8AC3E}">
        <p14:creationId xmlns:p14="http://schemas.microsoft.com/office/powerpoint/2010/main" val="293091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28472" y="2951946"/>
            <a:ext cx="3090714" cy="954107"/>
          </a:xfrm>
          <a:prstGeom prst="rect">
            <a:avLst/>
          </a:prstGeom>
          <a:noFill/>
        </p:spPr>
        <p:txBody>
          <a:bodyPr wrap="square" rtlCol="0">
            <a:spAutoFit/>
          </a:bodyPr>
          <a:lstStyle/>
          <a:p>
            <a:r>
              <a:rPr lang="en-US" sz="2000" b="1" dirty="0"/>
              <a:t>Possible Allergy</a:t>
            </a:r>
          </a:p>
          <a:p>
            <a:pPr marL="285750" indent="-285750">
              <a:buFont typeface="Arial" panose="020B0604020202020204" pitchFamily="34" charset="0"/>
              <a:buChar char="•"/>
            </a:pPr>
            <a:r>
              <a:rPr lang="en-US" dirty="0"/>
              <a:t>Reacting Medication</a:t>
            </a:r>
          </a:p>
          <a:p>
            <a:pPr marL="285750" indent="-285750">
              <a:buFont typeface="Arial" panose="020B0604020202020204" pitchFamily="34" charset="0"/>
              <a:buChar char="•"/>
            </a:pPr>
            <a:r>
              <a:rPr lang="en-US" dirty="0"/>
              <a:t>Encounter Date</a:t>
            </a:r>
          </a:p>
        </p:txBody>
      </p:sp>
      <p:pic>
        <p:nvPicPr>
          <p:cNvPr id="3" name="Picture 2"/>
          <p:cNvPicPr>
            <a:picLocks noChangeAspect="1"/>
          </p:cNvPicPr>
          <p:nvPr/>
        </p:nvPicPr>
        <p:blipFill rotWithShape="1">
          <a:blip r:embed="rId3"/>
          <a:srcRect b="16318"/>
          <a:stretch/>
        </p:blipFill>
        <p:spPr>
          <a:xfrm>
            <a:off x="5207942" y="1177708"/>
            <a:ext cx="6210300" cy="5133144"/>
          </a:xfrm>
          <a:prstGeom prst="rect">
            <a:avLst/>
          </a:prstGeom>
        </p:spPr>
      </p:pic>
      <p:sp>
        <p:nvSpPr>
          <p:cNvPr id="9" name="Title 1">
            <a:extLst>
              <a:ext uri="{FF2B5EF4-FFF2-40B4-BE49-F238E27FC236}">
                <a16:creationId xmlns:a16="http://schemas.microsoft.com/office/drawing/2014/main" id="{147C616A-C6DE-4970-89B1-61FBCBFA4EB6}"/>
              </a:ext>
            </a:extLst>
          </p:cNvPr>
          <p:cNvSpPr txBox="1">
            <a:spLocks/>
          </p:cNvSpPr>
          <p:nvPr/>
        </p:nvSpPr>
        <p:spPr>
          <a:xfrm>
            <a:off x="693821" y="176576"/>
            <a:ext cx="5542818" cy="1325563"/>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4000" dirty="0">
                <a:latin typeface="Segoe UI" panose="020B0502040204020203" pitchFamily="34" charset="0"/>
              </a:rPr>
              <a:t>PS Suite Data Mapping</a:t>
            </a:r>
            <a:br>
              <a:rPr lang="en-US" dirty="0">
                <a:latin typeface="Segoe UI" panose="020B0502040204020203" pitchFamily="34" charset="0"/>
              </a:rPr>
            </a:br>
            <a:r>
              <a:rPr lang="en-US" sz="2200" dirty="0">
                <a:latin typeface="Segoe UI" panose="020B0502040204020203" pitchFamily="34" charset="0"/>
              </a:rPr>
              <a:t>Data that Maps to Alberta Netcare CED, CPAR, and HDR</a:t>
            </a:r>
          </a:p>
        </p:txBody>
      </p:sp>
      <p:grpSp>
        <p:nvGrpSpPr>
          <p:cNvPr id="8" name="Group 7">
            <a:extLst>
              <a:ext uri="{FF2B5EF4-FFF2-40B4-BE49-F238E27FC236}">
                <a16:creationId xmlns:a16="http://schemas.microsoft.com/office/drawing/2014/main" id="{59F7025E-8FEA-44E3-AB3F-ED0C87774EEB}"/>
              </a:ext>
            </a:extLst>
          </p:cNvPr>
          <p:cNvGrpSpPr/>
          <p:nvPr/>
        </p:nvGrpSpPr>
        <p:grpSpPr>
          <a:xfrm>
            <a:off x="262266" y="1575242"/>
            <a:ext cx="4554254" cy="523220"/>
            <a:chOff x="262266" y="1575242"/>
            <a:chExt cx="4554254" cy="523220"/>
          </a:xfrm>
        </p:grpSpPr>
        <p:sp>
          <p:nvSpPr>
            <p:cNvPr id="10" name="Rectangle 9">
              <a:extLst>
                <a:ext uri="{FF2B5EF4-FFF2-40B4-BE49-F238E27FC236}">
                  <a16:creationId xmlns:a16="http://schemas.microsoft.com/office/drawing/2014/main" id="{A96503E3-8F5B-4B82-B201-F271F379C917}"/>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95496267-E0ED-4D44-9F7D-0A4AE77CDEE1}"/>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40AFCADE-7F1F-483A-8305-A2A7B6BD80FC}"/>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spTree>
    <p:extLst>
      <p:ext uri="{BB962C8B-B14F-4D97-AF65-F5344CB8AC3E}">
        <p14:creationId xmlns:p14="http://schemas.microsoft.com/office/powerpoint/2010/main" val="4070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4774" y="2508937"/>
            <a:ext cx="3090714" cy="1231106"/>
          </a:xfrm>
          <a:prstGeom prst="rect">
            <a:avLst/>
          </a:prstGeom>
          <a:noFill/>
        </p:spPr>
        <p:txBody>
          <a:bodyPr wrap="square" rtlCol="0">
            <a:spAutoFit/>
          </a:bodyPr>
          <a:lstStyle/>
          <a:p>
            <a:r>
              <a:rPr lang="en-US" sz="2000" b="1" dirty="0"/>
              <a:t>Immunization</a:t>
            </a:r>
          </a:p>
          <a:p>
            <a:pPr marL="285750" indent="-285750">
              <a:buFont typeface="Arial" panose="020B0604020202020204" pitchFamily="34" charset="0"/>
              <a:buChar char="•"/>
            </a:pPr>
            <a:r>
              <a:rPr lang="en-US" dirty="0"/>
              <a:t>Vaccine Administered</a:t>
            </a:r>
          </a:p>
          <a:p>
            <a:pPr marL="285750" indent="-285750">
              <a:buFont typeface="Arial" panose="020B0604020202020204" pitchFamily="34" charset="0"/>
              <a:buChar char="•"/>
            </a:pPr>
            <a:r>
              <a:rPr lang="en-US" dirty="0"/>
              <a:t>Lot Number</a:t>
            </a:r>
          </a:p>
          <a:p>
            <a:pPr marL="285750" indent="-285750">
              <a:buFont typeface="Arial" panose="020B0604020202020204" pitchFamily="34" charset="0"/>
              <a:buChar char="•"/>
            </a:pPr>
            <a:r>
              <a:rPr lang="en-US" dirty="0"/>
              <a:t>Date</a:t>
            </a:r>
          </a:p>
        </p:txBody>
      </p:sp>
      <p:pic>
        <p:nvPicPr>
          <p:cNvPr id="4" name="Picture 3"/>
          <p:cNvPicPr>
            <a:picLocks noChangeAspect="1"/>
          </p:cNvPicPr>
          <p:nvPr/>
        </p:nvPicPr>
        <p:blipFill>
          <a:blip r:embed="rId3"/>
          <a:stretch>
            <a:fillRect/>
          </a:stretch>
        </p:blipFill>
        <p:spPr>
          <a:xfrm>
            <a:off x="582700" y="3834469"/>
            <a:ext cx="6185577" cy="2780219"/>
          </a:xfrm>
          <a:prstGeom prst="rect">
            <a:avLst/>
          </a:prstGeom>
        </p:spPr>
      </p:pic>
      <p:sp>
        <p:nvSpPr>
          <p:cNvPr id="9" name="TextBox 8"/>
          <p:cNvSpPr txBox="1"/>
          <p:nvPr/>
        </p:nvSpPr>
        <p:spPr>
          <a:xfrm>
            <a:off x="8391042" y="743842"/>
            <a:ext cx="3090714" cy="1231106"/>
          </a:xfrm>
          <a:prstGeom prst="rect">
            <a:avLst/>
          </a:prstGeom>
          <a:noFill/>
        </p:spPr>
        <p:txBody>
          <a:bodyPr wrap="square" rtlCol="0">
            <a:spAutoFit/>
          </a:bodyPr>
          <a:lstStyle/>
          <a:p>
            <a:r>
              <a:rPr lang="en-US" sz="2000" b="1" dirty="0"/>
              <a:t>Referrals</a:t>
            </a:r>
          </a:p>
          <a:p>
            <a:pPr marL="285750" indent="-285750">
              <a:buFont typeface="Arial" panose="020B0604020202020204" pitchFamily="34" charset="0"/>
              <a:buChar char="•"/>
            </a:pPr>
            <a:r>
              <a:rPr lang="en-US" dirty="0"/>
              <a:t>Referral Service</a:t>
            </a:r>
          </a:p>
          <a:p>
            <a:pPr marL="285750" indent="-285750">
              <a:buFont typeface="Arial" panose="020B0604020202020204" pitchFamily="34" charset="0"/>
              <a:buChar char="•"/>
            </a:pPr>
            <a:r>
              <a:rPr lang="en-US" dirty="0"/>
              <a:t>Request date</a:t>
            </a:r>
          </a:p>
          <a:p>
            <a:pPr marL="285750" indent="-285750">
              <a:buFont typeface="Arial" panose="020B0604020202020204" pitchFamily="34" charset="0"/>
              <a:buChar char="•"/>
            </a:pPr>
            <a:r>
              <a:rPr lang="en-US" dirty="0"/>
              <a:t>Occurred Date</a:t>
            </a:r>
          </a:p>
        </p:txBody>
      </p:sp>
      <p:pic>
        <p:nvPicPr>
          <p:cNvPr id="8" name="Picture 7"/>
          <p:cNvPicPr>
            <a:picLocks noChangeAspect="1"/>
          </p:cNvPicPr>
          <p:nvPr/>
        </p:nvPicPr>
        <p:blipFill>
          <a:blip r:embed="rId4"/>
          <a:stretch>
            <a:fillRect/>
          </a:stretch>
        </p:blipFill>
        <p:spPr>
          <a:xfrm>
            <a:off x="7147806" y="2283178"/>
            <a:ext cx="4714875" cy="3609975"/>
          </a:xfrm>
          <a:prstGeom prst="rect">
            <a:avLst/>
          </a:prstGeom>
        </p:spPr>
      </p:pic>
      <p:sp>
        <p:nvSpPr>
          <p:cNvPr id="13" name="Title 1">
            <a:extLst>
              <a:ext uri="{FF2B5EF4-FFF2-40B4-BE49-F238E27FC236}">
                <a16:creationId xmlns:a16="http://schemas.microsoft.com/office/drawing/2014/main" id="{DBD00555-146A-4956-9C67-EFCFD0B97D7F}"/>
              </a:ext>
            </a:extLst>
          </p:cNvPr>
          <p:cNvSpPr txBox="1">
            <a:spLocks/>
          </p:cNvSpPr>
          <p:nvPr/>
        </p:nvSpPr>
        <p:spPr>
          <a:xfrm>
            <a:off x="693821" y="176576"/>
            <a:ext cx="5542818" cy="1325563"/>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4000" dirty="0">
                <a:latin typeface="Segoe UI" panose="020B0502040204020203" pitchFamily="34" charset="0"/>
              </a:rPr>
              <a:t>PS Suite Data Mapping</a:t>
            </a:r>
            <a:br>
              <a:rPr lang="en-US" dirty="0">
                <a:latin typeface="Segoe UI" panose="020B0502040204020203" pitchFamily="34" charset="0"/>
              </a:rPr>
            </a:br>
            <a:r>
              <a:rPr lang="en-US" sz="2200" dirty="0">
                <a:latin typeface="Segoe UI" panose="020B0502040204020203" pitchFamily="34" charset="0"/>
              </a:rPr>
              <a:t>Data that Maps to Alberta Netcare CED, CPAR, and HDR</a:t>
            </a:r>
          </a:p>
        </p:txBody>
      </p:sp>
      <p:grpSp>
        <p:nvGrpSpPr>
          <p:cNvPr id="10" name="Group 9">
            <a:extLst>
              <a:ext uri="{FF2B5EF4-FFF2-40B4-BE49-F238E27FC236}">
                <a16:creationId xmlns:a16="http://schemas.microsoft.com/office/drawing/2014/main" id="{6C3BD2DD-BF82-4D5F-BF46-DB6FCB181253}"/>
              </a:ext>
            </a:extLst>
          </p:cNvPr>
          <p:cNvGrpSpPr/>
          <p:nvPr/>
        </p:nvGrpSpPr>
        <p:grpSpPr>
          <a:xfrm>
            <a:off x="262266" y="1575242"/>
            <a:ext cx="4554254" cy="523220"/>
            <a:chOff x="262266" y="1575242"/>
            <a:chExt cx="4554254" cy="523220"/>
          </a:xfrm>
        </p:grpSpPr>
        <p:sp>
          <p:nvSpPr>
            <p:cNvPr id="12" name="Rectangle 11">
              <a:extLst>
                <a:ext uri="{FF2B5EF4-FFF2-40B4-BE49-F238E27FC236}">
                  <a16:creationId xmlns:a16="http://schemas.microsoft.com/office/drawing/2014/main" id="{0E9C22E0-9D93-4FBE-AD53-19024A97576B}"/>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FA8FC2AD-4CDE-4899-A604-13F8333C08F8}"/>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6D006EE5-F49F-4CB2-BA3D-1049FDE579CA}"/>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spTree>
    <p:extLst>
      <p:ext uri="{BB962C8B-B14F-4D97-AF65-F5344CB8AC3E}">
        <p14:creationId xmlns:p14="http://schemas.microsoft.com/office/powerpoint/2010/main" val="1108132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28472" y="2606311"/>
            <a:ext cx="3090714" cy="2616101"/>
          </a:xfrm>
          <a:prstGeom prst="rect">
            <a:avLst/>
          </a:prstGeom>
          <a:noFill/>
        </p:spPr>
        <p:txBody>
          <a:bodyPr wrap="square" rtlCol="0">
            <a:spAutoFit/>
          </a:bodyPr>
          <a:lstStyle/>
          <a:p>
            <a:r>
              <a:rPr lang="en-US" sz="2000" b="1" dirty="0"/>
              <a:t>Provider Information</a:t>
            </a:r>
          </a:p>
          <a:p>
            <a:pPr marL="285750" indent="-285750">
              <a:buFont typeface="Arial" panose="020B0604020202020204" pitchFamily="34" charset="0"/>
              <a:buChar char="•"/>
            </a:pPr>
            <a:r>
              <a:rPr lang="en-US" dirty="0"/>
              <a:t>First Name</a:t>
            </a:r>
          </a:p>
          <a:p>
            <a:pPr marL="285750" indent="-285750">
              <a:buFont typeface="Arial" panose="020B0604020202020204" pitchFamily="34" charset="0"/>
              <a:buChar char="•"/>
            </a:pPr>
            <a:r>
              <a:rPr lang="en-US" dirty="0"/>
              <a:t>Last Name</a:t>
            </a:r>
          </a:p>
          <a:p>
            <a:pPr marL="285750" indent="-285750">
              <a:buFont typeface="Arial" panose="020B0604020202020204" pitchFamily="34" charset="0"/>
              <a:buChar char="•"/>
            </a:pPr>
            <a:r>
              <a:rPr lang="en-US" dirty="0"/>
              <a:t>Provider ID</a:t>
            </a:r>
          </a:p>
          <a:p>
            <a:pPr marL="285750" indent="-285750">
              <a:buFont typeface="Arial" panose="020B0604020202020204" pitchFamily="34" charset="0"/>
              <a:buChar char="•"/>
            </a:pPr>
            <a:r>
              <a:rPr lang="en-US" dirty="0"/>
              <a:t>Provider Expertise (Clinician Type)</a:t>
            </a:r>
          </a:p>
          <a:p>
            <a:pPr marL="285750" indent="-285750">
              <a:buFont typeface="Arial" panose="020B0604020202020204" pitchFamily="34" charset="0"/>
              <a:buChar char="•"/>
            </a:pPr>
            <a:endParaRPr lang="en-US" dirty="0"/>
          </a:p>
          <a:p>
            <a:r>
              <a:rPr lang="en-US" dirty="0"/>
              <a:t>Location Information</a:t>
            </a:r>
          </a:p>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3"/>
          <a:stretch>
            <a:fillRect/>
          </a:stretch>
        </p:blipFill>
        <p:spPr>
          <a:xfrm>
            <a:off x="4939875" y="1191284"/>
            <a:ext cx="7153275" cy="639127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stretch>
            <a:fillRect/>
          </a:stretch>
        </p:blipFill>
        <p:spPr>
          <a:xfrm>
            <a:off x="288913" y="4934590"/>
            <a:ext cx="3944422" cy="166982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973CD9F1-C3FB-4604-A4C8-6D7C8DC82A56}"/>
              </a:ext>
            </a:extLst>
          </p:cNvPr>
          <p:cNvSpPr txBox="1">
            <a:spLocks/>
          </p:cNvSpPr>
          <p:nvPr/>
        </p:nvSpPr>
        <p:spPr>
          <a:xfrm>
            <a:off x="693821" y="176576"/>
            <a:ext cx="5542818" cy="1325563"/>
          </a:xfrm>
          <a:prstGeom prst="rect">
            <a:avLst/>
          </a:prstGeom>
        </p:spPr>
        <p:txBody>
          <a:bodyPr vert="horz" lIns="91440" tIns="45720" rIns="91440" bIns="45720" rtlCol="0" anchor="b">
            <a:normAutofit fontScale="97500"/>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4000" dirty="0">
                <a:latin typeface="Segoe UI" panose="020B0502040204020203" pitchFamily="34" charset="0"/>
              </a:rPr>
              <a:t>PS Suite Data Mapping</a:t>
            </a:r>
            <a:br>
              <a:rPr lang="en-US" dirty="0">
                <a:latin typeface="Segoe UI" panose="020B0502040204020203" pitchFamily="34" charset="0"/>
              </a:rPr>
            </a:br>
            <a:r>
              <a:rPr lang="en-US" sz="2200" dirty="0">
                <a:latin typeface="Segoe UI" panose="020B0502040204020203" pitchFamily="34" charset="0"/>
              </a:rPr>
              <a:t>Data that Maps to Alberta Netcare CED, CPAR, and HDR</a:t>
            </a:r>
          </a:p>
        </p:txBody>
      </p:sp>
      <p:grpSp>
        <p:nvGrpSpPr>
          <p:cNvPr id="9" name="Group 8">
            <a:extLst>
              <a:ext uri="{FF2B5EF4-FFF2-40B4-BE49-F238E27FC236}">
                <a16:creationId xmlns:a16="http://schemas.microsoft.com/office/drawing/2014/main" id="{DFE846FF-354B-422F-ADE7-896A4363281C}"/>
              </a:ext>
            </a:extLst>
          </p:cNvPr>
          <p:cNvGrpSpPr/>
          <p:nvPr/>
        </p:nvGrpSpPr>
        <p:grpSpPr>
          <a:xfrm>
            <a:off x="262266" y="1575242"/>
            <a:ext cx="4554254" cy="523220"/>
            <a:chOff x="262266" y="1575242"/>
            <a:chExt cx="4554254" cy="523220"/>
          </a:xfrm>
        </p:grpSpPr>
        <p:sp>
          <p:nvSpPr>
            <p:cNvPr id="13" name="Rectangle 12">
              <a:extLst>
                <a:ext uri="{FF2B5EF4-FFF2-40B4-BE49-F238E27FC236}">
                  <a16:creationId xmlns:a16="http://schemas.microsoft.com/office/drawing/2014/main" id="{3BBDD4FA-3F03-40D8-8823-E81EB9752A34}"/>
                </a:ext>
              </a:extLst>
            </p:cNvPr>
            <p:cNvSpPr/>
            <p:nvPr/>
          </p:nvSpPr>
          <p:spPr>
            <a:xfrm>
              <a:off x="262266" y="1635588"/>
              <a:ext cx="666206" cy="15675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22AAD5FD-DAA9-4732-A067-1B107A6472DC}"/>
                </a:ext>
              </a:extLst>
            </p:cNvPr>
            <p:cNvSpPr/>
            <p:nvPr/>
          </p:nvSpPr>
          <p:spPr>
            <a:xfrm>
              <a:off x="262266" y="1865441"/>
              <a:ext cx="666206" cy="156754"/>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3A78DB1C-3957-4633-B652-447FD3CD4DA9}"/>
                </a:ext>
              </a:extLst>
            </p:cNvPr>
            <p:cNvSpPr txBox="1"/>
            <p:nvPr/>
          </p:nvSpPr>
          <p:spPr>
            <a:xfrm>
              <a:off x="886213" y="1575242"/>
              <a:ext cx="3930307" cy="523220"/>
            </a:xfrm>
            <a:prstGeom prst="rect">
              <a:avLst/>
            </a:prstGeom>
            <a:noFill/>
          </p:spPr>
          <p:txBody>
            <a:bodyPr wrap="none" rtlCol="0">
              <a:spAutoFit/>
            </a:bodyPr>
            <a:lstStyle/>
            <a:p>
              <a:r>
                <a:rPr lang="en-US" sz="1400" dirty="0"/>
                <a:t>Sent to Netcare CED Report, HDR, and/or CPAR</a:t>
              </a:r>
            </a:p>
            <a:p>
              <a:r>
                <a:rPr lang="en-US" sz="1400" dirty="0"/>
                <a:t>Sent only to healthcare data repository</a:t>
              </a:r>
              <a:endParaRPr lang="en-CA" sz="1400" dirty="0"/>
            </a:p>
          </p:txBody>
        </p:sp>
      </p:grpSp>
    </p:spTree>
    <p:extLst>
      <p:ext uri="{BB962C8B-B14F-4D97-AF65-F5344CB8AC3E}">
        <p14:creationId xmlns:p14="http://schemas.microsoft.com/office/powerpoint/2010/main" val="262669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dirty="0">
                <a:solidFill>
                  <a:srgbClr val="275971"/>
                </a:solidFill>
                <a:latin typeface="+mn-lt"/>
              </a:rPr>
              <a:t>CII and CPAR were at the Request of Physicians</a:t>
            </a:r>
            <a:endParaRPr lang="en-CA" sz="3600" dirty="0">
              <a:solidFill>
                <a:srgbClr val="275971"/>
              </a:solidFill>
              <a:latin typeface="+mn-lt"/>
            </a:endParaRPr>
          </a:p>
        </p:txBody>
      </p:sp>
      <p:sp>
        <p:nvSpPr>
          <p:cNvPr id="7" name="Text Placeholder 2">
            <a:extLst>
              <a:ext uri="{FF2B5EF4-FFF2-40B4-BE49-F238E27FC236}">
                <a16:creationId xmlns:a16="http://schemas.microsoft.com/office/drawing/2014/main" id="{F65BC06C-96E1-4668-A7FB-8040D5AE5ED6}"/>
              </a:ext>
            </a:extLst>
          </p:cNvPr>
          <p:cNvSpPr txBox="1">
            <a:spLocks/>
          </p:cNvSpPr>
          <p:nvPr/>
        </p:nvSpPr>
        <p:spPr>
          <a:xfrm>
            <a:off x="616496" y="975145"/>
            <a:ext cx="10777799" cy="4370388"/>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fontAlgn="base">
              <a:spcBef>
                <a:spcPct val="0"/>
              </a:spcBef>
              <a:spcAft>
                <a:spcPct val="0"/>
              </a:spcAft>
            </a:pPr>
            <a:r>
              <a:rPr lang="en-CA" sz="3200" dirty="0">
                <a:solidFill>
                  <a:srgbClr val="D1D4D3">
                    <a:lumMod val="25000"/>
                  </a:srgbClr>
                </a:solidFill>
              </a:rPr>
              <a:t>The Central Patient Attachment Registry was at the request of Family Medicine (SGP at the time).</a:t>
            </a:r>
          </a:p>
          <a:p>
            <a:pPr algn="l" defTabSz="1219170" fontAlgn="base">
              <a:spcBef>
                <a:spcPct val="0"/>
              </a:spcBef>
              <a:spcAft>
                <a:spcPct val="0"/>
              </a:spcAft>
            </a:pPr>
            <a:endParaRPr lang="en-CA" sz="3200" dirty="0">
              <a:solidFill>
                <a:srgbClr val="D1D4D3">
                  <a:lumMod val="25000"/>
                </a:srgbClr>
              </a:solidFill>
            </a:endParaRPr>
          </a:p>
          <a:p>
            <a:pPr algn="l" defTabSz="1219170" fontAlgn="base">
              <a:spcBef>
                <a:spcPct val="0"/>
              </a:spcBef>
              <a:spcAft>
                <a:spcPct val="0"/>
              </a:spcAft>
            </a:pPr>
            <a:r>
              <a:rPr lang="en-CA" sz="3200" dirty="0">
                <a:solidFill>
                  <a:srgbClr val="D1D4D3">
                    <a:lumMod val="25000"/>
                  </a:srgbClr>
                </a:solidFill>
              </a:rPr>
              <a:t>A  commitment was made to build this tool for primary care.</a:t>
            </a:r>
          </a:p>
          <a:p>
            <a:pPr algn="l" defTabSz="1219170" fontAlgn="base">
              <a:spcBef>
                <a:spcPct val="0"/>
              </a:spcBef>
              <a:spcAft>
                <a:spcPct val="0"/>
              </a:spcAft>
            </a:pPr>
            <a:endParaRPr lang="en-US" sz="3200" dirty="0">
              <a:solidFill>
                <a:srgbClr val="D1D4D3">
                  <a:lumMod val="25000"/>
                </a:srgbClr>
              </a:solidFill>
            </a:endParaRPr>
          </a:p>
          <a:p>
            <a:pPr algn="l" defTabSz="1219170" fontAlgn="base">
              <a:spcBef>
                <a:spcPct val="0"/>
              </a:spcBef>
              <a:spcAft>
                <a:spcPct val="0"/>
              </a:spcAft>
            </a:pPr>
            <a:r>
              <a:rPr lang="en-US" sz="3200" dirty="0">
                <a:solidFill>
                  <a:srgbClr val="D1D4D3">
                    <a:lumMod val="25000"/>
                  </a:srgbClr>
                </a:solidFill>
              </a:rPr>
              <a:t>Alberta’s community specialists requested technology to submit consult reports to Netcare (CII) at AMA Rep Forum.</a:t>
            </a:r>
            <a:endParaRPr lang="en-CA" sz="3200" dirty="0">
              <a:solidFill>
                <a:srgbClr val="D1D4D3">
                  <a:lumMod val="25000"/>
                </a:srgbClr>
              </a:solidFill>
            </a:endParaRPr>
          </a:p>
        </p:txBody>
      </p:sp>
      <p:grpSp>
        <p:nvGrpSpPr>
          <p:cNvPr id="3" name="Group 2">
            <a:extLst>
              <a:ext uri="{FF2B5EF4-FFF2-40B4-BE49-F238E27FC236}">
                <a16:creationId xmlns:a16="http://schemas.microsoft.com/office/drawing/2014/main" id="{ED02550A-AAD2-4B09-8998-5B9E5B349540}"/>
              </a:ext>
            </a:extLst>
          </p:cNvPr>
          <p:cNvGrpSpPr/>
          <p:nvPr/>
        </p:nvGrpSpPr>
        <p:grpSpPr>
          <a:xfrm>
            <a:off x="749578" y="5602418"/>
            <a:ext cx="9752174" cy="560874"/>
            <a:chOff x="990210" y="5598909"/>
            <a:chExt cx="9752174" cy="560874"/>
          </a:xfrm>
        </p:grpSpPr>
        <p:sp>
          <p:nvSpPr>
            <p:cNvPr id="5" name="Title 5"/>
            <p:cNvSpPr txBox="1">
              <a:spLocks/>
            </p:cNvSpPr>
            <p:nvPr/>
          </p:nvSpPr>
          <p:spPr>
            <a:xfrm>
              <a:off x="990210" y="5639342"/>
              <a:ext cx="1755756" cy="5029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a:lstStyle>
            <a:p>
              <a:r>
                <a:rPr lang="en-CA" sz="2400" dirty="0">
                  <a:solidFill>
                    <a:srgbClr val="275971"/>
                  </a:solidFill>
                  <a:latin typeface="+mn-lt"/>
                </a:rPr>
                <a:t>Partners:</a:t>
              </a:r>
              <a:endParaRPr lang="en-CA" sz="1400" dirty="0">
                <a:solidFill>
                  <a:srgbClr val="275971"/>
                </a:solidFill>
                <a:latin typeface="+mn-lt"/>
              </a:endParaRPr>
            </a:p>
          </p:txBody>
        </p:sp>
        <p:pic>
          <p:nvPicPr>
            <p:cNvPr id="6"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433" y="5768836"/>
              <a:ext cx="1121661" cy="332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538" y="5646336"/>
              <a:ext cx="1181243" cy="5134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4510" y="5681651"/>
              <a:ext cx="1397874" cy="402407"/>
            </a:xfrm>
            <a:prstGeom prst="rect">
              <a:avLst/>
            </a:prstGeom>
          </p:spPr>
        </p:pic>
        <p:pic>
          <p:nvPicPr>
            <p:cNvPr id="10" name="Picture 9" descr="R:\05 TOP Communications\Logos\PCNs\PC_Networks_RG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0728" y="5598909"/>
              <a:ext cx="1397874" cy="543353"/>
            </a:xfrm>
            <a:prstGeom prst="rect">
              <a:avLst/>
            </a:prstGeom>
            <a:noFill/>
            <a:ln>
              <a:noFill/>
            </a:ln>
          </p:spPr>
        </p:pic>
      </p:grpSp>
    </p:spTree>
    <p:extLst>
      <p:ext uri="{BB962C8B-B14F-4D97-AF65-F5344CB8AC3E}">
        <p14:creationId xmlns:p14="http://schemas.microsoft.com/office/powerpoint/2010/main" val="2006273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821" y="176576"/>
            <a:ext cx="8328615" cy="621576"/>
          </a:xfrm>
        </p:spPr>
        <p:txBody>
          <a:bodyPr>
            <a:normAutofit/>
          </a:bodyPr>
          <a:lstStyle/>
          <a:p>
            <a:r>
              <a:rPr lang="en-US" sz="3600" dirty="0"/>
              <a:t>PS Suite Fields to the CED</a:t>
            </a:r>
          </a:p>
        </p:txBody>
      </p:sp>
      <p:pic>
        <p:nvPicPr>
          <p:cNvPr id="6" name="Picture 5"/>
          <p:cNvPicPr>
            <a:picLocks noChangeAspect="1"/>
          </p:cNvPicPr>
          <p:nvPr/>
        </p:nvPicPr>
        <p:blipFill>
          <a:blip r:embed="rId3"/>
          <a:stretch>
            <a:fillRect/>
          </a:stretch>
        </p:blipFill>
        <p:spPr>
          <a:xfrm>
            <a:off x="4675457" y="1938939"/>
            <a:ext cx="2841084" cy="368288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4"/>
          <a:stretch>
            <a:fillRect/>
          </a:stretch>
        </p:blipFill>
        <p:spPr>
          <a:xfrm>
            <a:off x="8633128" y="210662"/>
            <a:ext cx="2220311" cy="198379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5"/>
          <a:stretch>
            <a:fillRect/>
          </a:stretch>
        </p:blipFill>
        <p:spPr>
          <a:xfrm>
            <a:off x="4791629" y="898902"/>
            <a:ext cx="2033558" cy="86088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6"/>
          <a:stretch>
            <a:fillRect/>
          </a:stretch>
        </p:blipFill>
        <p:spPr>
          <a:xfrm>
            <a:off x="8341544" y="2307436"/>
            <a:ext cx="3293470" cy="1118698"/>
          </a:xfrm>
          <a:prstGeom prst="rect">
            <a:avLst/>
          </a:prstGeom>
        </p:spPr>
      </p:pic>
      <p:sp>
        <p:nvSpPr>
          <p:cNvPr id="45" name="Rounded Rectangle 44"/>
          <p:cNvSpPr/>
          <p:nvPr/>
        </p:nvSpPr>
        <p:spPr>
          <a:xfrm>
            <a:off x="9489895" y="2968261"/>
            <a:ext cx="370995" cy="12156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7"/>
          <a:stretch>
            <a:fillRect/>
          </a:stretch>
        </p:blipFill>
        <p:spPr>
          <a:xfrm>
            <a:off x="8341545" y="3549397"/>
            <a:ext cx="3293470" cy="174719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8"/>
          <a:stretch>
            <a:fillRect/>
          </a:stretch>
        </p:blipFill>
        <p:spPr>
          <a:xfrm>
            <a:off x="209104" y="3323740"/>
            <a:ext cx="3694064" cy="96557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4" name="Picture 53"/>
          <p:cNvPicPr>
            <a:picLocks noChangeAspect="1"/>
          </p:cNvPicPr>
          <p:nvPr/>
        </p:nvPicPr>
        <p:blipFill>
          <a:blip r:embed="rId9"/>
          <a:stretch>
            <a:fillRect/>
          </a:stretch>
        </p:blipFill>
        <p:spPr>
          <a:xfrm>
            <a:off x="8409305" y="5468900"/>
            <a:ext cx="2427065" cy="1858298"/>
          </a:xfrm>
          <a:prstGeom prst="rect">
            <a:avLst/>
          </a:prstGeom>
        </p:spPr>
      </p:pic>
      <p:cxnSp>
        <p:nvCxnSpPr>
          <p:cNvPr id="57" name="Straight Arrow Connector 56"/>
          <p:cNvCxnSpPr/>
          <p:nvPr/>
        </p:nvCxnSpPr>
        <p:spPr>
          <a:xfrm flipH="1" flipV="1">
            <a:off x="5131837" y="5177289"/>
            <a:ext cx="3277468" cy="1391032"/>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0"/>
          <a:stretch>
            <a:fillRect/>
          </a:stretch>
        </p:blipFill>
        <p:spPr>
          <a:xfrm>
            <a:off x="190150" y="4521418"/>
            <a:ext cx="3951978" cy="1776288"/>
          </a:xfrm>
          <a:prstGeom prst="rect">
            <a:avLst/>
          </a:prstGeom>
        </p:spPr>
      </p:pic>
      <p:cxnSp>
        <p:nvCxnSpPr>
          <p:cNvPr id="25" name="Straight Arrow Connector 24"/>
          <p:cNvCxnSpPr>
            <a:cxnSpLocks/>
          </p:cNvCxnSpPr>
          <p:nvPr/>
        </p:nvCxnSpPr>
        <p:spPr>
          <a:xfrm flipV="1">
            <a:off x="2080392" y="4811194"/>
            <a:ext cx="2642007" cy="551232"/>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5570379" y="512466"/>
            <a:ext cx="3549914" cy="2092836"/>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095999" y="1557492"/>
            <a:ext cx="3024294" cy="1095549"/>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flipV="1">
            <a:off x="6439450" y="2636088"/>
            <a:ext cx="2785513" cy="332173"/>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H="1" flipV="1">
            <a:off x="5915381" y="3761332"/>
            <a:ext cx="2426163" cy="90394"/>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5290459" y="1271588"/>
            <a:ext cx="515029" cy="1141361"/>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963805" y="3884154"/>
            <a:ext cx="3791032" cy="476028"/>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69D747B-90EA-4ADE-8414-B7E705C28DF0}"/>
              </a:ext>
            </a:extLst>
          </p:cNvPr>
          <p:cNvPicPr>
            <a:picLocks noChangeAspect="1"/>
          </p:cNvPicPr>
          <p:nvPr/>
        </p:nvPicPr>
        <p:blipFill>
          <a:blip r:embed="rId11"/>
          <a:stretch>
            <a:fillRect/>
          </a:stretch>
        </p:blipFill>
        <p:spPr>
          <a:xfrm>
            <a:off x="1075959" y="971583"/>
            <a:ext cx="2190642" cy="2164870"/>
          </a:xfrm>
          <a:prstGeom prst="rect">
            <a:avLst/>
          </a:prstGeom>
        </p:spPr>
      </p:pic>
      <p:cxnSp>
        <p:nvCxnSpPr>
          <p:cNvPr id="26" name="Straight Arrow Connector 25"/>
          <p:cNvCxnSpPr>
            <a:cxnSpLocks/>
          </p:cNvCxnSpPr>
          <p:nvPr/>
        </p:nvCxnSpPr>
        <p:spPr>
          <a:xfrm>
            <a:off x="2080392" y="1495574"/>
            <a:ext cx="2677403" cy="2572320"/>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3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93821" y="176576"/>
            <a:ext cx="8328614" cy="570756"/>
          </a:xfrm>
        </p:spPr>
        <p:txBody>
          <a:bodyPr/>
          <a:lstStyle/>
          <a:p>
            <a:pPr>
              <a:lnSpc>
                <a:spcPct val="100000"/>
              </a:lnSpc>
            </a:pPr>
            <a:r>
              <a:rPr lang="en-US" dirty="0"/>
              <a:t>Workflow Tips – Details Field</a:t>
            </a:r>
            <a:endParaRPr lang="en-CA" dirty="0"/>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55322" y="1282933"/>
            <a:ext cx="11069040" cy="3051072"/>
          </a:xfrm>
        </p:spPr>
        <p:txBody>
          <a:bodyPr>
            <a:normAutofit/>
          </a:bodyPr>
          <a:lstStyle/>
          <a:p>
            <a:pPr>
              <a:lnSpc>
                <a:spcPct val="120000"/>
              </a:lnSpc>
            </a:pPr>
            <a:r>
              <a:rPr lang="en-CA" sz="2200"/>
              <a:t>‘Details’ field = </a:t>
            </a:r>
            <a:r>
              <a:rPr lang="en-CA" sz="2200" b="1"/>
              <a:t>Reason for the Visit</a:t>
            </a:r>
          </a:p>
          <a:p>
            <a:pPr lvl="1">
              <a:lnSpc>
                <a:spcPct val="120000"/>
              </a:lnSpc>
            </a:pPr>
            <a:r>
              <a:rPr lang="en-CA" sz="1800"/>
              <a:t>Alberta Netcare, PS Suite Searches, and HQCA Reports all pull the Reason for the Visit from this field</a:t>
            </a:r>
          </a:p>
          <a:p>
            <a:pPr>
              <a:lnSpc>
                <a:spcPct val="120000"/>
              </a:lnSpc>
            </a:pPr>
            <a:r>
              <a:rPr lang="en-CA" sz="2200"/>
              <a:t>TIP: Use a standardized list of appointment reasons to populate this field</a:t>
            </a:r>
          </a:p>
          <a:p>
            <a:pPr marL="800100" lvl="1" indent="-342900">
              <a:lnSpc>
                <a:spcPct val="120000"/>
              </a:lnSpc>
              <a:buFont typeface="+mj-lt"/>
              <a:buAutoNum type="arabicPeriod"/>
            </a:pPr>
            <a:r>
              <a:rPr lang="en-CA" sz="1800"/>
              <a:t>Create a standardized list as a clinic</a:t>
            </a:r>
          </a:p>
          <a:p>
            <a:pPr marL="800100" lvl="1" indent="-342900">
              <a:lnSpc>
                <a:spcPct val="120000"/>
              </a:lnSpc>
              <a:buFont typeface="+mj-lt"/>
              <a:buAutoNum type="arabicPeriod"/>
            </a:pPr>
            <a:r>
              <a:rPr lang="en-CA" sz="1800"/>
              <a:t>Save the list on each computer desktop</a:t>
            </a:r>
          </a:p>
          <a:p>
            <a:pPr marL="800100" lvl="1" indent="-342900">
              <a:lnSpc>
                <a:spcPct val="120000"/>
              </a:lnSpc>
              <a:buFont typeface="+mj-lt"/>
              <a:buAutoNum type="arabicPeriod"/>
            </a:pPr>
            <a:r>
              <a:rPr lang="en-CA" sz="1800">
                <a:sym typeface="Wingdings" panose="05000000000000000000" pitchFamily="2" charset="2"/>
              </a:rPr>
              <a:t>Copy and paste appointment reasons directly from the list into the ‘Details’ field</a:t>
            </a:r>
            <a:endParaRPr lang="en-CA" sz="1800"/>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3" name="Picture 12">
            <a:extLst>
              <a:ext uri="{FF2B5EF4-FFF2-40B4-BE49-F238E27FC236}">
                <a16:creationId xmlns:a16="http://schemas.microsoft.com/office/drawing/2014/main" id="{D824C456-B4A8-44E5-978F-0E0A501E7C4D}"/>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439873" y="3972345"/>
            <a:ext cx="7657684" cy="2765987"/>
          </a:xfrm>
          <a:prstGeom prst="rect">
            <a:avLst/>
          </a:prstGeom>
          <a:noFill/>
          <a:ln>
            <a:noFill/>
          </a:ln>
        </p:spPr>
      </p:pic>
    </p:spTree>
    <p:extLst>
      <p:ext uri="{BB962C8B-B14F-4D97-AF65-F5344CB8AC3E}">
        <p14:creationId xmlns:p14="http://schemas.microsoft.com/office/powerpoint/2010/main" val="978528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93821" y="176576"/>
            <a:ext cx="8328614" cy="570756"/>
          </a:xfrm>
        </p:spPr>
        <p:txBody>
          <a:bodyPr/>
          <a:lstStyle/>
          <a:p>
            <a:pPr>
              <a:lnSpc>
                <a:spcPct val="100000"/>
              </a:lnSpc>
            </a:pPr>
            <a:r>
              <a:rPr lang="en-US" dirty="0"/>
              <a:t>Workflow Tips – Comments Field</a:t>
            </a:r>
            <a:endParaRPr lang="en-CA" dirty="0"/>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55322" y="2508090"/>
            <a:ext cx="5440678" cy="1841820"/>
          </a:xfrm>
        </p:spPr>
        <p:txBody>
          <a:bodyPr>
            <a:normAutofit/>
          </a:bodyPr>
          <a:lstStyle/>
          <a:p>
            <a:pPr marL="0" indent="0">
              <a:lnSpc>
                <a:spcPct val="120000"/>
              </a:lnSpc>
              <a:buNone/>
            </a:pPr>
            <a:r>
              <a:rPr lang="en-CA" sz="2400" b="1"/>
              <a:t>Track patient information that does not change over time</a:t>
            </a:r>
          </a:p>
          <a:p>
            <a:pPr lvl="1">
              <a:lnSpc>
                <a:spcPct val="120000"/>
              </a:lnSpc>
            </a:pPr>
            <a:r>
              <a:rPr lang="en-CA" sz="2000"/>
              <a:t>E.g., stepparent/foster parent names or reason for initial consult</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38617EBD-CFF2-4D11-9416-DC5694DA31F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96000" y="1233756"/>
            <a:ext cx="5811958" cy="4989033"/>
          </a:xfrm>
          <a:prstGeom prst="rect">
            <a:avLst/>
          </a:prstGeom>
          <a:noFill/>
          <a:ln>
            <a:noFill/>
          </a:ln>
        </p:spPr>
      </p:pic>
    </p:spTree>
    <p:extLst>
      <p:ext uri="{BB962C8B-B14F-4D97-AF65-F5344CB8AC3E}">
        <p14:creationId xmlns:p14="http://schemas.microsoft.com/office/powerpoint/2010/main" val="2114250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93821" y="176576"/>
            <a:ext cx="8328614" cy="570756"/>
          </a:xfrm>
        </p:spPr>
        <p:txBody>
          <a:bodyPr/>
          <a:lstStyle/>
          <a:p>
            <a:pPr>
              <a:lnSpc>
                <a:spcPct val="100000"/>
              </a:lnSpc>
            </a:pPr>
            <a:r>
              <a:rPr lang="en-US" dirty="0"/>
              <a:t>Workflow Tips – Appointment Alerts</a:t>
            </a:r>
            <a:endParaRPr lang="en-CA" dirty="0"/>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586531" y="1015132"/>
            <a:ext cx="11018937" cy="2387193"/>
          </a:xfrm>
        </p:spPr>
        <p:txBody>
          <a:bodyPr>
            <a:normAutofit/>
          </a:bodyPr>
          <a:lstStyle/>
          <a:p>
            <a:pPr>
              <a:lnSpc>
                <a:spcPct val="120000"/>
              </a:lnSpc>
            </a:pPr>
            <a:r>
              <a:rPr lang="en-CA" sz="2200" dirty="0"/>
              <a:t>Use this field for </a:t>
            </a:r>
            <a:r>
              <a:rPr lang="en-CA" sz="2200" b="1" dirty="0"/>
              <a:t>alerts about a specific appointment</a:t>
            </a:r>
          </a:p>
          <a:p>
            <a:pPr lvl="1">
              <a:lnSpc>
                <a:spcPct val="120000"/>
              </a:lnSpc>
            </a:pPr>
            <a:r>
              <a:rPr lang="en-CA" sz="1800" dirty="0"/>
              <a:t>E.g., ‘will be late’ or exam room number</a:t>
            </a:r>
          </a:p>
          <a:p>
            <a:pPr>
              <a:lnSpc>
                <a:spcPct val="120000"/>
              </a:lnSpc>
            </a:pPr>
            <a:r>
              <a:rPr lang="en-CA" sz="2200" dirty="0"/>
              <a:t>Appointments with an alert have </a:t>
            </a:r>
            <a:r>
              <a:rPr lang="en-CA" sz="2200" b="1" dirty="0"/>
              <a:t>(!!)</a:t>
            </a:r>
            <a:r>
              <a:rPr lang="en-CA" sz="2200" dirty="0"/>
              <a:t> </a:t>
            </a:r>
            <a:r>
              <a:rPr lang="en-CA" sz="2200" b="1" dirty="0"/>
              <a:t>before the patient’s name </a:t>
            </a:r>
            <a:r>
              <a:rPr lang="en-CA" sz="2200" dirty="0"/>
              <a:t>and can be seen by:</a:t>
            </a:r>
          </a:p>
          <a:p>
            <a:pPr marL="800100" lvl="1" indent="-342900">
              <a:lnSpc>
                <a:spcPct val="120000"/>
              </a:lnSpc>
              <a:buFont typeface="+mj-lt"/>
              <a:buAutoNum type="arabicPeriod"/>
            </a:pPr>
            <a:r>
              <a:rPr lang="en-CA" sz="1800" dirty="0"/>
              <a:t>Hovering over the appointment to show the alert message in a pop up.</a:t>
            </a:r>
          </a:p>
          <a:p>
            <a:pPr marL="800100" lvl="1" indent="-342900">
              <a:lnSpc>
                <a:spcPct val="120000"/>
              </a:lnSpc>
              <a:buFont typeface="+mj-lt"/>
              <a:buAutoNum type="arabicPeriod"/>
            </a:pPr>
            <a:r>
              <a:rPr lang="en-CA" sz="1800" dirty="0"/>
              <a:t>Right-clicking on the appointment – the alert will be in the second line of the box that pops up</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3D01A25C-9D66-482B-A6FB-FBE271637009}"/>
              </a:ext>
            </a:extLst>
          </p:cNvPr>
          <p:cNvPicPr/>
          <p:nvPr/>
        </p:nvPicPr>
        <p:blipFill rotWithShape="1">
          <a:blip r:embed="rId3" r:link="rId4">
            <a:extLst>
              <a:ext uri="{28A0092B-C50C-407E-A947-70E740481C1C}">
                <a14:useLocalDpi xmlns:a14="http://schemas.microsoft.com/office/drawing/2010/main" val="0"/>
              </a:ext>
            </a:extLst>
          </a:blip>
          <a:srcRect t="27866" b="18068"/>
          <a:stretch>
            <a:fillRect/>
          </a:stretch>
        </p:blipFill>
        <p:spPr bwMode="auto">
          <a:xfrm>
            <a:off x="2838766" y="3316835"/>
            <a:ext cx="6514465" cy="2868460"/>
          </a:xfrm>
          <a:prstGeom prst="rect">
            <a:avLst/>
          </a:prstGeom>
          <a:noFill/>
          <a:ln>
            <a:noFill/>
          </a:ln>
        </p:spPr>
      </p:pic>
    </p:spTree>
    <p:extLst>
      <p:ext uri="{BB962C8B-B14F-4D97-AF65-F5344CB8AC3E}">
        <p14:creationId xmlns:p14="http://schemas.microsoft.com/office/powerpoint/2010/main" val="4228233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93820" y="176575"/>
            <a:ext cx="11498179" cy="1049551"/>
          </a:xfrm>
        </p:spPr>
        <p:txBody>
          <a:bodyPr/>
          <a:lstStyle/>
          <a:p>
            <a:pPr>
              <a:lnSpc>
                <a:spcPct val="100000"/>
              </a:lnSpc>
            </a:pPr>
            <a:r>
              <a:rPr lang="en-US" dirty="0"/>
              <a:t>Keeping Encounter Information Confidential –</a:t>
            </a:r>
            <a:br>
              <a:rPr lang="en-US" dirty="0"/>
            </a:br>
            <a:r>
              <a:rPr lang="en-US" dirty="0"/>
              <a:t>Option 1</a:t>
            </a:r>
            <a:endParaRPr lang="en-CA" dirty="0"/>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 name="Content Placeholder 2">
            <a:extLst>
              <a:ext uri="{FF2B5EF4-FFF2-40B4-BE49-F238E27FC236}">
                <a16:creationId xmlns:a16="http://schemas.microsoft.com/office/drawing/2014/main" id="{5100D2B9-3D01-475B-9C28-5ECE35BB9F0F}"/>
              </a:ext>
            </a:extLst>
          </p:cNvPr>
          <p:cNvSpPr txBox="1">
            <a:spLocks/>
          </p:cNvSpPr>
          <p:nvPr/>
        </p:nvSpPr>
        <p:spPr>
          <a:xfrm>
            <a:off x="655321" y="1604511"/>
            <a:ext cx="11469755" cy="423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CA" sz="2200" b="1"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Enter the information using a field or format that will not be sent to Alberta Netcare. For example: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1. Vitals entered in a visit note without the proper syntax will not flow to Alberta Netcare: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333635"/>
                </a:solidFill>
                <a:effectLst/>
                <a:uLnTx/>
                <a:uFillTx/>
                <a:latin typeface="Segoe UI" panose="020B0502040204020203" pitchFamily="34" charset="0"/>
                <a:ea typeface="+mn-ea"/>
                <a:cs typeface="Segoe UI" panose="020B0502040204020203" pitchFamily="34" charset="0"/>
              </a:rPr>
              <a:t>2. Problems without an attached ICD-9 code will not flow to Alberta Netcare:</a:t>
            </a:r>
          </a:p>
        </p:txBody>
      </p:sp>
      <p:grpSp>
        <p:nvGrpSpPr>
          <p:cNvPr id="23" name="Group 22">
            <a:extLst>
              <a:ext uri="{FF2B5EF4-FFF2-40B4-BE49-F238E27FC236}">
                <a16:creationId xmlns:a16="http://schemas.microsoft.com/office/drawing/2014/main" id="{CA289602-93EC-4495-BE39-19564C459FD2}"/>
              </a:ext>
            </a:extLst>
          </p:cNvPr>
          <p:cNvGrpSpPr/>
          <p:nvPr/>
        </p:nvGrpSpPr>
        <p:grpSpPr>
          <a:xfrm>
            <a:off x="4578485" y="4902112"/>
            <a:ext cx="3035028" cy="1079665"/>
            <a:chOff x="4462322" y="4679868"/>
            <a:chExt cx="3035028" cy="1079665"/>
          </a:xfrm>
        </p:grpSpPr>
        <p:pic>
          <p:nvPicPr>
            <p:cNvPr id="19" name="Picture 18">
              <a:extLst>
                <a:ext uri="{FF2B5EF4-FFF2-40B4-BE49-F238E27FC236}">
                  <a16:creationId xmlns:a16="http://schemas.microsoft.com/office/drawing/2014/main" id="{FC1A84BA-0996-4D20-816B-E2FCE4CD0F93}"/>
                </a:ext>
              </a:extLst>
            </p:cNvPr>
            <p:cNvPicPr>
              <a:picLocks noChangeAspect="1"/>
            </p:cNvPicPr>
            <p:nvPr/>
          </p:nvPicPr>
          <p:blipFill>
            <a:blip r:embed="rId3"/>
            <a:stretch>
              <a:fillRect/>
            </a:stretch>
          </p:blipFill>
          <p:spPr>
            <a:xfrm>
              <a:off x="4462322" y="4679868"/>
              <a:ext cx="2901600" cy="1079665"/>
            </a:xfrm>
            <a:prstGeom prst="rect">
              <a:avLst/>
            </a:prstGeom>
            <a:ln>
              <a:solidFill>
                <a:schemeClr val="tx1"/>
              </a:solidFill>
            </a:ln>
          </p:spPr>
        </p:pic>
        <p:sp>
          <p:nvSpPr>
            <p:cNvPr id="20" name="Rectangle 19">
              <a:extLst>
                <a:ext uri="{FF2B5EF4-FFF2-40B4-BE49-F238E27FC236}">
                  <a16:creationId xmlns:a16="http://schemas.microsoft.com/office/drawing/2014/main" id="{F6CED9A0-E263-48E9-B500-E1C986838050}"/>
                </a:ext>
              </a:extLst>
            </p:cNvPr>
            <p:cNvSpPr/>
            <p:nvPr/>
          </p:nvSpPr>
          <p:spPr>
            <a:xfrm>
              <a:off x="4595751" y="5142016"/>
              <a:ext cx="2901599" cy="4750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6AB9EAD6-6B11-44B8-94B0-0338C0BFE2A3}"/>
              </a:ext>
            </a:extLst>
          </p:cNvPr>
          <p:cNvGrpSpPr/>
          <p:nvPr/>
        </p:nvGrpSpPr>
        <p:grpSpPr>
          <a:xfrm>
            <a:off x="1300162" y="3086100"/>
            <a:ext cx="9591675" cy="685800"/>
            <a:chOff x="1300162" y="3086100"/>
            <a:chExt cx="9591675" cy="685800"/>
          </a:xfrm>
        </p:grpSpPr>
        <p:pic>
          <p:nvPicPr>
            <p:cNvPr id="15" name="Picture 14">
              <a:extLst>
                <a:ext uri="{FF2B5EF4-FFF2-40B4-BE49-F238E27FC236}">
                  <a16:creationId xmlns:a16="http://schemas.microsoft.com/office/drawing/2014/main" id="{D29B940F-861D-40C8-B247-74DB27AA5FE4}"/>
                </a:ext>
              </a:extLst>
            </p:cNvPr>
            <p:cNvPicPr>
              <a:picLocks noChangeAspect="1"/>
            </p:cNvPicPr>
            <p:nvPr/>
          </p:nvPicPr>
          <p:blipFill>
            <a:blip r:embed="rId4"/>
            <a:stretch>
              <a:fillRect/>
            </a:stretch>
          </p:blipFill>
          <p:spPr>
            <a:xfrm>
              <a:off x="1300162" y="3086100"/>
              <a:ext cx="9591675" cy="685800"/>
            </a:xfrm>
            <a:prstGeom prst="rect">
              <a:avLst/>
            </a:prstGeom>
            <a:ln>
              <a:solidFill>
                <a:schemeClr val="tx1"/>
              </a:solidFill>
            </a:ln>
          </p:spPr>
        </p:pic>
        <p:sp>
          <p:nvSpPr>
            <p:cNvPr id="21" name="Rectangle 20">
              <a:extLst>
                <a:ext uri="{FF2B5EF4-FFF2-40B4-BE49-F238E27FC236}">
                  <a16:creationId xmlns:a16="http://schemas.microsoft.com/office/drawing/2014/main" id="{FB8BF382-04DD-422B-902F-C9934BE36D1F}"/>
                </a:ext>
              </a:extLst>
            </p:cNvPr>
            <p:cNvSpPr/>
            <p:nvPr/>
          </p:nvSpPr>
          <p:spPr>
            <a:xfrm>
              <a:off x="1560723" y="3192098"/>
              <a:ext cx="3688171" cy="5798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9471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93820" y="176576"/>
            <a:ext cx="9499661" cy="1091956"/>
          </a:xfrm>
        </p:spPr>
        <p:txBody>
          <a:bodyPr/>
          <a:lstStyle/>
          <a:p>
            <a:pPr>
              <a:lnSpc>
                <a:spcPct val="100000"/>
              </a:lnSpc>
            </a:pPr>
            <a:r>
              <a:rPr lang="en-US" dirty="0"/>
              <a:t>Keeping Encounter Information Confidential – Option 2</a:t>
            </a:r>
            <a:endParaRPr lang="en-CA" dirty="0"/>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99153" y="1625066"/>
            <a:ext cx="7228838" cy="4166472"/>
          </a:xfrm>
        </p:spPr>
        <p:txBody>
          <a:bodyPr>
            <a:normAutofit fontScale="92500" lnSpcReduction="10000"/>
          </a:bodyPr>
          <a:lstStyle/>
          <a:p>
            <a:pPr marL="0" indent="0">
              <a:lnSpc>
                <a:spcPct val="120000"/>
              </a:lnSpc>
              <a:buFont typeface="Arial" panose="020B0604020202020204" pitchFamily="34" charset="0"/>
              <a:buNone/>
            </a:pPr>
            <a:r>
              <a:rPr lang="en-CA" sz="2400" b="1" dirty="0"/>
              <a:t>Prevent selected health information from being sent to Alberta Netcare by making patient data private or confidential</a:t>
            </a:r>
          </a:p>
          <a:p>
            <a:pPr marL="514350" indent="-514350">
              <a:lnSpc>
                <a:spcPct val="120000"/>
              </a:lnSpc>
              <a:buFont typeface="Arial" panose="020B0604020202020204" pitchFamily="34" charset="0"/>
              <a:buAutoNum type="arabicPeriod"/>
            </a:pPr>
            <a:r>
              <a:rPr lang="en-US" sz="2400" dirty="0"/>
              <a:t>An entire patient’s chart may be masked. In the patient record, choose </a:t>
            </a:r>
            <a:r>
              <a:rPr lang="en-US" sz="2400" b="1" dirty="0"/>
              <a:t>Patient &gt; Set Privacy Level for This Patient.</a:t>
            </a:r>
          </a:p>
          <a:p>
            <a:pPr marL="514350" indent="-514350">
              <a:lnSpc>
                <a:spcPct val="120000"/>
              </a:lnSpc>
              <a:buFont typeface="Arial" panose="020B0604020202020204" pitchFamily="34" charset="0"/>
              <a:buAutoNum type="arabicPeriod"/>
            </a:pPr>
            <a:r>
              <a:rPr lang="en-US" sz="2400" dirty="0"/>
              <a:t>A specific encounter note or profile item. In the patient chart, click in the note or profile item and choose </a:t>
            </a:r>
            <a:r>
              <a:rPr lang="en-US" sz="2400" b="1" dirty="0"/>
              <a:t>Patient &gt; Modify Note Privacy </a:t>
            </a:r>
            <a:r>
              <a:rPr lang="en-US" sz="2400" dirty="0"/>
              <a:t>or</a:t>
            </a:r>
            <a:r>
              <a:rPr lang="en-US" sz="2400" b="1" dirty="0"/>
              <a:t> Modify &lt;profile item&gt; Privacy</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17" name="Group 16">
            <a:extLst>
              <a:ext uri="{FF2B5EF4-FFF2-40B4-BE49-F238E27FC236}">
                <a16:creationId xmlns:a16="http://schemas.microsoft.com/office/drawing/2014/main" id="{F952BB21-00C5-43AF-A276-B08E2D7FC9B0}"/>
              </a:ext>
            </a:extLst>
          </p:cNvPr>
          <p:cNvGrpSpPr/>
          <p:nvPr/>
        </p:nvGrpSpPr>
        <p:grpSpPr>
          <a:xfrm>
            <a:off x="8369075" y="1350322"/>
            <a:ext cx="3332614" cy="4849994"/>
            <a:chOff x="7977189" y="849395"/>
            <a:chExt cx="3332614" cy="4849994"/>
          </a:xfrm>
        </p:grpSpPr>
        <p:pic>
          <p:nvPicPr>
            <p:cNvPr id="8" name="Picture 7">
              <a:extLst>
                <a:ext uri="{FF2B5EF4-FFF2-40B4-BE49-F238E27FC236}">
                  <a16:creationId xmlns:a16="http://schemas.microsoft.com/office/drawing/2014/main" id="{C52340BF-EF88-4034-800D-257BA36FAF4E}"/>
                </a:ext>
              </a:extLst>
            </p:cNvPr>
            <p:cNvPicPr>
              <a:picLocks noChangeAspect="1"/>
            </p:cNvPicPr>
            <p:nvPr/>
          </p:nvPicPr>
          <p:blipFill rotWithShape="1">
            <a:blip r:embed="rId3"/>
            <a:srcRect l="955" r="1424" b="813"/>
            <a:stretch/>
          </p:blipFill>
          <p:spPr>
            <a:xfrm>
              <a:off x="8091067" y="849395"/>
              <a:ext cx="2581618" cy="3450243"/>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E95969C-D1EA-4CEE-AE50-19103F1828BE}"/>
                </a:ext>
              </a:extLst>
            </p:cNvPr>
            <p:cNvPicPr>
              <a:picLocks noChangeAspect="1"/>
            </p:cNvPicPr>
            <p:nvPr/>
          </p:nvPicPr>
          <p:blipFill rotWithShape="1">
            <a:blip r:embed="rId4"/>
            <a:srcRect l="484" t="309" r="1083" b="1041"/>
            <a:stretch/>
          </p:blipFill>
          <p:spPr>
            <a:xfrm>
              <a:off x="8409626" y="3651963"/>
              <a:ext cx="2581618" cy="1233325"/>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B07790F-E097-414F-935A-B01209B2A014}"/>
                </a:ext>
              </a:extLst>
            </p:cNvPr>
            <p:cNvPicPr>
              <a:picLocks noChangeAspect="1"/>
            </p:cNvPicPr>
            <p:nvPr/>
          </p:nvPicPr>
          <p:blipFill rotWithShape="1">
            <a:blip r:embed="rId5"/>
            <a:srcRect l="937" t="62478" r="817" b="868"/>
            <a:stretch/>
          </p:blipFill>
          <p:spPr>
            <a:xfrm>
              <a:off x="8728185" y="4425925"/>
              <a:ext cx="2581618" cy="1273464"/>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D0C0D50-E341-4E09-8039-B963DEE6F2BE}"/>
                </a:ext>
              </a:extLst>
            </p:cNvPr>
            <p:cNvSpPr txBox="1"/>
            <p:nvPr/>
          </p:nvSpPr>
          <p:spPr>
            <a:xfrm>
              <a:off x="7977189" y="3022709"/>
              <a:ext cx="180000" cy="184666"/>
            </a:xfrm>
            <a:prstGeom prst="rect">
              <a:avLst/>
            </a:prstGeom>
            <a:solidFill>
              <a:schemeClr val="bg1"/>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4" name="TextBox 13">
              <a:extLst>
                <a:ext uri="{FF2B5EF4-FFF2-40B4-BE49-F238E27FC236}">
                  <a16:creationId xmlns:a16="http://schemas.microsoft.com/office/drawing/2014/main" id="{177E71EF-0690-404E-9147-D3A6ED2B9F5B}"/>
                </a:ext>
              </a:extLst>
            </p:cNvPr>
            <p:cNvSpPr txBox="1"/>
            <p:nvPr/>
          </p:nvSpPr>
          <p:spPr>
            <a:xfrm>
              <a:off x="8300876" y="3758438"/>
              <a:ext cx="180000" cy="184666"/>
            </a:xfrm>
            <a:prstGeom prst="rect">
              <a:avLst/>
            </a:prstGeom>
            <a:solidFill>
              <a:schemeClr val="bg1"/>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DE5484EE-7029-4590-BA36-1838EF1554B7}"/>
                </a:ext>
              </a:extLst>
            </p:cNvPr>
            <p:cNvSpPr txBox="1"/>
            <p:nvPr/>
          </p:nvSpPr>
          <p:spPr>
            <a:xfrm>
              <a:off x="8626310" y="4569522"/>
              <a:ext cx="180000" cy="184666"/>
            </a:xfrm>
            <a:prstGeom prst="rect">
              <a:avLst/>
            </a:prstGeom>
            <a:solidFill>
              <a:schemeClr val="bg1"/>
            </a:solidFill>
            <a:ln>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spTree>
    <p:extLst>
      <p:ext uri="{BB962C8B-B14F-4D97-AF65-F5344CB8AC3E}">
        <p14:creationId xmlns:p14="http://schemas.microsoft.com/office/powerpoint/2010/main" val="246936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1827821" cy="766947"/>
          </a:xfrm>
        </p:spPr>
        <p:txBody>
          <a:bodyPr/>
          <a:lstStyle/>
          <a:p>
            <a:r>
              <a:rPr lang="en-US" sz="4000" dirty="0">
                <a:solidFill>
                  <a:srgbClr val="275971"/>
                </a:solidFill>
              </a:rPr>
              <a:t>Confidentiality Features – Additional Resources</a:t>
            </a:r>
            <a:endParaRPr lang="en-CA" sz="4000" dirty="0">
              <a:solidFill>
                <a:srgbClr val="275971"/>
              </a:solidFill>
            </a:endParaRPr>
          </a:p>
        </p:txBody>
      </p:sp>
      <p:pic>
        <p:nvPicPr>
          <p:cNvPr id="3" name="Picture 2"/>
          <p:cNvPicPr>
            <a:picLocks noChangeAspect="1"/>
          </p:cNvPicPr>
          <p:nvPr/>
        </p:nvPicPr>
        <p:blipFill rotWithShape="1">
          <a:blip r:embed="rId3"/>
          <a:srcRect b="58201"/>
          <a:stretch/>
        </p:blipFill>
        <p:spPr>
          <a:xfrm>
            <a:off x="2958733" y="1150624"/>
            <a:ext cx="7881937" cy="21780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extBox 3"/>
          <p:cNvSpPr txBox="1"/>
          <p:nvPr/>
        </p:nvSpPr>
        <p:spPr>
          <a:xfrm>
            <a:off x="447885" y="1218643"/>
            <a:ext cx="2983573" cy="2031325"/>
          </a:xfrm>
          <a:prstGeom prst="rect">
            <a:avLst/>
          </a:prstGeom>
          <a:solidFill>
            <a:srgbClr val="FFFF00"/>
          </a:solidFill>
          <a:ln>
            <a:solidFill>
              <a:schemeClr val="tx1"/>
            </a:solidFill>
          </a:ln>
        </p:spPr>
        <p:txBody>
          <a:bodyPr wrap="square" rtlCol="0">
            <a:spAutoFit/>
          </a:bodyPr>
          <a:lstStyle/>
          <a:p>
            <a:r>
              <a:rPr lang="en-US" dirty="0"/>
              <a:t>See your EMR Help files to learn more about the confidentiality features in PS Suite EMR to mark a chart as private and not share the information with the CED in Alberta Netcare</a:t>
            </a:r>
            <a:endParaRPr lang="en-CA" dirty="0"/>
          </a:p>
        </p:txBody>
      </p:sp>
      <p:sp>
        <p:nvSpPr>
          <p:cNvPr id="5" name="Rectangle 4"/>
          <p:cNvSpPr/>
          <p:nvPr/>
        </p:nvSpPr>
        <p:spPr>
          <a:xfrm>
            <a:off x="3516196" y="2393136"/>
            <a:ext cx="2671010" cy="397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rotWithShape="1">
          <a:blip r:embed="rId4"/>
          <a:srcRect t="43983"/>
          <a:stretch/>
        </p:blipFill>
        <p:spPr>
          <a:xfrm>
            <a:off x="5564377" y="3610364"/>
            <a:ext cx="4231926" cy="304308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1552935" y="4670241"/>
            <a:ext cx="4231926" cy="923330"/>
          </a:xfrm>
          <a:prstGeom prst="rect">
            <a:avLst/>
          </a:prstGeom>
          <a:solidFill>
            <a:srgbClr val="FFFF00"/>
          </a:solidFill>
          <a:ln>
            <a:solidFill>
              <a:schemeClr val="tx1"/>
            </a:solidFill>
          </a:ln>
        </p:spPr>
        <p:txBody>
          <a:bodyPr wrap="square" rtlCol="0">
            <a:spAutoFit/>
          </a:bodyPr>
          <a:lstStyle/>
          <a:p>
            <a:pPr algn="ctr"/>
            <a:r>
              <a:rPr lang="en-US" dirty="0"/>
              <a:t>See the PS Suite CII/CPAR EMR Guide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333635"/>
                </a:solidFill>
                <a:hlinkClick r:id="rId5"/>
              </a:rPr>
              <a:t>https://help.pssuiteemr.com/PDF/CII_CPAR_Guide.pdf</a:t>
            </a:r>
            <a:endParaRPr lang="en-US" sz="1800" dirty="0">
              <a:solidFill>
                <a:srgbClr val="333635"/>
              </a:solidFill>
            </a:endParaRPr>
          </a:p>
        </p:txBody>
      </p:sp>
    </p:spTree>
    <p:extLst>
      <p:ext uri="{BB962C8B-B14F-4D97-AF65-F5344CB8AC3E}">
        <p14:creationId xmlns:p14="http://schemas.microsoft.com/office/powerpoint/2010/main" val="3528859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95FB-A23B-406F-8A82-86BBC4D27771}"/>
              </a:ext>
            </a:extLst>
          </p:cNvPr>
          <p:cNvSpPr>
            <a:spLocks noGrp="1"/>
          </p:cNvSpPr>
          <p:nvPr>
            <p:ph type="title"/>
          </p:nvPr>
        </p:nvSpPr>
        <p:spPr>
          <a:xfrm>
            <a:off x="693821" y="176576"/>
            <a:ext cx="8328614" cy="570756"/>
          </a:xfrm>
        </p:spPr>
        <p:txBody>
          <a:bodyPr/>
          <a:lstStyle/>
          <a:p>
            <a:r>
              <a:rPr lang="en-CA" dirty="0"/>
              <a:t>Consult Reports in Netcare</a:t>
            </a:r>
          </a:p>
        </p:txBody>
      </p:sp>
      <p:sp>
        <p:nvSpPr>
          <p:cNvPr id="4" name="Slide Number Placeholder 3">
            <a:extLst>
              <a:ext uri="{FF2B5EF4-FFF2-40B4-BE49-F238E27FC236}">
                <a16:creationId xmlns:a16="http://schemas.microsoft.com/office/drawing/2014/main" id="{AC78B3C0-2686-4A5A-9E2F-E0CC6E79A3F2}"/>
              </a:ext>
            </a:extLst>
          </p:cNvPr>
          <p:cNvSpPr>
            <a:spLocks noGrp="1"/>
          </p:cNvSpPr>
          <p:nvPr>
            <p:ph type="sldNum" sz="quarter" idx="12"/>
          </p:nvPr>
        </p:nvSpPr>
        <p:spPr/>
        <p:txBody>
          <a:bodyPr/>
          <a:lstStyle/>
          <a:p>
            <a:fld id="{F0F5746B-1A61-4914-9792-FA2C912D93FF}" type="slidenum">
              <a:rPr lang="en-CA" smtClean="0"/>
              <a:pPr/>
              <a:t>37</a:t>
            </a:fld>
            <a:endParaRPr lang="en-CA"/>
          </a:p>
        </p:txBody>
      </p:sp>
      <p:sp>
        <p:nvSpPr>
          <p:cNvPr id="15" name="Rectangle 14">
            <a:extLst>
              <a:ext uri="{FF2B5EF4-FFF2-40B4-BE49-F238E27FC236}">
                <a16:creationId xmlns:a16="http://schemas.microsoft.com/office/drawing/2014/main" id="{7D633CB4-6F1D-406B-9483-695B47D6E269}"/>
              </a:ext>
            </a:extLst>
          </p:cNvPr>
          <p:cNvSpPr/>
          <p:nvPr/>
        </p:nvSpPr>
        <p:spPr>
          <a:xfrm>
            <a:off x="9544842" y="1677827"/>
            <a:ext cx="2580234" cy="400110"/>
          </a:xfrm>
          <a:prstGeom prst="rect">
            <a:avLst/>
          </a:prstGeom>
        </p:spPr>
        <p:txBody>
          <a:bodyPr wrap="square">
            <a:spAutoFit/>
          </a:bodyPr>
          <a:lstStyle/>
          <a:p>
            <a:pPr algn="ctr" defTabSz="685784"/>
            <a:r>
              <a:rPr lang="en-US" sz="2000" b="1" dirty="0">
                <a:solidFill>
                  <a:srgbClr val="333635"/>
                </a:solidFill>
                <a:latin typeface="Segoe UI" panose="020B0502040204020203" pitchFamily="34" charset="0"/>
                <a:cs typeface="Segoe UI" panose="020B0502040204020203" pitchFamily="34" charset="0"/>
              </a:rPr>
              <a:t>Consult Report</a:t>
            </a:r>
            <a:endParaRPr lang="en-CA" sz="2000" b="1" dirty="0">
              <a:solidFill>
                <a:srgbClr val="333635"/>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636A1C9E-9DCB-4EFE-81CC-2E9379AAC5CD}"/>
              </a:ext>
            </a:extLst>
          </p:cNvPr>
          <p:cNvSpPr/>
          <p:nvPr/>
        </p:nvSpPr>
        <p:spPr>
          <a:xfrm>
            <a:off x="235824" y="2553675"/>
            <a:ext cx="1451744" cy="307777"/>
          </a:xfrm>
          <a:prstGeom prst="rect">
            <a:avLst/>
          </a:prstGeom>
        </p:spPr>
        <p:txBody>
          <a:bodyPr wrap="none">
            <a:spAutoFit/>
          </a:bodyPr>
          <a:lstStyle/>
          <a:p>
            <a:pPr defTabSz="685784"/>
            <a:r>
              <a:rPr lang="en-US" sz="1400" b="1" dirty="0">
                <a:solidFill>
                  <a:srgbClr val="333635"/>
                </a:solidFill>
                <a:latin typeface="Segoe UI" panose="020B0502040204020203" pitchFamily="34" charset="0"/>
                <a:cs typeface="Segoe UI" panose="020B0502040204020203" pitchFamily="34" charset="0"/>
              </a:rPr>
              <a:t>Consult Report</a:t>
            </a:r>
            <a:endParaRPr lang="en-CA" sz="1400" b="1" dirty="0">
              <a:solidFill>
                <a:srgbClr val="333635"/>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2317D22D-A0F5-40F3-BCB0-664ECF9A5326}"/>
              </a:ext>
            </a:extLst>
          </p:cNvPr>
          <p:cNvPicPr>
            <a:picLocks noChangeAspect="1"/>
          </p:cNvPicPr>
          <p:nvPr/>
        </p:nvPicPr>
        <p:blipFill>
          <a:blip r:embed="rId3"/>
          <a:stretch>
            <a:fillRect/>
          </a:stretch>
        </p:blipFill>
        <p:spPr>
          <a:xfrm>
            <a:off x="9742717" y="2088097"/>
            <a:ext cx="2184484" cy="273304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8" descr="Image result for electronic medical record">
            <a:extLst>
              <a:ext uri="{FF2B5EF4-FFF2-40B4-BE49-F238E27FC236}">
                <a16:creationId xmlns:a16="http://schemas.microsoft.com/office/drawing/2014/main" id="{1F52D705-FAB5-4D1A-9A9F-BF519E450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380" y="2875601"/>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server">
            <a:extLst>
              <a:ext uri="{FF2B5EF4-FFF2-40B4-BE49-F238E27FC236}">
                <a16:creationId xmlns:a16="http://schemas.microsoft.com/office/drawing/2014/main" id="{52DC674B-FECB-4E95-9B5F-D77F9D2C7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302" y="2974678"/>
            <a:ext cx="731029" cy="9025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lectronic medical record">
            <a:extLst>
              <a:ext uri="{FF2B5EF4-FFF2-40B4-BE49-F238E27FC236}">
                <a16:creationId xmlns:a16="http://schemas.microsoft.com/office/drawing/2014/main" id="{CE30C2ED-8F52-4069-A8BD-6309083B97CE}"/>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201" r="7636"/>
          <a:stretch/>
        </p:blipFill>
        <p:spPr bwMode="auto">
          <a:xfrm>
            <a:off x="7558233" y="2914813"/>
            <a:ext cx="1308753"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432DACC-E3CC-47C4-B4E1-3DAA7D47C5A6}"/>
              </a:ext>
            </a:extLst>
          </p:cNvPr>
          <p:cNvCxnSpPr/>
          <p:nvPr/>
        </p:nvCxnSpPr>
        <p:spPr>
          <a:xfrm>
            <a:off x="4491076"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51AE9266-03A2-4EDD-9756-2291DBE23A99}"/>
              </a:ext>
            </a:extLst>
          </p:cNvPr>
          <p:cNvSpPr txBox="1"/>
          <p:nvPr/>
        </p:nvSpPr>
        <p:spPr>
          <a:xfrm>
            <a:off x="2695263" y="3990140"/>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r>
              <a:rPr lang="en-US" sz="1600" dirty="0">
                <a:latin typeface="Segoe UI" panose="020B0502040204020203" pitchFamily="34" charset="0"/>
                <a:cs typeface="Segoe UI" panose="020B0502040204020203" pitchFamily="34" charset="0"/>
              </a:rPr>
              <a:t>Community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Physician Office</a:t>
            </a:r>
          </a:p>
          <a:p>
            <a:r>
              <a:rPr lang="en-US" sz="1600" dirty="0">
                <a:latin typeface="Segoe UI" panose="020B0502040204020203" pitchFamily="34" charset="0"/>
                <a:cs typeface="Segoe UI" panose="020B0502040204020203" pitchFamily="34" charset="0"/>
              </a:rPr>
              <a:t>EMRs</a:t>
            </a:r>
            <a:endParaRPr lang="en-CA" sz="1600" dirty="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060E5CAC-00EE-4DE4-AEEF-2B65FFCF5125}"/>
              </a:ext>
            </a:extLst>
          </p:cNvPr>
          <p:cNvSpPr txBox="1"/>
          <p:nvPr/>
        </p:nvSpPr>
        <p:spPr>
          <a:xfrm>
            <a:off x="5466513" y="3988897"/>
            <a:ext cx="1008609" cy="584775"/>
          </a:xfrm>
          <a:prstGeom prst="rect">
            <a:avLst/>
          </a:prstGeom>
          <a:noFill/>
        </p:spPr>
        <p:txBody>
          <a:bodyPr wrap="none" rtlCol="0">
            <a:spAutoFit/>
          </a:bodyPr>
          <a:lstStyle/>
          <a:p>
            <a:pPr algn="ctr" defTabSz="685784"/>
            <a:r>
              <a:rPr lang="en-US" sz="1600" b="1" dirty="0">
                <a:solidFill>
                  <a:srgbClr val="333635"/>
                </a:solidFill>
                <a:latin typeface="Segoe UI" panose="020B0502040204020203" pitchFamily="34" charset="0"/>
                <a:cs typeface="Segoe UI" panose="020B0502040204020203" pitchFamily="34" charset="0"/>
              </a:rPr>
              <a:t>CII Data </a:t>
            </a:r>
          </a:p>
          <a:p>
            <a:pPr algn="ctr" defTabSz="685784"/>
            <a:r>
              <a:rPr lang="en-US" sz="1600" b="1" dirty="0">
                <a:solidFill>
                  <a:srgbClr val="333635"/>
                </a:solidFill>
                <a:latin typeface="Segoe UI" panose="020B0502040204020203" pitchFamily="34" charset="0"/>
                <a:cs typeface="Segoe UI" panose="020B0502040204020203" pitchFamily="34" charset="0"/>
              </a:rPr>
              <a:t>Hub</a:t>
            </a:r>
            <a:endParaRPr lang="en-CA" sz="1600" b="1" dirty="0">
              <a:solidFill>
                <a:srgbClr val="333635"/>
              </a:solidFill>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F72B3057-81E8-4002-90E7-1BA9A98B781F}"/>
              </a:ext>
            </a:extLst>
          </p:cNvPr>
          <p:cNvSpPr txBox="1"/>
          <p:nvPr/>
        </p:nvSpPr>
        <p:spPr>
          <a:xfrm>
            <a:off x="7533592" y="3987029"/>
            <a:ext cx="1333394" cy="830997"/>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r>
              <a:rPr lang="en-US" sz="1600" dirty="0">
                <a:latin typeface="Segoe UI" panose="020B0502040204020203" pitchFamily="34" charset="0"/>
                <a:cs typeface="Segoe UI" panose="020B0502040204020203" pitchFamily="34" charset="0"/>
              </a:rPr>
              <a:t>Alberta Netcare Portal</a:t>
            </a:r>
            <a:endParaRPr lang="en-CA" sz="1600" dirty="0">
              <a:latin typeface="Segoe UI" panose="020B0502040204020203" pitchFamily="34" charset="0"/>
              <a:cs typeface="Segoe UI" panose="020B0502040204020203" pitchFamily="34" charset="0"/>
            </a:endParaRPr>
          </a:p>
        </p:txBody>
      </p:sp>
      <p:pic>
        <p:nvPicPr>
          <p:cNvPr id="29" name="Picture 28">
            <a:extLst>
              <a:ext uri="{FF2B5EF4-FFF2-40B4-BE49-F238E27FC236}">
                <a16:creationId xmlns:a16="http://schemas.microsoft.com/office/drawing/2014/main" id="{4D0BF68D-AFD2-4273-B6C0-23830BAA2350}"/>
              </a:ext>
            </a:extLst>
          </p:cNvPr>
          <p:cNvPicPr>
            <a:picLocks noChangeAspect="1"/>
          </p:cNvPicPr>
          <p:nvPr/>
        </p:nvPicPr>
        <p:blipFill>
          <a:blip r:embed="rId3"/>
          <a:stretch>
            <a:fillRect/>
          </a:stretch>
        </p:blipFill>
        <p:spPr>
          <a:xfrm>
            <a:off x="7978822" y="3043089"/>
            <a:ext cx="479883" cy="600389"/>
          </a:xfrm>
          <a:prstGeom prst="rect">
            <a:avLst/>
          </a:prstGeom>
          <a:ln>
            <a:solidFill>
              <a:schemeClr val="tx1"/>
            </a:solidFill>
          </a:ln>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F54C71BC-BF00-4A8A-B89A-4D2E70AFD890}"/>
              </a:ext>
            </a:extLst>
          </p:cNvPr>
          <p:cNvCxnSpPr>
            <a:cxnSpLocks/>
          </p:cNvCxnSpPr>
          <p:nvPr/>
        </p:nvCxnSpPr>
        <p:spPr>
          <a:xfrm flipV="1">
            <a:off x="8458705" y="2077937"/>
            <a:ext cx="1284012" cy="96515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2CC1782-D6BE-4C89-9681-CB351CBBECB4}"/>
              </a:ext>
            </a:extLst>
          </p:cNvPr>
          <p:cNvCxnSpPr>
            <a:cxnSpLocks/>
          </p:cNvCxnSpPr>
          <p:nvPr/>
        </p:nvCxnSpPr>
        <p:spPr>
          <a:xfrm>
            <a:off x="8458705" y="3643478"/>
            <a:ext cx="1276503" cy="1187818"/>
          </a:xfrm>
          <a:prstGeom prst="line">
            <a:avLst/>
          </a:prstGeom>
        </p:spPr>
        <p:style>
          <a:lnRef idx="1">
            <a:schemeClr val="dk1"/>
          </a:lnRef>
          <a:fillRef idx="0">
            <a:schemeClr val="dk1"/>
          </a:fillRef>
          <a:effectRef idx="0">
            <a:schemeClr val="dk1"/>
          </a:effectRef>
          <a:fontRef idx="minor">
            <a:schemeClr val="tx1"/>
          </a:fontRef>
        </p:style>
      </p:cxnSp>
      <p:pic>
        <p:nvPicPr>
          <p:cNvPr id="39" name="Picture 38">
            <a:extLst>
              <a:ext uri="{FF2B5EF4-FFF2-40B4-BE49-F238E27FC236}">
                <a16:creationId xmlns:a16="http://schemas.microsoft.com/office/drawing/2014/main" id="{FE243E04-5C7A-4CF7-93EC-A35C55634D06}"/>
              </a:ext>
            </a:extLst>
          </p:cNvPr>
          <p:cNvPicPr>
            <a:picLocks noChangeAspect="1"/>
          </p:cNvPicPr>
          <p:nvPr/>
        </p:nvPicPr>
        <p:blipFill>
          <a:blip r:embed="rId3"/>
          <a:stretch>
            <a:fillRect/>
          </a:stretch>
        </p:blipFill>
        <p:spPr>
          <a:xfrm>
            <a:off x="457893" y="2902092"/>
            <a:ext cx="1007607" cy="1260633"/>
          </a:xfrm>
          <a:prstGeom prst="rect">
            <a:avLst/>
          </a:prstGeom>
          <a:ln>
            <a:solidFill>
              <a:schemeClr val="tx1"/>
            </a:solidFill>
          </a:ln>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5F8A36AC-8133-407C-B1CA-29D0E49A371D}"/>
              </a:ext>
            </a:extLst>
          </p:cNvPr>
          <p:cNvCxnSpPr/>
          <p:nvPr/>
        </p:nvCxnSpPr>
        <p:spPr>
          <a:xfrm>
            <a:off x="6547977" y="3432069"/>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AB3A40C4-5806-4EFE-A502-1213464BAB61}"/>
              </a:ext>
            </a:extLst>
          </p:cNvPr>
          <p:cNvCxnSpPr/>
          <p:nvPr/>
        </p:nvCxnSpPr>
        <p:spPr>
          <a:xfrm>
            <a:off x="1779460"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32">
            <a:extLst>
              <a:ext uri="{FF2B5EF4-FFF2-40B4-BE49-F238E27FC236}">
                <a16:creationId xmlns:a16="http://schemas.microsoft.com/office/drawing/2014/main" id="{75DAE2B0-8A2F-4142-BF6A-BF6702E8F0C7}"/>
              </a:ext>
            </a:extLst>
          </p:cNvPr>
          <p:cNvPicPr>
            <a:picLocks noChangeAspect="1"/>
          </p:cNvPicPr>
          <p:nvPr/>
        </p:nvPicPr>
        <p:blipFill>
          <a:blip r:embed="rId3"/>
          <a:stretch>
            <a:fillRect/>
          </a:stretch>
        </p:blipFill>
        <p:spPr>
          <a:xfrm>
            <a:off x="3234775" y="2941965"/>
            <a:ext cx="568831" cy="71167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4849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655322" y="236981"/>
            <a:ext cx="10515600" cy="720629"/>
          </a:xfrm>
        </p:spPr>
        <p:txBody>
          <a:bodyPr/>
          <a:lstStyle/>
          <a:p>
            <a:pPr>
              <a:lnSpc>
                <a:spcPct val="100000"/>
              </a:lnSpc>
            </a:pPr>
            <a:r>
              <a:rPr lang="en-US"/>
              <a:t>Consult Reports - EMR Checklist Before Go-Live</a:t>
            </a:r>
            <a:endParaRPr lang="en-CA"/>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EC699AD2-181A-4947-9426-1BAE2A9638BF}"/>
              </a:ext>
            </a:extLst>
          </p:cNvPr>
          <p:cNvSpPr txBox="1"/>
          <p:nvPr/>
        </p:nvSpPr>
        <p:spPr>
          <a:xfrm flipH="1">
            <a:off x="8912923" y="1208155"/>
            <a:ext cx="3190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Detailed Configuration Instructions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https://help.pssuiteemr.com/PDF/CII_CPAR_Guide.pdf</a:t>
            </a: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CBD354B6-38A2-4F6A-9FBE-F192CF314B54}"/>
              </a:ext>
            </a:extLst>
          </p:cNvPr>
          <p:cNvPicPr>
            <a:picLocks noChangeAspect="1"/>
          </p:cNvPicPr>
          <p:nvPr/>
        </p:nvPicPr>
        <p:blipFill>
          <a:blip r:embed="rId4"/>
          <a:stretch>
            <a:fillRect/>
          </a:stretch>
        </p:blipFill>
        <p:spPr>
          <a:xfrm>
            <a:off x="9198751" y="2223818"/>
            <a:ext cx="2619016" cy="336197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6091A9B6-9916-4EA8-A931-388BF0AED70A}"/>
              </a:ext>
            </a:extLst>
          </p:cNvPr>
          <p:cNvSpPr>
            <a:spLocks noGrp="1"/>
          </p:cNvSpPr>
          <p:nvPr>
            <p:ph idx="1"/>
          </p:nvPr>
        </p:nvSpPr>
        <p:spPr>
          <a:xfrm>
            <a:off x="374233" y="1101407"/>
            <a:ext cx="8377174" cy="2605028"/>
          </a:xfrm>
        </p:spPr>
        <p:txBody>
          <a:bodyPr>
            <a:normAutofit lnSpcReduction="10000"/>
          </a:bodyPr>
          <a:lstStyle/>
          <a:p>
            <a:pPr marL="0" indent="0">
              <a:lnSpc>
                <a:spcPct val="120000"/>
              </a:lnSpc>
              <a:buNone/>
            </a:pPr>
            <a:r>
              <a:rPr lang="en-US" sz="3100" b="1"/>
              <a:t>For Providers Submitting Consult Reports from PS Suite:</a:t>
            </a:r>
          </a:p>
          <a:p>
            <a:pPr marL="214313" indent="-214313">
              <a:lnSpc>
                <a:spcPct val="120000"/>
              </a:lnSpc>
              <a:spcBef>
                <a:spcPts val="300"/>
              </a:spcBef>
              <a:buFont typeface="Wingdings" panose="05000000000000000000" pitchFamily="2" charset="2"/>
              <a:buChar char="q"/>
            </a:pPr>
            <a:r>
              <a:rPr lang="en-US" sz="2400"/>
              <a:t>Accept terms and conditions for TELUS EMR mobile</a:t>
            </a:r>
          </a:p>
          <a:p>
            <a:pPr marL="214313" indent="-214313">
              <a:lnSpc>
                <a:spcPct val="120000"/>
              </a:lnSpc>
              <a:spcBef>
                <a:spcPts val="300"/>
              </a:spcBef>
              <a:buFont typeface="Wingdings" panose="05000000000000000000" pitchFamily="2" charset="2"/>
              <a:buChar char="q"/>
            </a:pPr>
            <a:r>
              <a:rPr lang="en-US" sz="2400"/>
              <a:t>Enable EMR integration CII: Settings &gt;Preferences &gt; Outbound Interfaces</a:t>
            </a:r>
          </a:p>
          <a:p>
            <a:pPr marL="0" indent="0">
              <a:buNone/>
            </a:pPr>
            <a:endParaRPr lang="en-CA"/>
          </a:p>
        </p:txBody>
      </p:sp>
      <p:grpSp>
        <p:nvGrpSpPr>
          <p:cNvPr id="7" name="Group 6">
            <a:extLst>
              <a:ext uri="{FF2B5EF4-FFF2-40B4-BE49-F238E27FC236}">
                <a16:creationId xmlns:a16="http://schemas.microsoft.com/office/drawing/2014/main" id="{DC9418AD-4A4E-4BA5-8F8C-B28E78AA1C32}"/>
              </a:ext>
            </a:extLst>
          </p:cNvPr>
          <p:cNvGrpSpPr/>
          <p:nvPr/>
        </p:nvGrpSpPr>
        <p:grpSpPr>
          <a:xfrm>
            <a:off x="1019886" y="3498777"/>
            <a:ext cx="6112239" cy="3255479"/>
            <a:chOff x="706735" y="3600852"/>
            <a:chExt cx="6112239" cy="3255479"/>
          </a:xfrm>
        </p:grpSpPr>
        <p:pic>
          <p:nvPicPr>
            <p:cNvPr id="17" name="Picture 16">
              <a:extLst>
                <a:ext uri="{FF2B5EF4-FFF2-40B4-BE49-F238E27FC236}">
                  <a16:creationId xmlns:a16="http://schemas.microsoft.com/office/drawing/2014/main" id="{65C6EEE5-3717-4C6B-B7E0-5777622042C9}"/>
                </a:ext>
              </a:extLst>
            </p:cNvPr>
            <p:cNvPicPr>
              <a:picLocks noChangeAspect="1"/>
            </p:cNvPicPr>
            <p:nvPr/>
          </p:nvPicPr>
          <p:blipFill>
            <a:blip r:embed="rId5"/>
            <a:stretch>
              <a:fillRect/>
            </a:stretch>
          </p:blipFill>
          <p:spPr>
            <a:xfrm>
              <a:off x="2645481" y="3600852"/>
              <a:ext cx="4173493" cy="3255479"/>
            </a:xfrm>
            <a:prstGeom prst="rect">
              <a:avLst/>
            </a:prstGeom>
          </p:spPr>
        </p:pic>
        <p:cxnSp>
          <p:nvCxnSpPr>
            <p:cNvPr id="13" name="Straight Arrow Connector 12">
              <a:extLst>
                <a:ext uri="{FF2B5EF4-FFF2-40B4-BE49-F238E27FC236}">
                  <a16:creationId xmlns:a16="http://schemas.microsoft.com/office/drawing/2014/main" id="{24F6F3F9-A32F-48F9-BDE6-94EBD1B9CD89}"/>
                </a:ext>
              </a:extLst>
            </p:cNvPr>
            <p:cNvCxnSpPr>
              <a:cxnSpLocks/>
              <a:stCxn id="15" idx="3"/>
              <a:endCxn id="21" idx="1"/>
            </p:cNvCxnSpPr>
            <p:nvPr/>
          </p:nvCxnSpPr>
          <p:spPr>
            <a:xfrm flipV="1">
              <a:off x="2384056" y="4586294"/>
              <a:ext cx="1696279" cy="6287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9DD6FD-0B53-4FA6-83D0-D3BB430A6534}"/>
                </a:ext>
              </a:extLst>
            </p:cNvPr>
            <p:cNvSpPr txBox="1"/>
            <p:nvPr/>
          </p:nvSpPr>
          <p:spPr>
            <a:xfrm>
              <a:off x="706735" y="4430224"/>
              <a:ext cx="1677321" cy="156966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635"/>
                  </a:solidFill>
                  <a:effectLst/>
                  <a:uLnTx/>
                  <a:uFillTx/>
                  <a:latin typeface="Calibri" panose="020F0502020204030204"/>
                  <a:ea typeface="+mn-ea"/>
                  <a:cs typeface="+mn-cs"/>
                </a:rPr>
                <a:t>Ensure the ‘Letters will be Eligible for Encounter Data Extract’ box is checked</a:t>
              </a:r>
            </a:p>
          </p:txBody>
        </p:sp>
        <p:sp>
          <p:nvSpPr>
            <p:cNvPr id="21" name="Rectangle 20">
              <a:extLst>
                <a:ext uri="{FF2B5EF4-FFF2-40B4-BE49-F238E27FC236}">
                  <a16:creationId xmlns:a16="http://schemas.microsoft.com/office/drawing/2014/main" id="{C04A7CFA-C0E5-46C1-8C9B-966D2CF5FAE8}"/>
                </a:ext>
              </a:extLst>
            </p:cNvPr>
            <p:cNvSpPr/>
            <p:nvPr/>
          </p:nvSpPr>
          <p:spPr>
            <a:xfrm>
              <a:off x="4080335" y="4369745"/>
              <a:ext cx="2186307" cy="433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15893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a:t>Sending Consult Reports to Netcare</a:t>
            </a:r>
            <a:endParaRPr lang="en-CA"/>
          </a:p>
        </p:txBody>
      </p:sp>
      <p:sp>
        <p:nvSpPr>
          <p:cNvPr id="3" name="Content Placeholder 2">
            <a:extLst>
              <a:ext uri="{FF2B5EF4-FFF2-40B4-BE49-F238E27FC236}">
                <a16:creationId xmlns:a16="http://schemas.microsoft.com/office/drawing/2014/main" id="{0C142156-EC87-4882-B826-E2A4352BF767}"/>
              </a:ext>
            </a:extLst>
          </p:cNvPr>
          <p:cNvSpPr>
            <a:spLocks noGrp="1"/>
          </p:cNvSpPr>
          <p:nvPr>
            <p:ph idx="1"/>
          </p:nvPr>
        </p:nvSpPr>
        <p:spPr>
          <a:xfrm>
            <a:off x="655322" y="1253330"/>
            <a:ext cx="10515600" cy="5442109"/>
          </a:xfrm>
        </p:spPr>
        <p:txBody>
          <a:bodyPr>
            <a:normAutofit/>
          </a:bodyPr>
          <a:lstStyle/>
          <a:p>
            <a:pPr marL="0" indent="0">
              <a:buNone/>
            </a:pPr>
            <a:r>
              <a:rPr lang="en-US" sz="2000" b="1" dirty="0"/>
              <a:t>Once configuration steps have been completed and the clinic is enabled</a:t>
            </a:r>
            <a:r>
              <a:rPr lang="en-US" sz="2000" dirty="0"/>
              <a:t>:</a:t>
            </a:r>
          </a:p>
          <a:p>
            <a:pPr marL="342900" indent="-342900">
              <a:buAutoNum type="arabicPeriod"/>
            </a:pPr>
            <a:r>
              <a:rPr lang="en-US" sz="2000" dirty="0"/>
              <a:t>Start a letter as normal: open the patient’s record, and then choose </a:t>
            </a:r>
            <a:r>
              <a:rPr lang="en-US" sz="2000" b="1" dirty="0"/>
              <a:t>Data&gt; New Letter</a:t>
            </a:r>
          </a:p>
          <a:p>
            <a:pPr lvl="1"/>
            <a:r>
              <a:rPr lang="en-US" sz="1800" dirty="0"/>
              <a:t>The Addresses window opens</a:t>
            </a:r>
          </a:p>
          <a:p>
            <a:pPr marL="342900" indent="-342900">
              <a:buAutoNum type="arabicPeriod"/>
            </a:pPr>
            <a:r>
              <a:rPr lang="en-US" sz="2000" dirty="0"/>
              <a:t>In the </a:t>
            </a:r>
            <a:r>
              <a:rPr lang="en-US" sz="2000" b="1" dirty="0"/>
              <a:t>To</a:t>
            </a:r>
            <a:r>
              <a:rPr lang="en-US" sz="2000" dirty="0"/>
              <a:t> field choose the letter addressee</a:t>
            </a:r>
          </a:p>
          <a:p>
            <a:pPr marL="342900" indent="-342900">
              <a:buAutoNum type="arabicPeriod"/>
            </a:pPr>
            <a:r>
              <a:rPr lang="en-US" sz="2000" dirty="0"/>
              <a:t>Select the </a:t>
            </a:r>
            <a:r>
              <a:rPr lang="en-US" sz="2000" b="1" dirty="0"/>
              <a:t>Eligible for Encounter Data Extract </a:t>
            </a:r>
            <a:r>
              <a:rPr lang="en-US" sz="2000" dirty="0"/>
              <a:t>check box</a:t>
            </a:r>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r>
              <a:rPr lang="en-CA" sz="2000" dirty="0"/>
              <a:t>Finish your letters as normal and </a:t>
            </a:r>
            <a:r>
              <a:rPr lang="en-CA" sz="2000" b="1" dirty="0">
                <a:solidFill>
                  <a:srgbClr val="569BBE"/>
                </a:solidFill>
              </a:rPr>
              <a:t>select any attachments*</a:t>
            </a:r>
          </a:p>
          <a:p>
            <a:pPr marL="342900" indent="-342900">
              <a:buAutoNum type="arabicPeriod"/>
            </a:pPr>
            <a:r>
              <a:rPr lang="en-CA" sz="2000" dirty="0"/>
              <a:t>Mark the letter as </a:t>
            </a:r>
            <a:r>
              <a:rPr lang="en-CA" sz="2000" b="1" dirty="0"/>
              <a:t>finished</a:t>
            </a:r>
            <a:r>
              <a:rPr lang="en-CA" sz="2000" dirty="0"/>
              <a:t> and close the patient’s record.</a:t>
            </a:r>
            <a:endParaRPr lang="en-US" sz="2000" dirty="0"/>
          </a:p>
          <a:p>
            <a:pPr marL="0" indent="0">
              <a:buNone/>
            </a:pPr>
            <a:endParaRPr lang="en-CA" sz="2000" dirty="0"/>
          </a:p>
          <a:p>
            <a:pPr marL="0" indent="0">
              <a:buNone/>
            </a:pPr>
            <a:r>
              <a:rPr lang="en-US" sz="2000" dirty="0">
                <a:solidFill>
                  <a:srgbClr val="569BBE"/>
                </a:solidFill>
              </a:rPr>
              <a:t>*</a:t>
            </a:r>
            <a:r>
              <a:rPr lang="en-US" sz="2000" i="1" dirty="0">
                <a:solidFill>
                  <a:srgbClr val="569BBE"/>
                </a:solidFill>
              </a:rPr>
              <a:t>Chart items attached this way will be included with your report in Alberta Netcare</a:t>
            </a:r>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fld id="{F0F5746B-1A61-4914-9792-FA2C912D93FF}" type="slidenum">
              <a:rPr lang="en-CA" smtClean="0"/>
              <a:pPr/>
              <a:t>39</a:t>
            </a:fld>
            <a:endParaRPr lang="en-CA"/>
          </a:p>
        </p:txBody>
      </p:sp>
      <p:pic>
        <p:nvPicPr>
          <p:cNvPr id="8" name="Picture 7">
            <a:extLst>
              <a:ext uri="{FF2B5EF4-FFF2-40B4-BE49-F238E27FC236}">
                <a16:creationId xmlns:a16="http://schemas.microsoft.com/office/drawing/2014/main" id="{396B8E9D-2458-4BD5-97C1-A32FE87E67FF}"/>
              </a:ext>
            </a:extLst>
          </p:cNvPr>
          <p:cNvPicPr>
            <a:picLocks noChangeAspect="1"/>
          </p:cNvPicPr>
          <p:nvPr/>
        </p:nvPicPr>
        <p:blipFill>
          <a:blip r:embed="rId3"/>
          <a:stretch>
            <a:fillRect/>
          </a:stretch>
        </p:blipFill>
        <p:spPr>
          <a:xfrm>
            <a:off x="1021078" y="3231624"/>
            <a:ext cx="6106969" cy="858540"/>
          </a:xfrm>
          <a:prstGeom prst="rect">
            <a:avLst/>
          </a:prstGeom>
          <a:effectLst>
            <a:outerShdw blurRad="50800" dist="127000" dir="2700000" algn="tl" rotWithShape="0">
              <a:prstClr val="black">
                <a:alpha val="40000"/>
              </a:prstClr>
            </a:outerShdw>
          </a:effectLst>
        </p:spPr>
      </p:pic>
      <p:sp>
        <p:nvSpPr>
          <p:cNvPr id="6" name="Right Arrow 11">
            <a:extLst>
              <a:ext uri="{FF2B5EF4-FFF2-40B4-BE49-F238E27FC236}">
                <a16:creationId xmlns:a16="http://schemas.microsoft.com/office/drawing/2014/main" id="{5F3493E0-252C-435C-9CC3-E98EA34D006D}"/>
              </a:ext>
            </a:extLst>
          </p:cNvPr>
          <p:cNvSpPr/>
          <p:nvPr/>
        </p:nvSpPr>
        <p:spPr>
          <a:xfrm rot="10800000">
            <a:off x="7012853" y="3755450"/>
            <a:ext cx="457200" cy="239794"/>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6320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1083521"/>
            <a:ext cx="11131285" cy="2009564"/>
          </a:xfrm>
        </p:spPr>
        <p:txBody>
          <a:bodyPr vert="horz" lIns="91440" tIns="45720" rIns="91440" bIns="45720" rtlCol="0" anchor="b">
            <a:normAutofit/>
          </a:bodyPr>
          <a:lstStyle/>
          <a:p>
            <a:pPr algn="ctr" defTabSz="914400"/>
            <a:r>
              <a:rPr lang="en-CA" sz="6000" dirty="0">
                <a:solidFill>
                  <a:srgbClr val="616D6D"/>
                </a:solidFill>
                <a:latin typeface="Segoe UI" panose="020B0502040204020203" pitchFamily="34" charset="0"/>
                <a:cs typeface="Segoe UI" panose="020B0502040204020203" pitchFamily="34" charset="0"/>
              </a:rPr>
              <a:t>Why Technology for Integration</a:t>
            </a:r>
            <a:br>
              <a:rPr lang="en-CA" sz="6000" dirty="0">
                <a:solidFill>
                  <a:srgbClr val="616D6D"/>
                </a:solidFill>
                <a:latin typeface="Segoe UI" panose="020B0502040204020203" pitchFamily="34" charset="0"/>
                <a:cs typeface="Segoe UI" panose="020B0502040204020203" pitchFamily="34" charset="0"/>
              </a:rPr>
            </a:br>
            <a:r>
              <a:rPr lang="en-CA" sz="6000" dirty="0">
                <a:solidFill>
                  <a:srgbClr val="616D6D"/>
                </a:solidFill>
                <a:latin typeface="Segoe UI" panose="020B0502040204020203" pitchFamily="34" charset="0"/>
                <a:cs typeface="Segoe UI" panose="020B0502040204020203" pitchFamily="34" charset="0"/>
              </a:rPr>
              <a:t>&amp; Continuity?</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4</a:t>
            </a:fld>
            <a:endParaRPr lang="en-US" dirty="0">
              <a:solidFill>
                <a:srgbClr val="36424A">
                  <a:tint val="75000"/>
                </a:srgbClr>
              </a:solidFill>
            </a:endParaRPr>
          </a:p>
        </p:txBody>
      </p:sp>
    </p:spTree>
    <p:extLst>
      <p:ext uri="{BB962C8B-B14F-4D97-AF65-F5344CB8AC3E}">
        <p14:creationId xmlns:p14="http://schemas.microsoft.com/office/powerpoint/2010/main" val="300888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6D67-0A34-43EA-8CB1-0FC90EEC3575}"/>
              </a:ext>
            </a:extLst>
          </p:cNvPr>
          <p:cNvSpPr>
            <a:spLocks noGrp="1"/>
          </p:cNvSpPr>
          <p:nvPr>
            <p:ph type="title"/>
          </p:nvPr>
        </p:nvSpPr>
        <p:spPr>
          <a:xfrm>
            <a:off x="707613" y="227215"/>
            <a:ext cx="9676464" cy="663123"/>
          </a:xfrm>
        </p:spPr>
        <p:txBody>
          <a:bodyPr>
            <a:noAutofit/>
          </a:bodyPr>
          <a:lstStyle/>
          <a:p>
            <a:r>
              <a:rPr lang="en-CA" sz="3600" dirty="0"/>
              <a:t>Consult Reports in Netcare</a:t>
            </a:r>
          </a:p>
        </p:txBody>
      </p:sp>
      <p:sp>
        <p:nvSpPr>
          <p:cNvPr id="4" name="Slide Number Placeholder 3">
            <a:extLst>
              <a:ext uri="{FF2B5EF4-FFF2-40B4-BE49-F238E27FC236}">
                <a16:creationId xmlns:a16="http://schemas.microsoft.com/office/drawing/2014/main" id="{C39973E6-547F-4944-AFEF-D6CC18065A6A}"/>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40</a:t>
            </a:fld>
            <a:endParaRPr lang="en-CA"/>
          </a:p>
        </p:txBody>
      </p:sp>
      <p:cxnSp>
        <p:nvCxnSpPr>
          <p:cNvPr id="10" name="Straight Arrow Connector 9">
            <a:extLst>
              <a:ext uri="{FF2B5EF4-FFF2-40B4-BE49-F238E27FC236}">
                <a16:creationId xmlns:a16="http://schemas.microsoft.com/office/drawing/2014/main" id="{7B9A6C9D-63CD-4AA7-970B-B2B612F26A12}"/>
              </a:ext>
            </a:extLst>
          </p:cNvPr>
          <p:cNvCxnSpPr>
            <a:cxnSpLocks/>
          </p:cNvCxnSpPr>
          <p:nvPr/>
        </p:nvCxnSpPr>
        <p:spPr>
          <a:xfrm flipH="1">
            <a:off x="8704446" y="4487089"/>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DB969B06-AAE4-49C9-9882-933858F89AD5}"/>
              </a:ext>
            </a:extLst>
          </p:cNvPr>
          <p:cNvSpPr txBox="1"/>
          <p:nvPr/>
        </p:nvSpPr>
        <p:spPr>
          <a:xfrm>
            <a:off x="9181703" y="3812233"/>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Tool tip displays</a:t>
            </a:r>
          </a:p>
          <a:p>
            <a:pPr defTabSz="914378"/>
            <a:r>
              <a:rPr lang="en-CA">
                <a:solidFill>
                  <a:srgbClr val="36424A"/>
                </a:solidFill>
              </a:rPr>
              <a:t>Source date, category, sub-category, status, author, result source and facility</a:t>
            </a:r>
          </a:p>
        </p:txBody>
      </p:sp>
      <p:pic>
        <p:nvPicPr>
          <p:cNvPr id="12" name="Picture 11">
            <a:extLst>
              <a:ext uri="{FF2B5EF4-FFF2-40B4-BE49-F238E27FC236}">
                <a16:creationId xmlns:a16="http://schemas.microsoft.com/office/drawing/2014/main" id="{346248F5-43DF-4718-B2D0-D81C0B951FCA}"/>
              </a:ext>
            </a:extLst>
          </p:cNvPr>
          <p:cNvPicPr>
            <a:picLocks noChangeAspect="1"/>
          </p:cNvPicPr>
          <p:nvPr/>
        </p:nvPicPr>
        <p:blipFill>
          <a:blip r:embed="rId3"/>
          <a:stretch>
            <a:fillRect/>
          </a:stretch>
        </p:blipFill>
        <p:spPr>
          <a:xfrm>
            <a:off x="2283512" y="1482286"/>
            <a:ext cx="6420934" cy="4898323"/>
          </a:xfrm>
          <a:prstGeom prst="rect">
            <a:avLst/>
          </a:prstGeom>
        </p:spPr>
      </p:pic>
      <p:cxnSp>
        <p:nvCxnSpPr>
          <p:cNvPr id="13" name="Straight Arrow Connector 12">
            <a:extLst>
              <a:ext uri="{FF2B5EF4-FFF2-40B4-BE49-F238E27FC236}">
                <a16:creationId xmlns:a16="http://schemas.microsoft.com/office/drawing/2014/main" id="{4C5904A8-451B-41E7-9E4A-7E219FCACD70}"/>
              </a:ext>
            </a:extLst>
          </p:cNvPr>
          <p:cNvCxnSpPr>
            <a:cxnSpLocks/>
          </p:cNvCxnSpPr>
          <p:nvPr/>
        </p:nvCxnSpPr>
        <p:spPr>
          <a:xfrm flipV="1">
            <a:off x="2283512" y="3416426"/>
            <a:ext cx="408888" cy="1268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EC000686-DBCB-4E5C-8334-6C74185DC894}"/>
              </a:ext>
            </a:extLst>
          </p:cNvPr>
          <p:cNvSpPr txBox="1"/>
          <p:nvPr/>
        </p:nvSpPr>
        <p:spPr>
          <a:xfrm>
            <a:off x="253653" y="2870200"/>
            <a:ext cx="1971950" cy="1477328"/>
          </a:xfrm>
          <a:prstGeom prst="rect">
            <a:avLst/>
          </a:prstGeom>
          <a:noFill/>
          <a:ln>
            <a:solidFill>
              <a:schemeClr val="tx1"/>
            </a:solidFill>
          </a:ln>
        </p:spPr>
        <p:txBody>
          <a:bodyPr wrap="square" rtlCol="0">
            <a:spAutoFit/>
          </a:bodyPr>
          <a:lstStyle/>
          <a:p>
            <a:r>
              <a:rPr lang="en-US" dirty="0"/>
              <a:t>Other providers can see, at a glance, that this patient has a Peds Consult</a:t>
            </a:r>
          </a:p>
        </p:txBody>
      </p:sp>
      <p:sp>
        <p:nvSpPr>
          <p:cNvPr id="9" name="TextBox 8">
            <a:extLst>
              <a:ext uri="{FF2B5EF4-FFF2-40B4-BE49-F238E27FC236}">
                <a16:creationId xmlns:a16="http://schemas.microsoft.com/office/drawing/2014/main" id="{E00B14E1-B908-C94C-8724-058AB13AEA03}"/>
              </a:ext>
            </a:extLst>
          </p:cNvPr>
          <p:cNvSpPr txBox="1"/>
          <p:nvPr/>
        </p:nvSpPr>
        <p:spPr>
          <a:xfrm>
            <a:off x="9181703" y="2131536"/>
            <a:ext cx="2439198" cy="1477328"/>
          </a:xfrm>
          <a:prstGeom prst="rect">
            <a:avLst/>
          </a:prstGeom>
          <a:noFill/>
          <a:ln>
            <a:solidFill>
              <a:schemeClr val="bg1">
                <a:lumMod val="50000"/>
              </a:schemeClr>
            </a:solidFill>
          </a:ln>
        </p:spPr>
        <p:txBody>
          <a:bodyPr wrap="square" rtlCol="0">
            <a:spAutoFit/>
          </a:bodyPr>
          <a:lstStyle/>
          <a:p>
            <a:pPr defTabSz="914378"/>
            <a:r>
              <a:rPr lang="en-CA" dirty="0">
                <a:solidFill>
                  <a:srgbClr val="36424A"/>
                </a:solidFill>
              </a:rPr>
              <a:t>Standard notation is:</a:t>
            </a:r>
          </a:p>
          <a:p>
            <a:pPr marL="285750" indent="-285750" defTabSz="914378">
              <a:buFont typeface="Arial" panose="020B0604020202020204" pitchFamily="34" charset="0"/>
              <a:buChar char="•"/>
            </a:pPr>
            <a:r>
              <a:rPr lang="en-CA" dirty="0">
                <a:solidFill>
                  <a:srgbClr val="36424A"/>
                </a:solidFill>
              </a:rPr>
              <a:t>Specialty (as per skill code in EMR)</a:t>
            </a:r>
          </a:p>
          <a:p>
            <a:pPr marL="285750" indent="-285750" defTabSz="914378">
              <a:buFont typeface="Arial" panose="020B0604020202020204" pitchFamily="34" charset="0"/>
              <a:buChar char="•"/>
            </a:pPr>
            <a:r>
              <a:rPr lang="en-CA" dirty="0">
                <a:solidFill>
                  <a:srgbClr val="36424A"/>
                </a:solidFill>
              </a:rPr>
              <a:t>Consult</a:t>
            </a:r>
          </a:p>
          <a:p>
            <a:pPr marL="285750" indent="-285750" defTabSz="914378">
              <a:buFont typeface="Arial" panose="020B0604020202020204" pitchFamily="34" charset="0"/>
              <a:buChar char="•"/>
            </a:pPr>
            <a:r>
              <a:rPr lang="en-CA" dirty="0">
                <a:solidFill>
                  <a:srgbClr val="36424A"/>
                </a:solidFill>
              </a:rPr>
              <a:t>City/town</a:t>
            </a:r>
          </a:p>
        </p:txBody>
      </p:sp>
      <p:cxnSp>
        <p:nvCxnSpPr>
          <p:cNvPr id="15" name="Straight Arrow Connector 14">
            <a:extLst>
              <a:ext uri="{FF2B5EF4-FFF2-40B4-BE49-F238E27FC236}">
                <a16:creationId xmlns:a16="http://schemas.microsoft.com/office/drawing/2014/main" id="{36DF603C-2F97-D940-963F-B1CE28C389D7}"/>
              </a:ext>
            </a:extLst>
          </p:cNvPr>
          <p:cNvCxnSpPr>
            <a:cxnSpLocks/>
          </p:cNvCxnSpPr>
          <p:nvPr/>
        </p:nvCxnSpPr>
        <p:spPr>
          <a:xfrm flipH="1">
            <a:off x="8617771" y="3160152"/>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67871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327661" y="301746"/>
            <a:ext cx="11536678" cy="720629"/>
          </a:xfrm>
        </p:spPr>
        <p:txBody>
          <a:bodyPr/>
          <a:lstStyle/>
          <a:p>
            <a:pPr>
              <a:lnSpc>
                <a:spcPct val="100000"/>
              </a:lnSpc>
            </a:pPr>
            <a:r>
              <a:rPr lang="en-US"/>
              <a:t>Keeping Consult Reports Confidential – Recommended Method</a:t>
            </a:r>
            <a:endParaRPr lang="en-CA"/>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624110" y="1822161"/>
            <a:ext cx="10943779" cy="1697653"/>
          </a:xfrm>
        </p:spPr>
        <p:txBody>
          <a:bodyPr>
            <a:normAutofit lnSpcReduction="10000"/>
          </a:bodyPr>
          <a:lstStyle/>
          <a:p>
            <a:pPr marL="0" indent="0">
              <a:lnSpc>
                <a:spcPct val="120000"/>
              </a:lnSpc>
              <a:buNone/>
            </a:pPr>
            <a:r>
              <a:rPr lang="en-US" sz="3200"/>
              <a:t>To keep a consult report confidential, simply </a:t>
            </a:r>
            <a:r>
              <a:rPr lang="en-US" sz="3200" b="1"/>
              <a:t>leave the ‘Eligible for Encounter Data Extract’ checkbox unchecked </a:t>
            </a:r>
            <a:r>
              <a:rPr lang="en-US" sz="3200"/>
              <a:t>when creating a new consult letter</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6" name="Group 5">
            <a:extLst>
              <a:ext uri="{FF2B5EF4-FFF2-40B4-BE49-F238E27FC236}">
                <a16:creationId xmlns:a16="http://schemas.microsoft.com/office/drawing/2014/main" id="{692B2BFF-DA56-4626-A065-5E0D2D139531}"/>
              </a:ext>
            </a:extLst>
          </p:cNvPr>
          <p:cNvGrpSpPr/>
          <p:nvPr/>
        </p:nvGrpSpPr>
        <p:grpSpPr>
          <a:xfrm>
            <a:off x="1899291" y="3993767"/>
            <a:ext cx="8393416" cy="1233105"/>
            <a:chOff x="758031" y="3825532"/>
            <a:chExt cx="8393416" cy="1233105"/>
          </a:xfrm>
        </p:grpSpPr>
        <p:pic>
          <p:nvPicPr>
            <p:cNvPr id="13" name="Picture 12">
              <a:extLst>
                <a:ext uri="{FF2B5EF4-FFF2-40B4-BE49-F238E27FC236}">
                  <a16:creationId xmlns:a16="http://schemas.microsoft.com/office/drawing/2014/main" id="{C48A72DF-0584-4D0D-82E9-BD364A23209F}"/>
                </a:ext>
              </a:extLst>
            </p:cNvPr>
            <p:cNvPicPr>
              <a:picLocks noChangeAspect="1"/>
            </p:cNvPicPr>
            <p:nvPr/>
          </p:nvPicPr>
          <p:blipFill>
            <a:blip r:embed="rId3"/>
            <a:stretch>
              <a:fillRect/>
            </a:stretch>
          </p:blipFill>
          <p:spPr>
            <a:xfrm>
              <a:off x="758031" y="3825532"/>
              <a:ext cx="8393416" cy="1179977"/>
            </a:xfrm>
            <a:prstGeom prst="rect">
              <a:avLst/>
            </a:prstGeom>
            <a:effectLst>
              <a:outerShdw blurRad="50800" dist="127000" dir="2700000" algn="tl" rotWithShape="0">
                <a:prstClr val="black">
                  <a:alpha val="40000"/>
                </a:prstClr>
              </a:outerShdw>
            </a:effectLst>
          </p:spPr>
        </p:pic>
        <p:sp>
          <p:nvSpPr>
            <p:cNvPr id="5" name="Cross 4">
              <a:extLst>
                <a:ext uri="{FF2B5EF4-FFF2-40B4-BE49-F238E27FC236}">
                  <a16:creationId xmlns:a16="http://schemas.microsoft.com/office/drawing/2014/main" id="{4E0EB167-66AB-47F2-A9FE-E03AB98485EF}"/>
                </a:ext>
              </a:extLst>
            </p:cNvPr>
            <p:cNvSpPr/>
            <p:nvPr/>
          </p:nvSpPr>
          <p:spPr>
            <a:xfrm rot="2653040">
              <a:off x="6876790" y="4332127"/>
              <a:ext cx="713984" cy="726510"/>
            </a:xfrm>
            <a:prstGeom prst="plus">
              <a:avLst>
                <a:gd name="adj" fmla="val 4242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76622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electronic medical rec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089" y="2227832"/>
            <a:ext cx="1293481" cy="9908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44121" y="1373264"/>
            <a:ext cx="1582484" cy="769634"/>
          </a:xfrm>
          <a:prstGeom prst="rect">
            <a:avLst/>
          </a:prstGeom>
        </p:spPr>
        <p:txBody>
          <a:bodyPr wrap="square">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Community</a:t>
            </a:r>
          </a:p>
          <a:p>
            <a:pPr algn="ctr" defTabSz="1219170" fontAlgn="base">
              <a:spcBef>
                <a:spcPct val="0"/>
              </a:spcBef>
              <a:spcAft>
                <a:spcPct val="0"/>
              </a:spcAft>
            </a:pPr>
            <a:r>
              <a:rPr lang="en-US" sz="1467" b="1" dirty="0">
                <a:solidFill>
                  <a:srgbClr val="275971"/>
                </a:solidFill>
                <a:latin typeface="Calibri" pitchFamily="34" charset="0"/>
                <a:cs typeface="Arial" charset="0"/>
              </a:rPr>
              <a:t>Physician Office EMR</a:t>
            </a:r>
            <a:endParaRPr lang="en-CA" sz="1467" b="1" dirty="0">
              <a:solidFill>
                <a:srgbClr val="275971"/>
              </a:solidFill>
              <a:latin typeface="Calibri" pitchFamily="34" charset="0"/>
              <a:cs typeface="Arial" charset="0"/>
            </a:endParaRPr>
          </a:p>
        </p:txBody>
      </p:sp>
      <p:sp>
        <p:nvSpPr>
          <p:cNvPr id="9" name="Rectangle 8"/>
          <p:cNvSpPr/>
          <p:nvPr/>
        </p:nvSpPr>
        <p:spPr>
          <a:xfrm>
            <a:off x="639649" y="3396030"/>
            <a:ext cx="2572179" cy="420564"/>
          </a:xfrm>
          <a:prstGeom prst="rect">
            <a:avLst/>
          </a:prstGeom>
        </p:spPr>
        <p:txBody>
          <a:bodyPr wrap="none">
            <a:spAutoFit/>
          </a:bodyPr>
          <a:lstStyle/>
          <a:p>
            <a:pPr defTabSz="1219170" fontAlgn="base">
              <a:spcBef>
                <a:spcPct val="0"/>
              </a:spcBef>
              <a:spcAft>
                <a:spcPct val="0"/>
              </a:spcAft>
            </a:pPr>
            <a:r>
              <a:rPr lang="en-US" sz="2133" dirty="0">
                <a:solidFill>
                  <a:prstClr val="black"/>
                </a:solidFill>
                <a:latin typeface="Calibri" pitchFamily="34" charset="0"/>
                <a:cs typeface="Arial" charset="0"/>
              </a:rPr>
              <a:t>Confirmed Panel Lists</a:t>
            </a:r>
            <a:endParaRPr lang="en-CA" sz="2133" dirty="0">
              <a:solidFill>
                <a:prstClr val="black"/>
              </a:solidFill>
              <a:latin typeface="Calibri" pitchFamily="34" charset="0"/>
              <a:cs typeface="Arial" charset="0"/>
            </a:endParaRPr>
          </a:p>
        </p:txBody>
      </p:sp>
      <p:cxnSp>
        <p:nvCxnSpPr>
          <p:cNvPr id="10" name="Straight Arrow Connector 9"/>
          <p:cNvCxnSpPr/>
          <p:nvPr/>
        </p:nvCxnSpPr>
        <p:spPr>
          <a:xfrm>
            <a:off x="2953288" y="2598472"/>
            <a:ext cx="144016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11" name="Picture 24"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541" y="2200056"/>
            <a:ext cx="1035291" cy="12781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8178" y="1530205"/>
            <a:ext cx="1015278" cy="666977"/>
          </a:xfrm>
          <a:prstGeom prst="rect">
            <a:avLst/>
          </a:prstGeom>
          <a:noFill/>
        </p:spPr>
        <p:txBody>
          <a:bodyPr wrap="none" rtlCol="0">
            <a:spAutoFit/>
          </a:bodyPr>
          <a:lstStyle/>
          <a:p>
            <a:pPr algn="ctr" defTabSz="1219170" fontAlgn="base">
              <a:spcBef>
                <a:spcPct val="0"/>
              </a:spcBef>
              <a:spcAft>
                <a:spcPct val="0"/>
              </a:spcAft>
            </a:pPr>
            <a:r>
              <a:rPr lang="en-US" sz="1867" b="1" dirty="0">
                <a:solidFill>
                  <a:prstClr val="black"/>
                </a:solidFill>
                <a:latin typeface="Calibri" pitchFamily="34" charset="0"/>
                <a:cs typeface="Arial" charset="0"/>
              </a:rPr>
              <a:t>CII Data </a:t>
            </a:r>
          </a:p>
          <a:p>
            <a:pPr algn="ctr" defTabSz="1219170" fontAlgn="base">
              <a:spcBef>
                <a:spcPct val="0"/>
              </a:spcBef>
              <a:spcAft>
                <a:spcPct val="0"/>
              </a:spcAft>
            </a:pPr>
            <a:r>
              <a:rPr lang="en-US" sz="1867" b="1" dirty="0">
                <a:solidFill>
                  <a:prstClr val="black"/>
                </a:solidFill>
                <a:latin typeface="Calibri" pitchFamily="34" charset="0"/>
                <a:cs typeface="Arial" charset="0"/>
              </a:rPr>
              <a:t>Hub</a:t>
            </a:r>
            <a:endParaRPr lang="en-CA" sz="1867" b="1" dirty="0">
              <a:solidFill>
                <a:prstClr val="black"/>
              </a:solidFill>
              <a:latin typeface="Calibri" pitchFamily="34" charset="0"/>
              <a:cs typeface="Arial" charset="0"/>
            </a:endParaRPr>
          </a:p>
        </p:txBody>
      </p:sp>
      <p:pic>
        <p:nvPicPr>
          <p:cNvPr id="16" name="Picture 26" descr="Image result for file ser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872" y="134431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08430" y="2260410"/>
            <a:ext cx="1778500" cy="543867"/>
          </a:xfrm>
          <a:prstGeom prst="rect">
            <a:avLst/>
          </a:prstGeom>
          <a:noFill/>
        </p:spPr>
        <p:txBody>
          <a:bodyPr wrap="none" rtlCol="0">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Central Patient </a:t>
            </a:r>
          </a:p>
          <a:p>
            <a:pPr algn="ctr" defTabSz="1219170" fontAlgn="base">
              <a:spcBef>
                <a:spcPct val="0"/>
              </a:spcBef>
              <a:spcAft>
                <a:spcPct val="0"/>
              </a:spcAft>
            </a:pPr>
            <a:r>
              <a:rPr lang="en-US" sz="1467" b="1" dirty="0">
                <a:solidFill>
                  <a:srgbClr val="275971"/>
                </a:solidFill>
                <a:latin typeface="Calibri" pitchFamily="34" charset="0"/>
                <a:cs typeface="Arial" charset="0"/>
              </a:rPr>
              <a:t>Attachment Registry</a:t>
            </a:r>
            <a:endParaRPr lang="en-CA" sz="1467" b="1" dirty="0">
              <a:solidFill>
                <a:srgbClr val="275971"/>
              </a:solidFill>
              <a:latin typeface="Calibri" pitchFamily="34" charset="0"/>
              <a:cs typeface="Arial" charset="0"/>
            </a:endParaRPr>
          </a:p>
        </p:txBody>
      </p:sp>
      <p:sp>
        <p:nvSpPr>
          <p:cNvPr id="20" name="Rectangle 19"/>
          <p:cNvSpPr/>
          <p:nvPr/>
        </p:nvSpPr>
        <p:spPr>
          <a:xfrm>
            <a:off x="9226743" y="3072096"/>
            <a:ext cx="2522357" cy="420564"/>
          </a:xfrm>
          <a:prstGeom prst="rect">
            <a:avLst/>
          </a:prstGeom>
        </p:spPr>
        <p:txBody>
          <a:bodyPr wrap="none">
            <a:spAutoFit/>
          </a:bodyPr>
          <a:lstStyle/>
          <a:p>
            <a:pPr defTabSz="1219170" fontAlgn="base">
              <a:spcBef>
                <a:spcPct val="0"/>
              </a:spcBef>
              <a:spcAft>
                <a:spcPct val="0"/>
              </a:spcAft>
            </a:pPr>
            <a:r>
              <a:rPr lang="en-US" sz="2133" dirty="0">
                <a:solidFill>
                  <a:prstClr val="black"/>
                </a:solidFill>
                <a:latin typeface="Calibri" pitchFamily="34" charset="0"/>
                <a:cs typeface="Arial" charset="0"/>
              </a:rPr>
              <a:t>Panel Conflict Report</a:t>
            </a:r>
            <a:endParaRPr lang="en-CA" sz="2133" dirty="0">
              <a:solidFill>
                <a:prstClr val="black"/>
              </a:solidFill>
              <a:latin typeface="Calibri" pitchFamily="34" charset="0"/>
              <a:cs typeface="Arial" charset="0"/>
            </a:endParaRPr>
          </a:p>
        </p:txBody>
      </p:sp>
      <p:sp>
        <p:nvSpPr>
          <p:cNvPr id="21" name="Rectangle 20"/>
          <p:cNvSpPr/>
          <p:nvPr/>
        </p:nvSpPr>
        <p:spPr>
          <a:xfrm>
            <a:off x="9111359" y="1220940"/>
            <a:ext cx="2884979" cy="748795"/>
          </a:xfrm>
          <a:prstGeom prst="rect">
            <a:avLst/>
          </a:prstGeom>
        </p:spPr>
        <p:txBody>
          <a:bodyPr wrap="square">
            <a:spAutoFit/>
          </a:bodyPr>
          <a:lstStyle/>
          <a:p>
            <a:pPr algn="ctr" defTabSz="1219170" fontAlgn="base">
              <a:spcBef>
                <a:spcPct val="0"/>
              </a:spcBef>
              <a:spcAft>
                <a:spcPct val="0"/>
              </a:spcAft>
            </a:pPr>
            <a:r>
              <a:rPr lang="en-US" sz="2133" dirty="0">
                <a:solidFill>
                  <a:prstClr val="black"/>
                </a:solidFill>
                <a:latin typeface="Calibri" pitchFamily="34" charset="0"/>
                <a:cs typeface="Arial" charset="0"/>
              </a:rPr>
              <a:t>Demographic Mismatch Report</a:t>
            </a:r>
            <a:endParaRPr lang="en-CA" sz="2133" dirty="0">
              <a:solidFill>
                <a:prstClr val="black"/>
              </a:solidFill>
              <a:latin typeface="Calibri" pitchFamily="34" charset="0"/>
              <a:cs typeface="Arial" charset="0"/>
            </a:endParaRPr>
          </a:p>
        </p:txBody>
      </p:sp>
      <p:cxnSp>
        <p:nvCxnSpPr>
          <p:cNvPr id="22" name="Straight Arrow Connector 21"/>
          <p:cNvCxnSpPr/>
          <p:nvPr/>
        </p:nvCxnSpPr>
        <p:spPr>
          <a:xfrm flipV="1">
            <a:off x="8633789" y="1610790"/>
            <a:ext cx="522723" cy="470821"/>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a:off x="8636433" y="2805303"/>
            <a:ext cx="528268" cy="38404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726002" y="2617479"/>
            <a:ext cx="1020716"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4016" y="1924010"/>
            <a:ext cx="2454297" cy="31520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7488" y="2395723"/>
            <a:ext cx="2484736" cy="53815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3133" y="3492290"/>
            <a:ext cx="4096455" cy="86409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Title 3"/>
          <p:cNvSpPr txBox="1">
            <a:spLocks/>
          </p:cNvSpPr>
          <p:nvPr/>
        </p:nvSpPr>
        <p:spPr bwMode="auto">
          <a:xfrm>
            <a:off x="693821" y="176576"/>
            <a:ext cx="7968884"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defTabSz="1219170"/>
            <a:r>
              <a:rPr lang="en-CA" sz="3600" dirty="0">
                <a:solidFill>
                  <a:srgbClr val="275971"/>
                </a:solidFill>
                <a:latin typeface="Segoe UI" panose="020B0502040204020203" pitchFamily="34" charset="0"/>
              </a:rPr>
              <a:t>Confirmed Panel Lists to CPAR</a:t>
            </a:r>
          </a:p>
        </p:txBody>
      </p:sp>
      <p:pic>
        <p:nvPicPr>
          <p:cNvPr id="27" name="Picture 16" descr="Image result for serve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63035" y="4686318"/>
            <a:ext cx="829096" cy="7842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873668" y="5572861"/>
            <a:ext cx="1228113" cy="769634"/>
          </a:xfrm>
          <a:prstGeom prst="rect">
            <a:avLst/>
          </a:prstGeom>
          <a:noFill/>
        </p:spPr>
        <p:txBody>
          <a:bodyPr wrap="square" rtlCol="0">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Healthcare Data</a:t>
            </a:r>
          </a:p>
          <a:p>
            <a:pPr algn="ctr" defTabSz="1219170" fontAlgn="base">
              <a:spcBef>
                <a:spcPct val="0"/>
              </a:spcBef>
              <a:spcAft>
                <a:spcPct val="0"/>
              </a:spcAft>
            </a:pPr>
            <a:r>
              <a:rPr lang="en-US" sz="1467" b="1" dirty="0">
                <a:solidFill>
                  <a:srgbClr val="275971"/>
                </a:solidFill>
                <a:latin typeface="Calibri" pitchFamily="34" charset="0"/>
                <a:cs typeface="Arial" charset="0"/>
              </a:rPr>
              <a:t>Repository</a:t>
            </a:r>
            <a:endParaRPr lang="en-CA" sz="1467" b="1" dirty="0">
              <a:solidFill>
                <a:srgbClr val="275971"/>
              </a:solidFill>
              <a:latin typeface="Calibri" pitchFamily="34" charset="0"/>
              <a:cs typeface="Arial" charset="0"/>
            </a:endParaRPr>
          </a:p>
        </p:txBody>
      </p:sp>
      <p:cxnSp>
        <p:nvCxnSpPr>
          <p:cNvPr id="29" name="Straight Arrow Connector 28"/>
          <p:cNvCxnSpPr/>
          <p:nvPr/>
        </p:nvCxnSpPr>
        <p:spPr>
          <a:xfrm>
            <a:off x="5726414" y="2665224"/>
            <a:ext cx="2533564" cy="3162527"/>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31" name="Rectangle 30"/>
          <p:cNvSpPr/>
          <p:nvPr/>
        </p:nvSpPr>
        <p:spPr>
          <a:xfrm>
            <a:off x="7248128" y="1049458"/>
            <a:ext cx="4800533" cy="3427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Calibri"/>
            </a:endParaRPr>
          </a:p>
        </p:txBody>
      </p:sp>
      <p:sp>
        <p:nvSpPr>
          <p:cNvPr id="25" name="Rectangle 24"/>
          <p:cNvSpPr/>
          <p:nvPr/>
        </p:nvSpPr>
        <p:spPr>
          <a:xfrm>
            <a:off x="8602320" y="4573124"/>
            <a:ext cx="1718149" cy="1799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Calibri"/>
            </a:endParaRPr>
          </a:p>
        </p:txBody>
      </p:sp>
      <p:pic>
        <p:nvPicPr>
          <p:cNvPr id="24" name="Picture 23"/>
          <p:cNvPicPr>
            <a:picLocks noChangeAspect="1"/>
          </p:cNvPicPr>
          <p:nvPr/>
        </p:nvPicPr>
        <p:blipFill>
          <a:blip r:embed="rId10"/>
          <a:stretch>
            <a:fillRect/>
          </a:stretch>
        </p:blipFill>
        <p:spPr>
          <a:xfrm>
            <a:off x="219791" y="3816594"/>
            <a:ext cx="3914025" cy="2810868"/>
          </a:xfrm>
          <a:prstGeom prst="rect">
            <a:avLst/>
          </a:prstGeom>
          <a:ln>
            <a:solidFill>
              <a:schemeClr val="bg1">
                <a:lumMod val="50000"/>
              </a:schemeClr>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46801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396271D-6413-4999-85B0-20B2FA4B76C7}"/>
              </a:ext>
            </a:extLst>
          </p:cNvPr>
          <p:cNvGrpSpPr>
            <a:grpSpLocks noChangeAspect="1"/>
          </p:cNvGrpSpPr>
          <p:nvPr/>
        </p:nvGrpSpPr>
        <p:grpSpPr>
          <a:xfrm>
            <a:off x="6808875" y="2545434"/>
            <a:ext cx="4826772" cy="3812703"/>
            <a:chOff x="5832422" y="2029420"/>
            <a:chExt cx="5600297" cy="4423716"/>
          </a:xfrm>
        </p:grpSpPr>
        <p:pic>
          <p:nvPicPr>
            <p:cNvPr id="10" name="Picture 9">
              <a:extLst>
                <a:ext uri="{FF2B5EF4-FFF2-40B4-BE49-F238E27FC236}">
                  <a16:creationId xmlns:a16="http://schemas.microsoft.com/office/drawing/2014/main" id="{A817140A-7FB0-4E44-B8E4-C19DB0F7755F}"/>
                </a:ext>
              </a:extLst>
            </p:cNvPr>
            <p:cNvPicPr>
              <a:picLocks noChangeAspect="1"/>
            </p:cNvPicPr>
            <p:nvPr/>
          </p:nvPicPr>
          <p:blipFill>
            <a:blip r:embed="rId3"/>
            <a:stretch>
              <a:fillRect/>
            </a:stretch>
          </p:blipFill>
          <p:spPr>
            <a:xfrm>
              <a:off x="5832422" y="2029420"/>
              <a:ext cx="5600297" cy="4423716"/>
            </a:xfrm>
            <a:prstGeom prst="rect">
              <a:avLst/>
            </a:prstGeom>
            <a:ln>
              <a:solidFill>
                <a:schemeClr val="tx1"/>
              </a:solidFill>
            </a:ln>
          </p:spPr>
        </p:pic>
        <p:sp>
          <p:nvSpPr>
            <p:cNvPr id="12" name="Rectangle 11">
              <a:extLst>
                <a:ext uri="{FF2B5EF4-FFF2-40B4-BE49-F238E27FC236}">
                  <a16:creationId xmlns:a16="http://schemas.microsoft.com/office/drawing/2014/main" id="{DD0AF81D-820E-4CCB-8016-BEE61F3CB64B}"/>
                </a:ext>
              </a:extLst>
            </p:cNvPr>
            <p:cNvSpPr>
              <a:spLocks noChangeAspect="1"/>
            </p:cNvSpPr>
            <p:nvPr/>
          </p:nvSpPr>
          <p:spPr>
            <a:xfrm>
              <a:off x="9129811" y="5387339"/>
              <a:ext cx="970152" cy="265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 name="Content Placeholder 3"/>
          <p:cNvSpPr>
            <a:spLocks noGrp="1"/>
          </p:cNvSpPr>
          <p:nvPr>
            <p:ph idx="1"/>
          </p:nvPr>
        </p:nvSpPr>
        <p:spPr>
          <a:xfrm>
            <a:off x="374072" y="2987768"/>
            <a:ext cx="6320547" cy="3110854"/>
          </a:xfrm>
        </p:spPr>
        <p:txBody>
          <a:bodyPr>
            <a:normAutofit/>
          </a:bodyPr>
          <a:lstStyle/>
          <a:p>
            <a:pPr marL="0" indent="0">
              <a:buNone/>
            </a:pPr>
            <a:r>
              <a:rPr lang="en-US" b="1" dirty="0"/>
              <a:t>Panels are automatically created and submitted based on the following criteria:</a:t>
            </a:r>
          </a:p>
          <a:p>
            <a:pPr>
              <a:buFont typeface="Wingdings" panose="05000000000000000000" pitchFamily="2" charset="2"/>
              <a:buChar char="ü"/>
            </a:pPr>
            <a:r>
              <a:rPr lang="en-US" dirty="0"/>
              <a:t>The patient’s MD/NP field is a registered provider</a:t>
            </a:r>
          </a:p>
          <a:p>
            <a:pPr>
              <a:buFont typeface="Wingdings" panose="05000000000000000000" pitchFamily="2" charset="2"/>
              <a:buChar char="ü"/>
            </a:pPr>
            <a:r>
              <a:rPr lang="en-US" dirty="0"/>
              <a:t>Patient is NOT Excluded from CPAR Panel</a:t>
            </a:r>
          </a:p>
          <a:p>
            <a:pPr>
              <a:buFont typeface="Wingdings" panose="05000000000000000000" pitchFamily="2" charset="2"/>
              <a:buChar char="ü"/>
            </a:pPr>
            <a:r>
              <a:rPr lang="en-US" dirty="0"/>
              <a:t>The patient’s PHN and sex are recorded</a:t>
            </a:r>
          </a:p>
          <a:p>
            <a:pPr>
              <a:buFont typeface="Wingdings" panose="05000000000000000000" pitchFamily="2" charset="2"/>
              <a:buChar char="ü"/>
            </a:pPr>
            <a:r>
              <a:rPr lang="en-US" dirty="0"/>
              <a:t>The patient status is “Active”</a:t>
            </a:r>
          </a:p>
          <a:p>
            <a:pPr>
              <a:buFont typeface="Wingdings" panose="05000000000000000000" pitchFamily="2" charset="2"/>
              <a:buChar char="ü"/>
            </a:pPr>
            <a:r>
              <a:rPr lang="en-US" dirty="0"/>
              <a:t>Patient has a last visit date and last verified date</a:t>
            </a:r>
          </a:p>
          <a:p>
            <a:pPr>
              <a:buFont typeface="Wingdings" panose="05000000000000000000" pitchFamily="2" charset="2"/>
              <a:buChar char="ü"/>
            </a:pPr>
            <a:r>
              <a:rPr lang="en-US" dirty="0"/>
              <a:t>The patient’s chart is NOT marked as private</a:t>
            </a:r>
          </a:p>
        </p:txBody>
      </p:sp>
      <p:sp>
        <p:nvSpPr>
          <p:cNvPr id="3" name="Title 2"/>
          <p:cNvSpPr>
            <a:spLocks noGrp="1"/>
          </p:cNvSpPr>
          <p:nvPr>
            <p:ph type="title" idx="4294967295"/>
          </p:nvPr>
        </p:nvSpPr>
        <p:spPr>
          <a:xfrm>
            <a:off x="693821" y="176576"/>
            <a:ext cx="10959008" cy="7589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p>
            <a:pPr defTabSz="1219170" eaLnBrk="0" fontAlgn="base" hangingPunct="0">
              <a:spcAft>
                <a:spcPct val="0"/>
              </a:spcAft>
            </a:pPr>
            <a:r>
              <a:rPr lang="en-US" sz="3600" dirty="0">
                <a:solidFill>
                  <a:srgbClr val="275971"/>
                </a:solidFill>
                <a:cs typeface="Arial" panose="020B0604020202020204" pitchFamily="34" charset="0"/>
              </a:rPr>
              <a:t>Panel Submission Rules in PS Suite</a:t>
            </a:r>
          </a:p>
        </p:txBody>
      </p:sp>
      <p:sp>
        <p:nvSpPr>
          <p:cNvPr id="2" name="Slide Number Placeholder 1"/>
          <p:cNvSpPr>
            <a:spLocks noGrp="1"/>
          </p:cNvSpPr>
          <p:nvPr>
            <p:ph type="sldNum" sz="quarter" idx="4294967295"/>
          </p:nvPr>
        </p:nvSpPr>
        <p:spPr>
          <a:xfrm>
            <a:off x="9448800" y="6356350"/>
            <a:ext cx="2743200" cy="365125"/>
          </a:xfrm>
        </p:spPr>
        <p:txBody>
          <a:bodyPr/>
          <a:lstStyle/>
          <a:p>
            <a:fld id="{E77B7354-8F01-473E-984A-153F7D3D1B92}" type="slidenum">
              <a:rPr lang="en-CA" smtClean="0"/>
              <a:t>43</a:t>
            </a:fld>
            <a:endParaRPr lang="en-CA"/>
          </a:p>
        </p:txBody>
      </p:sp>
      <p:pic>
        <p:nvPicPr>
          <p:cNvPr id="6" name="Picture 5"/>
          <p:cNvPicPr>
            <a:picLocks noChangeAspect="1"/>
          </p:cNvPicPr>
          <p:nvPr/>
        </p:nvPicPr>
        <p:blipFill>
          <a:blip r:embed="rId4"/>
          <a:stretch>
            <a:fillRect/>
          </a:stretch>
        </p:blipFill>
        <p:spPr>
          <a:xfrm>
            <a:off x="1269358" y="1131799"/>
            <a:ext cx="3959259" cy="1352806"/>
          </a:xfrm>
          <a:prstGeom prst="rect">
            <a:avLst/>
          </a:prstGeom>
        </p:spPr>
      </p:pic>
      <p:sp>
        <p:nvSpPr>
          <p:cNvPr id="7" name="TextBox 6"/>
          <p:cNvSpPr txBox="1"/>
          <p:nvPr/>
        </p:nvSpPr>
        <p:spPr>
          <a:xfrm>
            <a:off x="6102896" y="1483809"/>
            <a:ext cx="5532751" cy="830997"/>
          </a:xfrm>
          <a:prstGeom prst="rect">
            <a:avLst/>
          </a:prstGeom>
          <a:noFill/>
        </p:spPr>
        <p:txBody>
          <a:bodyPr wrap="square" rtlCol="0">
            <a:spAutoFit/>
          </a:bodyPr>
          <a:lstStyle/>
          <a:p>
            <a:r>
              <a:rPr lang="en-US" sz="1600" dirty="0"/>
              <a:t>CPAR-registered providers must have a panel number in </a:t>
            </a:r>
            <a:r>
              <a:rPr lang="en-US" sz="1600" b="1" dirty="0"/>
              <a:t>Settings &gt; Preferences &gt; CPAR Preferences &gt; Preferences for Specific Providers</a:t>
            </a:r>
          </a:p>
        </p:txBody>
      </p:sp>
      <p:cxnSp>
        <p:nvCxnSpPr>
          <p:cNvPr id="9" name="Straight Arrow Connector 8"/>
          <p:cNvCxnSpPr>
            <a:cxnSpLocks/>
            <a:stCxn id="7" idx="1"/>
            <a:endCxn id="15" idx="3"/>
          </p:cNvCxnSpPr>
          <p:nvPr/>
        </p:nvCxnSpPr>
        <p:spPr>
          <a:xfrm flipH="1">
            <a:off x="4842164" y="1899308"/>
            <a:ext cx="1260732" cy="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5569527" y="4272144"/>
            <a:ext cx="4081295" cy="1281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0BB0056-503D-43CF-9D60-39598009587D}"/>
              </a:ext>
            </a:extLst>
          </p:cNvPr>
          <p:cNvSpPr>
            <a:spLocks noChangeAspect="1"/>
          </p:cNvSpPr>
          <p:nvPr/>
        </p:nvSpPr>
        <p:spPr>
          <a:xfrm>
            <a:off x="3433594" y="1771997"/>
            <a:ext cx="1408570" cy="255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211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686159"/>
          </a:xfrm>
        </p:spPr>
        <p:txBody>
          <a:bodyPr/>
          <a:lstStyle/>
          <a:p>
            <a:r>
              <a:rPr lang="en-US" sz="4000" dirty="0">
                <a:solidFill>
                  <a:srgbClr val="275971"/>
                </a:solidFill>
              </a:rPr>
              <a:t>Uploads and Reports</a:t>
            </a:r>
          </a:p>
        </p:txBody>
      </p:sp>
      <p:sp>
        <p:nvSpPr>
          <p:cNvPr id="4" name="Slide Number Placeholder 3"/>
          <p:cNvSpPr>
            <a:spLocks noGrp="1"/>
          </p:cNvSpPr>
          <p:nvPr>
            <p:ph type="sldNum" sz="quarter" idx="4294967295"/>
          </p:nvPr>
        </p:nvSpPr>
        <p:spPr>
          <a:xfrm>
            <a:off x="0" y="6308725"/>
            <a:ext cx="2743200" cy="366713"/>
          </a:xfrm>
        </p:spPr>
        <p:txBody>
          <a:bodyPr/>
          <a:lstStyle/>
          <a:p>
            <a:fld id="{3A2281A5-0AAD-5C43-9874-F8F3A9F5B29A}" type="slidenum">
              <a:rPr lang="en-US" smtClean="0"/>
              <a:pPr/>
              <a:t>44</a:t>
            </a:fld>
            <a:endParaRPr lang="en-US" dirty="0"/>
          </a:p>
        </p:txBody>
      </p:sp>
      <p:pic>
        <p:nvPicPr>
          <p:cNvPr id="5124" name="Picture 4" descr="Image result for icon of a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419" y="1522339"/>
            <a:ext cx="5338812" cy="4786980"/>
          </a:xfrm>
          <a:prstGeom prst="rect">
            <a:avLst/>
          </a:prstGeom>
          <a:solidFill>
            <a:schemeClr val="bg1"/>
          </a:solidFill>
        </p:spPr>
      </p:pic>
      <p:sp>
        <p:nvSpPr>
          <p:cNvPr id="6" name="Rectangle 5"/>
          <p:cNvSpPr/>
          <p:nvPr/>
        </p:nvSpPr>
        <p:spPr>
          <a:xfrm>
            <a:off x="7330161" y="3657601"/>
            <a:ext cx="621113" cy="60704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8740780" y="2653489"/>
            <a:ext cx="3260721" cy="1816266"/>
          </a:xfrm>
          <a:prstGeom prst="rect">
            <a:avLst/>
          </a:prstGeom>
          <a:noFill/>
        </p:spPr>
        <p:txBody>
          <a:bodyPr wrap="square" rtlCol="0">
            <a:spAutoFit/>
          </a:bodyPr>
          <a:lstStyle/>
          <a:p>
            <a:r>
              <a:rPr lang="en-US" sz="1867" dirty="0"/>
              <a:t>TELUS uploads panels automatically on the 10</a:t>
            </a:r>
            <a:r>
              <a:rPr lang="en-US" sz="1867" baseline="30000" dirty="0"/>
              <a:t>th</a:t>
            </a:r>
            <a:r>
              <a:rPr lang="en-US" sz="1867" dirty="0"/>
              <a:t> of the month. Upload error reports available next day. Demographic mismatch reports available in 2 days.</a:t>
            </a:r>
          </a:p>
        </p:txBody>
      </p:sp>
      <p:cxnSp>
        <p:nvCxnSpPr>
          <p:cNvPr id="10" name="Straight Arrow Connector 9"/>
          <p:cNvCxnSpPr/>
          <p:nvPr/>
        </p:nvCxnSpPr>
        <p:spPr>
          <a:xfrm flipH="1">
            <a:off x="6569474" y="5084175"/>
            <a:ext cx="2171305" cy="35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800824" y="4801807"/>
            <a:ext cx="2300347"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7375990" y="3714900"/>
            <a:ext cx="495649" cy="461665"/>
          </a:xfrm>
          <a:prstGeom prst="rect">
            <a:avLst/>
          </a:prstGeom>
          <a:solidFill>
            <a:schemeClr val="bg1"/>
          </a:solidFill>
        </p:spPr>
        <p:txBody>
          <a:bodyPr wrap="none" rtlCol="0">
            <a:spAutoFit/>
          </a:bodyPr>
          <a:lstStyle/>
          <a:p>
            <a:r>
              <a:rPr lang="en-US" sz="2400" dirty="0"/>
              <a:t>10</a:t>
            </a:r>
          </a:p>
        </p:txBody>
      </p:sp>
      <p:sp>
        <p:nvSpPr>
          <p:cNvPr id="21" name="TextBox 20"/>
          <p:cNvSpPr txBox="1"/>
          <p:nvPr/>
        </p:nvSpPr>
        <p:spPr>
          <a:xfrm>
            <a:off x="8715111" y="4694824"/>
            <a:ext cx="3194548" cy="1241622"/>
          </a:xfrm>
          <a:prstGeom prst="rect">
            <a:avLst/>
          </a:prstGeom>
          <a:noFill/>
        </p:spPr>
        <p:txBody>
          <a:bodyPr wrap="square" rtlCol="0">
            <a:spAutoFit/>
          </a:bodyPr>
          <a:lstStyle/>
          <a:p>
            <a:r>
              <a:rPr lang="en-US" sz="1867" dirty="0"/>
              <a:t>CPAR starts to find overlap amongst all submitted panels. No uploads between the 22</a:t>
            </a:r>
            <a:r>
              <a:rPr lang="en-US" sz="1867" baseline="30000" dirty="0"/>
              <a:t>nd</a:t>
            </a:r>
            <a:r>
              <a:rPr lang="en-US" sz="1867" dirty="0"/>
              <a:t>  and last day of the month.</a:t>
            </a:r>
          </a:p>
        </p:txBody>
      </p:sp>
      <p:cxnSp>
        <p:nvCxnSpPr>
          <p:cNvPr id="28" name="Straight Arrow Connector 27"/>
          <p:cNvCxnSpPr/>
          <p:nvPr/>
        </p:nvCxnSpPr>
        <p:spPr>
          <a:xfrm flipH="1">
            <a:off x="8101171" y="3970961"/>
            <a:ext cx="639608"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161730" y="3100202"/>
            <a:ext cx="482389" cy="461665"/>
          </a:xfrm>
          <a:prstGeom prst="rect">
            <a:avLst/>
          </a:prstGeom>
          <a:solidFill>
            <a:schemeClr val="bg1"/>
          </a:solidFill>
        </p:spPr>
        <p:txBody>
          <a:bodyPr wrap="square" rtlCol="0">
            <a:spAutoFit/>
          </a:bodyPr>
          <a:lstStyle/>
          <a:p>
            <a:endParaRPr lang="en-US" sz="2400" dirty="0"/>
          </a:p>
        </p:txBody>
      </p:sp>
      <p:sp>
        <p:nvSpPr>
          <p:cNvPr id="34" name="Rectangle 33"/>
          <p:cNvSpPr/>
          <p:nvPr/>
        </p:nvSpPr>
        <p:spPr>
          <a:xfrm>
            <a:off x="5843256" y="3090506"/>
            <a:ext cx="621113" cy="60704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TextBox 34"/>
          <p:cNvSpPr txBox="1"/>
          <p:nvPr/>
        </p:nvSpPr>
        <p:spPr>
          <a:xfrm>
            <a:off x="5923814" y="3114905"/>
            <a:ext cx="482389" cy="461665"/>
          </a:xfrm>
          <a:prstGeom prst="rect">
            <a:avLst/>
          </a:prstGeom>
          <a:solidFill>
            <a:schemeClr val="bg1"/>
          </a:solidFill>
        </p:spPr>
        <p:txBody>
          <a:bodyPr wrap="square" rtlCol="0">
            <a:spAutoFit/>
          </a:bodyPr>
          <a:lstStyle/>
          <a:p>
            <a:r>
              <a:rPr lang="en-US" sz="2400" dirty="0"/>
              <a:t>2</a:t>
            </a:r>
          </a:p>
        </p:txBody>
      </p:sp>
      <p:cxnSp>
        <p:nvCxnSpPr>
          <p:cNvPr id="36" name="Straight Arrow Connector 35"/>
          <p:cNvCxnSpPr/>
          <p:nvPr/>
        </p:nvCxnSpPr>
        <p:spPr>
          <a:xfrm flipH="1">
            <a:off x="6454888" y="1125510"/>
            <a:ext cx="1038112" cy="17882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532353" y="251724"/>
            <a:ext cx="2238181" cy="954300"/>
          </a:xfrm>
          <a:prstGeom prst="rect">
            <a:avLst/>
          </a:prstGeom>
          <a:noFill/>
        </p:spPr>
        <p:txBody>
          <a:bodyPr wrap="square" rtlCol="0">
            <a:spAutoFit/>
          </a:bodyPr>
          <a:lstStyle/>
          <a:p>
            <a:r>
              <a:rPr lang="en-US" sz="1867" dirty="0"/>
              <a:t>CPAR panel conflict reports available by the 2</a:t>
            </a:r>
            <a:r>
              <a:rPr lang="en-US" sz="1867" baseline="30000" dirty="0"/>
              <a:t>nd</a:t>
            </a:r>
            <a:r>
              <a:rPr lang="en-US" sz="1867" dirty="0"/>
              <a:t> of the month</a:t>
            </a:r>
          </a:p>
        </p:txBody>
      </p:sp>
      <p:sp>
        <p:nvSpPr>
          <p:cNvPr id="41" name="Rectangle 40"/>
          <p:cNvSpPr/>
          <p:nvPr/>
        </p:nvSpPr>
        <p:spPr>
          <a:xfrm>
            <a:off x="3513141" y="5385010"/>
            <a:ext cx="3817020"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5896617" y="4837954"/>
            <a:ext cx="495649" cy="461665"/>
          </a:xfrm>
          <a:prstGeom prst="rect">
            <a:avLst/>
          </a:prstGeom>
          <a:solidFill>
            <a:schemeClr val="bg1"/>
          </a:solidFill>
        </p:spPr>
        <p:txBody>
          <a:bodyPr wrap="none" rtlCol="0">
            <a:spAutoFit/>
          </a:bodyPr>
          <a:lstStyle/>
          <a:p>
            <a:r>
              <a:rPr lang="en-US" sz="2400" dirty="0"/>
              <a:t>22</a:t>
            </a:r>
          </a:p>
        </p:txBody>
      </p:sp>
      <p:pic>
        <p:nvPicPr>
          <p:cNvPr id="2" name="Picture 4" descr="Graphical user interface, text, application, chat or text message&#10;&#10;Description automatically generated">
            <a:extLst>
              <a:ext uri="{FF2B5EF4-FFF2-40B4-BE49-F238E27FC236}">
                <a16:creationId xmlns:a16="http://schemas.microsoft.com/office/drawing/2014/main" id="{6D683FBF-0EAB-4FC6-B364-1CF1FE997EBA}"/>
              </a:ext>
            </a:extLst>
          </p:cNvPr>
          <p:cNvPicPr>
            <a:picLocks noChangeAspect="1"/>
          </p:cNvPicPr>
          <p:nvPr/>
        </p:nvPicPr>
        <p:blipFill>
          <a:blip r:embed="rId4"/>
          <a:stretch>
            <a:fillRect/>
          </a:stretch>
        </p:blipFill>
        <p:spPr>
          <a:xfrm>
            <a:off x="647170" y="2562225"/>
            <a:ext cx="1685925" cy="1733550"/>
          </a:xfrm>
          <a:prstGeom prst="rect">
            <a:avLst/>
          </a:prstGeom>
        </p:spPr>
      </p:pic>
      <p:cxnSp>
        <p:nvCxnSpPr>
          <p:cNvPr id="20" name="Straight Arrow Connector 19">
            <a:extLst>
              <a:ext uri="{FF2B5EF4-FFF2-40B4-BE49-F238E27FC236}">
                <a16:creationId xmlns:a16="http://schemas.microsoft.com/office/drawing/2014/main" id="{DBB33772-68BB-4326-8327-B2BEE2C655BD}"/>
              </a:ext>
            </a:extLst>
          </p:cNvPr>
          <p:cNvCxnSpPr>
            <a:cxnSpLocks/>
          </p:cNvCxnSpPr>
          <p:nvPr/>
        </p:nvCxnSpPr>
        <p:spPr>
          <a:xfrm>
            <a:off x="2356912" y="3462962"/>
            <a:ext cx="2027391" cy="101599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7BCC59D-DE7E-4781-A7C8-6D60A339D0F1}"/>
              </a:ext>
            </a:extLst>
          </p:cNvPr>
          <p:cNvSpPr txBox="1"/>
          <p:nvPr/>
        </p:nvSpPr>
        <p:spPr>
          <a:xfrm>
            <a:off x="4404190" y="4290633"/>
            <a:ext cx="518091" cy="461665"/>
          </a:xfrm>
          <a:prstGeom prst="rect">
            <a:avLst/>
          </a:prstGeom>
          <a:solidFill>
            <a:schemeClr val="bg1"/>
          </a:solidFill>
        </p:spPr>
        <p:txBody>
          <a:bodyPr wrap="none" lIns="91440" tIns="45720" rIns="91440" bIns="45720" rtlCol="0" anchor="t">
            <a:spAutoFit/>
          </a:bodyPr>
          <a:lstStyle/>
          <a:p>
            <a:r>
              <a:rPr lang="en-US" sz="2400" dirty="0"/>
              <a:t>12</a:t>
            </a:r>
          </a:p>
        </p:txBody>
      </p:sp>
    </p:spTree>
    <p:extLst>
      <p:ext uri="{BB962C8B-B14F-4D97-AF65-F5344CB8AC3E}">
        <p14:creationId xmlns:p14="http://schemas.microsoft.com/office/powerpoint/2010/main" val="1186166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3821" y="1117982"/>
            <a:ext cx="10177131" cy="3812703"/>
          </a:xfrm>
        </p:spPr>
        <p:txBody>
          <a:bodyPr/>
          <a:lstStyle/>
          <a:p>
            <a:pPr marL="0" indent="0">
              <a:buNone/>
            </a:pPr>
            <a:r>
              <a:rPr lang="en-CA" sz="2933" b="1" dirty="0"/>
              <a:t>1. Conflict report</a:t>
            </a:r>
          </a:p>
          <a:p>
            <a:pPr>
              <a:buFont typeface="Wingdings" panose="05000000000000000000" pitchFamily="2" charset="2"/>
              <a:buChar char="q"/>
            </a:pPr>
            <a:r>
              <a:rPr lang="en-CA" sz="2400" dirty="0"/>
              <a:t>Identifies patients paneled to more than one provider</a:t>
            </a:r>
          </a:p>
          <a:p>
            <a:pPr>
              <a:buFont typeface="Wingdings" panose="05000000000000000000" pitchFamily="2" charset="2"/>
              <a:buChar char="q"/>
            </a:pPr>
            <a:r>
              <a:rPr lang="en-CA" sz="2400" dirty="0"/>
              <a:t>Compares dates of confirmation and dates of last visit for the providers the patient is paneled to</a:t>
            </a:r>
          </a:p>
        </p:txBody>
      </p:sp>
      <p:sp>
        <p:nvSpPr>
          <p:cNvPr id="3" name="Title 2"/>
          <p:cNvSpPr>
            <a:spLocks noGrp="1"/>
          </p:cNvSpPr>
          <p:nvPr>
            <p:ph type="title" idx="4294967295"/>
          </p:nvPr>
        </p:nvSpPr>
        <p:spPr>
          <a:xfrm>
            <a:off x="693821" y="176576"/>
            <a:ext cx="10959008" cy="758957"/>
          </a:xfrm>
        </p:spPr>
        <p:txBody>
          <a:bodyPr>
            <a:normAutofit/>
          </a:bodyPr>
          <a:lstStyle/>
          <a:p>
            <a:r>
              <a:rPr lang="en-CA" sz="3600" dirty="0">
                <a:solidFill>
                  <a:srgbClr val="275971"/>
                </a:solidFill>
              </a:rPr>
              <a:t>Reports Available for Download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339718"/>
            <a:ext cx="113792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a:extLst>
              <a:ext uri="{FF2B5EF4-FFF2-40B4-BE49-F238E27FC236}">
                <a16:creationId xmlns:a16="http://schemas.microsoft.com/office/drawing/2014/main" id="{C7607011-267A-4423-8756-C120533327A9}"/>
              </a:ext>
            </a:extLst>
          </p:cNvPr>
          <p:cNvCxnSpPr>
            <a:cxnSpLocks/>
          </p:cNvCxnSpPr>
          <p:nvPr/>
        </p:nvCxnSpPr>
        <p:spPr>
          <a:xfrm flipH="1">
            <a:off x="7138555" y="3886199"/>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F52906-BFE5-433B-8CA9-0D0045FE9EEA}"/>
              </a:ext>
            </a:extLst>
          </p:cNvPr>
          <p:cNvCxnSpPr>
            <a:cxnSpLocks/>
          </p:cNvCxnSpPr>
          <p:nvPr/>
        </p:nvCxnSpPr>
        <p:spPr>
          <a:xfrm flipH="1">
            <a:off x="10377384" y="3906981"/>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0C23AA-AD55-4A6C-B44F-20761C664322}"/>
              </a:ext>
            </a:extLst>
          </p:cNvPr>
          <p:cNvSpPr>
            <a:spLocks noChangeAspect="1"/>
          </p:cNvSpPr>
          <p:nvPr/>
        </p:nvSpPr>
        <p:spPr>
          <a:xfrm>
            <a:off x="6580200" y="438866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47CC51D4-FFB5-43A8-BB12-7B8FDE998AB5}"/>
              </a:ext>
            </a:extLst>
          </p:cNvPr>
          <p:cNvSpPr>
            <a:spLocks noChangeAspect="1"/>
          </p:cNvSpPr>
          <p:nvPr/>
        </p:nvSpPr>
        <p:spPr>
          <a:xfrm>
            <a:off x="9888072" y="440008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54162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CA" sz="3600" dirty="0">
                <a:solidFill>
                  <a:srgbClr val="275971"/>
                </a:solidFill>
              </a:rPr>
              <a:t>Reports Available for Download</a:t>
            </a:r>
          </a:p>
        </p:txBody>
      </p:sp>
      <p:sp>
        <p:nvSpPr>
          <p:cNvPr id="4" name="Slide Number Placeholder 3"/>
          <p:cNvSpPr>
            <a:spLocks noGrp="1"/>
          </p:cNvSpPr>
          <p:nvPr>
            <p:ph type="sldNum" sz="quarter" idx="4294967295"/>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31" y="4485118"/>
            <a:ext cx="10261600" cy="2222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1"/>
          <p:cNvSpPr>
            <a:spLocks noGrp="1"/>
          </p:cNvSpPr>
          <p:nvPr>
            <p:ph idx="1"/>
          </p:nvPr>
        </p:nvSpPr>
        <p:spPr>
          <a:xfrm>
            <a:off x="693821" y="1117982"/>
            <a:ext cx="10177131" cy="1785236"/>
          </a:xfrm>
        </p:spPr>
        <p:txBody>
          <a:bodyPr>
            <a:normAutofit lnSpcReduction="10000"/>
          </a:bodyPr>
          <a:lstStyle/>
          <a:p>
            <a:pPr marL="0" indent="0">
              <a:buNone/>
            </a:pPr>
            <a:r>
              <a:rPr lang="en-CA" sz="2933" b="1" dirty="0"/>
              <a:t>2. Demographic Mismatch Report</a:t>
            </a:r>
          </a:p>
          <a:p>
            <a:pPr>
              <a:buFont typeface="Wingdings" panose="05000000000000000000" pitchFamily="2" charset="2"/>
              <a:buChar char="q"/>
            </a:pPr>
            <a:r>
              <a:rPr lang="en-CA" sz="2667" dirty="0"/>
              <a:t>Identifies deceased patients </a:t>
            </a:r>
          </a:p>
          <a:p>
            <a:pPr>
              <a:buFont typeface="Wingdings" panose="05000000000000000000" pitchFamily="2" charset="2"/>
              <a:buChar char="q"/>
            </a:pPr>
            <a:r>
              <a:rPr lang="en-CA" sz="2667" dirty="0"/>
              <a:t>Patients where demographic data is different from the Provincial Client Registry</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1" y="3133329"/>
            <a:ext cx="10185400" cy="1308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264352" y="3787377"/>
            <a:ext cx="1056117" cy="654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3811535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electronic medical record"/>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5290" y="3660814"/>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electronic medical record"/>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7980" y="1478691"/>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lectronic medical record"/>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2782" y="1463657"/>
            <a:ext cx="1553623" cy="10341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erve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3905" y="4873941"/>
            <a:ext cx="782835" cy="9625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520" y="2451813"/>
            <a:ext cx="116631" cy="1437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er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1555" y="2780752"/>
            <a:ext cx="1035291" cy="12781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file serve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8407" y="2945143"/>
            <a:ext cx="827133" cy="95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cxnSpLocks/>
          </p:cNvCxnSpPr>
          <p:nvPr/>
        </p:nvCxnSpPr>
        <p:spPr>
          <a:xfrm>
            <a:off x="3139710" y="2109647"/>
            <a:ext cx="1453207" cy="977932"/>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cxnSpLocks/>
          </p:cNvCxnSpPr>
          <p:nvPr/>
        </p:nvCxnSpPr>
        <p:spPr>
          <a:xfrm flipV="1">
            <a:off x="3063559" y="3848863"/>
            <a:ext cx="1529357" cy="676873"/>
          </a:xfrm>
          <a:prstGeom prst="straightConnector1">
            <a:avLst/>
          </a:prstGeom>
          <a:ln w="76200">
            <a:solidFill>
              <a:schemeClr val="bg2"/>
            </a:solidFill>
            <a:headEnd type="triangl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6531715" y="3423491"/>
            <a:ext cx="1440160" cy="0"/>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a:cxnSpLocks/>
          </p:cNvCxnSpPr>
          <p:nvPr/>
        </p:nvCxnSpPr>
        <p:spPr>
          <a:xfrm flipV="1">
            <a:off x="6531715" y="2109646"/>
            <a:ext cx="1344149" cy="737781"/>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6531715" y="3998481"/>
            <a:ext cx="1344149" cy="673149"/>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693821" y="176576"/>
            <a:ext cx="11077575" cy="649060"/>
          </a:xfrm>
          <a:prstGeom prst="rect">
            <a:avLst/>
          </a:prstGeom>
        </p:spPr>
        <p:txBody>
          <a:bodyPr vert="horz" lIns="91440" tIns="45720" rIns="91440" bIns="45720" rtlCol="0" anchor="ctr">
            <a:noAutofit/>
          </a:bodyPr>
          <a:lstStyle>
            <a:lvl1pPr defTabSz="685800" eaLnBrk="1" latinLnBrk="0" hangingPunct="1">
              <a:lnSpc>
                <a:spcPct val="90000"/>
              </a:lnSpc>
              <a:buNone/>
              <a:defRPr sz="2800">
                <a:solidFill>
                  <a:srgbClr val="CE8D3E"/>
                </a:solidFill>
                <a:latin typeface="Arial" panose="020B0604020202020204" pitchFamily="34" charset="0"/>
                <a:ea typeface="+mj-ea"/>
                <a:cs typeface="Arial" panose="020B0604020202020204" pitchFamily="34" charset="0"/>
              </a:defRPr>
            </a:lvl1pPr>
          </a:lstStyle>
          <a:p>
            <a:pPr defTabSz="914377" fontAlgn="base">
              <a:spcBef>
                <a:spcPct val="0"/>
              </a:spcBef>
              <a:spcAft>
                <a:spcPct val="0"/>
              </a:spcAft>
            </a:pPr>
            <a:r>
              <a:rPr lang="en-US" sz="3600" dirty="0">
                <a:solidFill>
                  <a:srgbClr val="275971"/>
                </a:solidFill>
                <a:latin typeface="Segoe UI" panose="020B0502040204020203" pitchFamily="34" charset="0"/>
              </a:rPr>
              <a:t>CII/CPAR Overview Future State</a:t>
            </a:r>
            <a:endParaRPr lang="en-CA" sz="3600" dirty="0">
              <a:solidFill>
                <a:srgbClr val="275971"/>
              </a:solidFill>
              <a:latin typeface="Segoe UI" panose="020B0502040204020203" pitchFamily="34" charset="0"/>
            </a:endParaRPr>
          </a:p>
        </p:txBody>
      </p:sp>
      <p:sp>
        <p:nvSpPr>
          <p:cNvPr id="37" name="TextBox 36"/>
          <p:cNvSpPr txBox="1"/>
          <p:nvPr/>
        </p:nvSpPr>
        <p:spPr>
          <a:xfrm>
            <a:off x="5005309" y="2019840"/>
            <a:ext cx="1015278" cy="666977"/>
          </a:xfrm>
          <a:prstGeom prst="rect">
            <a:avLst/>
          </a:prstGeom>
          <a:noFill/>
        </p:spPr>
        <p:txBody>
          <a:bodyPr wrap="none" rtlCol="0">
            <a:spAutoFit/>
          </a:bodyPr>
          <a:lstStyle/>
          <a:p>
            <a:pPr algn="ctr" defTabSz="1219170" fontAlgn="base">
              <a:spcBef>
                <a:spcPct val="0"/>
              </a:spcBef>
              <a:spcAft>
                <a:spcPct val="0"/>
              </a:spcAft>
            </a:pPr>
            <a:r>
              <a:rPr lang="en-US" sz="1867" b="1" dirty="0">
                <a:solidFill>
                  <a:prstClr val="black"/>
                </a:solidFill>
                <a:latin typeface="Calibri" pitchFamily="34" charset="0"/>
                <a:cs typeface="Arial" charset="0"/>
              </a:rPr>
              <a:t>CII Data </a:t>
            </a:r>
          </a:p>
          <a:p>
            <a:pPr algn="ctr" defTabSz="1219170" fontAlgn="base">
              <a:spcBef>
                <a:spcPct val="0"/>
              </a:spcBef>
              <a:spcAft>
                <a:spcPct val="0"/>
              </a:spcAft>
            </a:pPr>
            <a:r>
              <a:rPr lang="en-US" sz="1867" b="1" dirty="0">
                <a:solidFill>
                  <a:prstClr val="black"/>
                </a:solidFill>
                <a:latin typeface="Calibri" pitchFamily="34" charset="0"/>
                <a:cs typeface="Arial" charset="0"/>
              </a:rPr>
              <a:t>Hub</a:t>
            </a:r>
            <a:endParaRPr lang="en-CA" sz="1867" b="1" dirty="0">
              <a:solidFill>
                <a:prstClr val="black"/>
              </a:solidFill>
              <a:latin typeface="Calibri" pitchFamily="34" charset="0"/>
              <a:cs typeface="Arial" charset="0"/>
            </a:endParaRPr>
          </a:p>
        </p:txBody>
      </p:sp>
      <p:sp>
        <p:nvSpPr>
          <p:cNvPr id="39" name="TextBox 38"/>
          <p:cNvSpPr txBox="1"/>
          <p:nvPr/>
        </p:nvSpPr>
        <p:spPr>
          <a:xfrm>
            <a:off x="43011" y="981863"/>
            <a:ext cx="3598037" cy="379656"/>
          </a:xfrm>
          <a:prstGeom prst="rect">
            <a:avLst/>
          </a:prstGeom>
          <a:noFill/>
        </p:spPr>
        <p:txBody>
          <a:bodyPr wrap="square" rtlCol="0">
            <a:spAutoFit/>
          </a:bodyPr>
          <a:lstStyle/>
          <a:p>
            <a:pPr algn="ctr" defTabSz="1219170" fontAlgn="base">
              <a:spcBef>
                <a:spcPct val="0"/>
              </a:spcBef>
              <a:spcAft>
                <a:spcPct val="0"/>
              </a:spcAft>
            </a:pPr>
            <a:r>
              <a:rPr lang="en-US" sz="1867" b="1" dirty="0">
                <a:latin typeface="Calibri" pitchFamily="34" charset="0"/>
                <a:cs typeface="Arial" charset="0"/>
              </a:rPr>
              <a:t>Community Physician Offices</a:t>
            </a:r>
            <a:endParaRPr lang="en-CA" sz="1867" b="1" dirty="0">
              <a:latin typeface="Calibri" pitchFamily="34" charset="0"/>
              <a:cs typeface="Arial" charset="0"/>
            </a:endParaRPr>
          </a:p>
        </p:txBody>
      </p:sp>
      <p:sp>
        <p:nvSpPr>
          <p:cNvPr id="40" name="TextBox 39"/>
          <p:cNvSpPr txBox="1"/>
          <p:nvPr/>
        </p:nvSpPr>
        <p:spPr>
          <a:xfrm>
            <a:off x="7745001" y="978808"/>
            <a:ext cx="2773943" cy="379656"/>
          </a:xfrm>
          <a:prstGeom prst="rect">
            <a:avLst/>
          </a:prstGeom>
          <a:noFill/>
        </p:spPr>
        <p:txBody>
          <a:bodyPr wrap="square" rtlCol="0">
            <a:spAutoFit/>
          </a:bodyPr>
          <a:lstStyle/>
          <a:p>
            <a:pPr algn="ctr" defTabSz="1219170" fontAlgn="base">
              <a:spcBef>
                <a:spcPct val="0"/>
              </a:spcBef>
              <a:spcAft>
                <a:spcPct val="0"/>
              </a:spcAft>
            </a:pPr>
            <a:r>
              <a:rPr lang="en-US" sz="1867" b="1" dirty="0">
                <a:latin typeface="Calibri" pitchFamily="34" charset="0"/>
                <a:cs typeface="Arial" charset="0"/>
              </a:rPr>
              <a:t>Provincial IT Systems</a:t>
            </a:r>
            <a:endParaRPr lang="en-CA" sz="1867" b="1" dirty="0">
              <a:latin typeface="Calibri" pitchFamily="34" charset="0"/>
              <a:cs typeface="Arial" charset="0"/>
            </a:endParaRPr>
          </a:p>
        </p:txBody>
      </p:sp>
      <p:sp>
        <p:nvSpPr>
          <p:cNvPr id="41" name="TextBox 40"/>
          <p:cNvSpPr txBox="1"/>
          <p:nvPr/>
        </p:nvSpPr>
        <p:spPr>
          <a:xfrm>
            <a:off x="623392" y="2480358"/>
            <a:ext cx="2362122" cy="995401"/>
          </a:xfrm>
          <a:prstGeom prst="rect">
            <a:avLst/>
          </a:prstGeom>
          <a:noFill/>
        </p:spPr>
        <p:txBody>
          <a:bodyPr wrap="none" rtlCol="0">
            <a:spAutoFit/>
          </a:bodyPr>
          <a:lstStyle/>
          <a:p>
            <a:pPr defTabSz="1219170" fontAlgn="base">
              <a:spcBef>
                <a:spcPct val="0"/>
              </a:spcBef>
              <a:spcAft>
                <a:spcPct val="0"/>
              </a:spcAft>
            </a:pPr>
            <a:r>
              <a:rPr lang="en-US" sz="1467" dirty="0">
                <a:solidFill>
                  <a:prstClr val="white">
                    <a:lumMod val="65000"/>
                  </a:prstClr>
                </a:solidFill>
                <a:latin typeface="Calibri" pitchFamily="34" charset="0"/>
                <a:cs typeface="Arial" charset="0"/>
              </a:rPr>
              <a:t>* Clinic Encounters</a:t>
            </a:r>
          </a:p>
          <a:p>
            <a:pPr defTabSz="1219170" fontAlgn="base">
              <a:spcBef>
                <a:spcPct val="0"/>
              </a:spcBef>
              <a:spcAft>
                <a:spcPct val="0"/>
              </a:spcAft>
            </a:pPr>
            <a:r>
              <a:rPr lang="en-US" sz="1467" dirty="0">
                <a:solidFill>
                  <a:prstClr val="white">
                    <a:lumMod val="65000"/>
                  </a:prstClr>
                </a:solidFill>
                <a:latin typeface="Calibri" pitchFamily="34" charset="0"/>
                <a:cs typeface="Arial" charset="0"/>
              </a:rPr>
              <a:t>* Patient Panels</a:t>
            </a:r>
          </a:p>
          <a:p>
            <a:pPr defTabSz="1219170" fontAlgn="base">
              <a:spcBef>
                <a:spcPct val="0"/>
              </a:spcBef>
              <a:spcAft>
                <a:spcPct val="0"/>
              </a:spcAft>
            </a:pPr>
            <a:r>
              <a:rPr lang="en-US" sz="1467" dirty="0">
                <a:solidFill>
                  <a:prstClr val="white">
                    <a:lumMod val="65000"/>
                  </a:prstClr>
                </a:solidFill>
                <a:latin typeface="Calibri" pitchFamily="34" charset="0"/>
                <a:cs typeface="Arial" charset="0"/>
              </a:rPr>
              <a:t>* Specialist Consult Reports</a:t>
            </a:r>
          </a:p>
          <a:p>
            <a:pPr defTabSz="1219170" fontAlgn="base">
              <a:spcBef>
                <a:spcPct val="0"/>
              </a:spcBef>
              <a:spcAft>
                <a:spcPct val="0"/>
              </a:spcAft>
            </a:pPr>
            <a:r>
              <a:rPr lang="en-US" sz="1467" b="1" dirty="0">
                <a:solidFill>
                  <a:srgbClr val="FF0000"/>
                </a:solidFill>
                <a:latin typeface="Calibri" pitchFamily="34" charset="0"/>
                <a:cs typeface="Arial" charset="0"/>
              </a:rPr>
              <a:t>* Patient Summary Reports </a:t>
            </a:r>
            <a:endParaRPr lang="en-CA" sz="1467" b="1" dirty="0">
              <a:solidFill>
                <a:srgbClr val="FF0000"/>
              </a:solidFill>
              <a:latin typeface="Calibri" pitchFamily="34" charset="0"/>
              <a:cs typeface="Arial" charset="0"/>
            </a:endParaRPr>
          </a:p>
        </p:txBody>
      </p:sp>
      <p:sp>
        <p:nvSpPr>
          <p:cNvPr id="44" name="TextBox 43"/>
          <p:cNvSpPr txBox="1"/>
          <p:nvPr/>
        </p:nvSpPr>
        <p:spPr>
          <a:xfrm>
            <a:off x="8309763" y="2497788"/>
            <a:ext cx="1418144" cy="318100"/>
          </a:xfrm>
          <a:prstGeom prst="rect">
            <a:avLst/>
          </a:prstGeom>
          <a:noFill/>
        </p:spPr>
        <p:txBody>
          <a:bodyPr wrap="none" rtlCol="0">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Alberta Netcare</a:t>
            </a:r>
            <a:endParaRPr lang="en-CA" sz="1467" b="1" dirty="0">
              <a:solidFill>
                <a:srgbClr val="275971"/>
              </a:solidFill>
              <a:latin typeface="Calibri" pitchFamily="34" charset="0"/>
              <a:cs typeface="Arial" charset="0"/>
            </a:endParaRPr>
          </a:p>
        </p:txBody>
      </p:sp>
      <p:sp>
        <p:nvSpPr>
          <p:cNvPr id="45" name="TextBox 44"/>
          <p:cNvSpPr txBox="1"/>
          <p:nvPr/>
        </p:nvSpPr>
        <p:spPr>
          <a:xfrm>
            <a:off x="8136754" y="3867061"/>
            <a:ext cx="1778500" cy="543867"/>
          </a:xfrm>
          <a:prstGeom prst="rect">
            <a:avLst/>
          </a:prstGeom>
          <a:noFill/>
        </p:spPr>
        <p:txBody>
          <a:bodyPr wrap="none" rtlCol="0">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Central Patient </a:t>
            </a:r>
          </a:p>
          <a:p>
            <a:pPr algn="ctr" defTabSz="1219170" fontAlgn="base">
              <a:spcBef>
                <a:spcPct val="0"/>
              </a:spcBef>
              <a:spcAft>
                <a:spcPct val="0"/>
              </a:spcAft>
            </a:pPr>
            <a:r>
              <a:rPr lang="en-US" sz="1467" b="1" dirty="0">
                <a:solidFill>
                  <a:srgbClr val="275971"/>
                </a:solidFill>
                <a:latin typeface="Calibri" pitchFamily="34" charset="0"/>
                <a:cs typeface="Arial" charset="0"/>
              </a:rPr>
              <a:t>Attachment Registry</a:t>
            </a:r>
            <a:endParaRPr lang="en-CA" sz="1467" b="1" dirty="0">
              <a:solidFill>
                <a:srgbClr val="275971"/>
              </a:solidFill>
              <a:latin typeface="Calibri" pitchFamily="34" charset="0"/>
              <a:cs typeface="Arial" charset="0"/>
            </a:endParaRPr>
          </a:p>
        </p:txBody>
      </p:sp>
      <p:sp>
        <p:nvSpPr>
          <p:cNvPr id="46" name="TextBox 45"/>
          <p:cNvSpPr txBox="1"/>
          <p:nvPr/>
        </p:nvSpPr>
        <p:spPr>
          <a:xfrm>
            <a:off x="8225702" y="5969603"/>
            <a:ext cx="1444242" cy="543867"/>
          </a:xfrm>
          <a:prstGeom prst="rect">
            <a:avLst/>
          </a:prstGeom>
          <a:noFill/>
        </p:spPr>
        <p:txBody>
          <a:bodyPr wrap="none" rtlCol="0">
            <a:spAutoFit/>
          </a:bodyPr>
          <a:lstStyle/>
          <a:p>
            <a:pPr algn="ctr" defTabSz="1219170" fontAlgn="base">
              <a:spcBef>
                <a:spcPct val="0"/>
              </a:spcBef>
              <a:spcAft>
                <a:spcPct val="0"/>
              </a:spcAft>
            </a:pPr>
            <a:r>
              <a:rPr lang="en-US" sz="1467" b="1" dirty="0">
                <a:solidFill>
                  <a:srgbClr val="275971"/>
                </a:solidFill>
                <a:latin typeface="Calibri" pitchFamily="34" charset="0"/>
                <a:cs typeface="Arial" charset="0"/>
              </a:rPr>
              <a:t>Healthcare Data</a:t>
            </a:r>
          </a:p>
          <a:p>
            <a:pPr algn="ctr" defTabSz="1219170" fontAlgn="base">
              <a:spcBef>
                <a:spcPct val="0"/>
              </a:spcBef>
              <a:spcAft>
                <a:spcPct val="0"/>
              </a:spcAft>
            </a:pPr>
            <a:r>
              <a:rPr lang="en-US" sz="1467" b="1" dirty="0">
                <a:solidFill>
                  <a:srgbClr val="275971"/>
                </a:solidFill>
                <a:latin typeface="Calibri" pitchFamily="34" charset="0"/>
                <a:cs typeface="Arial" charset="0"/>
              </a:rPr>
              <a:t>Repository</a:t>
            </a:r>
            <a:endParaRPr lang="en-CA" sz="1467" b="1" dirty="0">
              <a:solidFill>
                <a:srgbClr val="275971"/>
              </a:solidFill>
              <a:latin typeface="Calibri" pitchFamily="34" charset="0"/>
              <a:cs typeface="Arial" charset="0"/>
            </a:endParaRPr>
          </a:p>
        </p:txBody>
      </p:sp>
      <p:sp>
        <p:nvSpPr>
          <p:cNvPr id="47" name="TextBox 46"/>
          <p:cNvSpPr txBox="1"/>
          <p:nvPr/>
        </p:nvSpPr>
        <p:spPr>
          <a:xfrm>
            <a:off x="9616394" y="1492497"/>
            <a:ext cx="2561365" cy="769634"/>
          </a:xfrm>
          <a:prstGeom prst="rect">
            <a:avLst/>
          </a:prstGeom>
          <a:noFill/>
        </p:spPr>
        <p:txBody>
          <a:bodyPr wrap="square" rtlCol="0">
            <a:spAutoFit/>
          </a:bodyPr>
          <a:lstStyle/>
          <a:p>
            <a:pPr defTabSz="1219170" fontAlgn="base">
              <a:spcBef>
                <a:spcPct val="0"/>
              </a:spcBef>
              <a:spcAft>
                <a:spcPct val="0"/>
              </a:spcAft>
            </a:pPr>
            <a:r>
              <a:rPr lang="en-US" sz="1467" dirty="0">
                <a:solidFill>
                  <a:prstClr val="white">
                    <a:lumMod val="65000"/>
                  </a:prstClr>
                </a:solidFill>
                <a:latin typeface="Calibri" pitchFamily="34" charset="0"/>
                <a:cs typeface="Arial" charset="0"/>
              </a:rPr>
              <a:t>* Clinical Encounter Digests</a:t>
            </a:r>
          </a:p>
          <a:p>
            <a:pPr defTabSz="1219170" fontAlgn="base">
              <a:spcBef>
                <a:spcPct val="0"/>
              </a:spcBef>
              <a:spcAft>
                <a:spcPct val="0"/>
              </a:spcAft>
            </a:pPr>
            <a:r>
              <a:rPr lang="en-US" sz="1467" dirty="0">
                <a:solidFill>
                  <a:prstClr val="white">
                    <a:lumMod val="65000"/>
                  </a:prstClr>
                </a:solidFill>
                <a:latin typeface="Calibri" pitchFamily="34" charset="0"/>
                <a:cs typeface="Arial" charset="0"/>
              </a:rPr>
              <a:t>* Specialist Consult Reports</a:t>
            </a:r>
          </a:p>
          <a:p>
            <a:pPr defTabSz="1219170" fontAlgn="base">
              <a:spcBef>
                <a:spcPct val="0"/>
              </a:spcBef>
              <a:spcAft>
                <a:spcPct val="0"/>
              </a:spcAft>
            </a:pPr>
            <a:r>
              <a:rPr lang="en-US" sz="1467" b="1" dirty="0">
                <a:solidFill>
                  <a:srgbClr val="FF0000"/>
                </a:solidFill>
                <a:latin typeface="Calibri" pitchFamily="34" charset="0"/>
                <a:cs typeface="Arial" charset="0"/>
              </a:rPr>
              <a:t>* Patient Summary Reports</a:t>
            </a:r>
            <a:endParaRPr lang="en-CA" sz="1467" b="1" dirty="0">
              <a:solidFill>
                <a:srgbClr val="FF0000"/>
              </a:solidFill>
              <a:latin typeface="Calibri" pitchFamily="34" charset="0"/>
              <a:cs typeface="Arial" charset="0"/>
            </a:endParaRPr>
          </a:p>
        </p:txBody>
      </p:sp>
      <p:sp>
        <p:nvSpPr>
          <p:cNvPr id="48" name="TextBox 47"/>
          <p:cNvSpPr txBox="1"/>
          <p:nvPr/>
        </p:nvSpPr>
        <p:spPr>
          <a:xfrm>
            <a:off x="9569268" y="3239978"/>
            <a:ext cx="1720792" cy="318100"/>
          </a:xfrm>
          <a:prstGeom prst="rect">
            <a:avLst/>
          </a:prstGeom>
          <a:noFill/>
        </p:spPr>
        <p:txBody>
          <a:bodyPr wrap="none" rtlCol="0">
            <a:spAutoFit/>
          </a:bodyPr>
          <a:lstStyle/>
          <a:p>
            <a:pPr defTabSz="1219170" fontAlgn="base">
              <a:spcBef>
                <a:spcPct val="0"/>
              </a:spcBef>
              <a:spcAft>
                <a:spcPct val="0"/>
              </a:spcAft>
            </a:pPr>
            <a:r>
              <a:rPr lang="en-US" sz="1467" dirty="0">
                <a:solidFill>
                  <a:prstClr val="white">
                    <a:lumMod val="65000"/>
                  </a:prstClr>
                </a:solidFill>
                <a:latin typeface="Calibri" pitchFamily="34" charset="0"/>
                <a:cs typeface="Arial" charset="0"/>
              </a:rPr>
              <a:t>* Patient Panel Data</a:t>
            </a:r>
            <a:endParaRPr lang="en-CA" sz="1467" dirty="0">
              <a:solidFill>
                <a:prstClr val="white">
                  <a:lumMod val="65000"/>
                </a:prstClr>
              </a:solidFill>
              <a:latin typeface="Calibri" pitchFamily="34" charset="0"/>
              <a:cs typeface="Arial" charset="0"/>
            </a:endParaRPr>
          </a:p>
        </p:txBody>
      </p:sp>
      <p:sp>
        <p:nvSpPr>
          <p:cNvPr id="50" name="TextBox 49"/>
          <p:cNvSpPr txBox="1"/>
          <p:nvPr/>
        </p:nvSpPr>
        <p:spPr>
          <a:xfrm>
            <a:off x="9442938" y="4866696"/>
            <a:ext cx="2087751" cy="543867"/>
          </a:xfrm>
          <a:prstGeom prst="rect">
            <a:avLst/>
          </a:prstGeom>
          <a:noFill/>
        </p:spPr>
        <p:txBody>
          <a:bodyPr wrap="none" rtlCol="0">
            <a:spAutoFit/>
          </a:bodyPr>
          <a:lstStyle/>
          <a:p>
            <a:pPr defTabSz="1219170" fontAlgn="base">
              <a:spcBef>
                <a:spcPct val="0"/>
              </a:spcBef>
              <a:spcAft>
                <a:spcPct val="0"/>
              </a:spcAft>
            </a:pPr>
            <a:r>
              <a:rPr lang="en-US" sz="1467" dirty="0">
                <a:solidFill>
                  <a:prstClr val="white">
                    <a:lumMod val="65000"/>
                  </a:prstClr>
                </a:solidFill>
                <a:latin typeface="Calibri" pitchFamily="34" charset="0"/>
                <a:cs typeface="Arial" charset="0"/>
              </a:rPr>
              <a:t>* Clinical Encounter Data</a:t>
            </a:r>
          </a:p>
          <a:p>
            <a:pPr defTabSz="1219170" fontAlgn="base">
              <a:spcBef>
                <a:spcPct val="0"/>
              </a:spcBef>
              <a:spcAft>
                <a:spcPct val="0"/>
              </a:spcAft>
            </a:pPr>
            <a:r>
              <a:rPr lang="en-US" sz="1467" dirty="0">
                <a:solidFill>
                  <a:prstClr val="white">
                    <a:lumMod val="65000"/>
                  </a:prstClr>
                </a:solidFill>
                <a:latin typeface="Calibri" pitchFamily="34" charset="0"/>
                <a:cs typeface="Arial" charset="0"/>
              </a:rPr>
              <a:t>* Patient Panel Data</a:t>
            </a:r>
            <a:endParaRPr lang="en-CA" sz="1467" dirty="0">
              <a:solidFill>
                <a:prstClr val="white">
                  <a:lumMod val="65000"/>
                </a:prstClr>
              </a:solidFill>
              <a:latin typeface="Calibri" pitchFamily="34" charset="0"/>
              <a:cs typeface="Arial" charset="0"/>
            </a:endParaRPr>
          </a:p>
        </p:txBody>
      </p:sp>
      <p:cxnSp>
        <p:nvCxnSpPr>
          <p:cNvPr id="51" name="Straight Arrow Connector 50"/>
          <p:cNvCxnSpPr/>
          <p:nvPr/>
        </p:nvCxnSpPr>
        <p:spPr>
          <a:xfrm>
            <a:off x="9002477" y="4481314"/>
            <a:ext cx="0" cy="336320"/>
          </a:xfrm>
          <a:prstGeom prst="straightConnector1">
            <a:avLst/>
          </a:prstGeom>
          <a:ln w="19050">
            <a:solidFill>
              <a:schemeClr val="bg2"/>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sp>
        <p:nvSpPr>
          <p:cNvPr id="55" name="TextBox 54"/>
          <p:cNvSpPr txBox="1"/>
          <p:nvPr/>
        </p:nvSpPr>
        <p:spPr>
          <a:xfrm>
            <a:off x="3593073" y="1829274"/>
            <a:ext cx="909223" cy="584968"/>
          </a:xfrm>
          <a:prstGeom prst="rect">
            <a:avLst/>
          </a:prstGeom>
          <a:noFill/>
        </p:spPr>
        <p:txBody>
          <a:bodyPr wrap="none" rtlCol="0">
            <a:spAutoFit/>
          </a:bodyPr>
          <a:lstStyle/>
          <a:p>
            <a:pPr algn="ctr" defTabSz="1219170" fontAlgn="base">
              <a:spcBef>
                <a:spcPct val="0"/>
              </a:spcBef>
              <a:spcAft>
                <a:spcPct val="0"/>
              </a:spcAft>
            </a:pPr>
            <a:r>
              <a:rPr lang="en-US" sz="1067" dirty="0">
                <a:solidFill>
                  <a:prstClr val="white">
                    <a:lumMod val="65000"/>
                  </a:prstClr>
                </a:solidFill>
                <a:latin typeface="Calibri" pitchFamily="34" charset="0"/>
                <a:cs typeface="Arial" charset="0"/>
              </a:rPr>
              <a:t>Patient Data </a:t>
            </a:r>
          </a:p>
          <a:p>
            <a:pPr algn="ctr" defTabSz="1219170" fontAlgn="base">
              <a:spcBef>
                <a:spcPct val="0"/>
              </a:spcBef>
              <a:spcAft>
                <a:spcPct val="0"/>
              </a:spcAft>
            </a:pPr>
            <a:r>
              <a:rPr lang="en-US" sz="1067" dirty="0">
                <a:solidFill>
                  <a:prstClr val="white">
                    <a:lumMod val="65000"/>
                  </a:prstClr>
                </a:solidFill>
                <a:latin typeface="Calibri" pitchFamily="34" charset="0"/>
                <a:cs typeface="Arial" charset="0"/>
              </a:rPr>
              <a:t>Uploaded </a:t>
            </a:r>
          </a:p>
          <a:p>
            <a:pPr algn="ctr" defTabSz="1219170" fontAlgn="base">
              <a:spcBef>
                <a:spcPct val="0"/>
              </a:spcBef>
              <a:spcAft>
                <a:spcPct val="0"/>
              </a:spcAft>
            </a:pPr>
            <a:r>
              <a:rPr lang="en-US" sz="1067" dirty="0">
                <a:solidFill>
                  <a:prstClr val="white">
                    <a:lumMod val="65000"/>
                  </a:prstClr>
                </a:solidFill>
                <a:latin typeface="Calibri" pitchFamily="34" charset="0"/>
                <a:cs typeface="Arial" charset="0"/>
              </a:rPr>
              <a:t>to Hub</a:t>
            </a:r>
            <a:endParaRPr lang="en-CA" sz="1067" dirty="0">
              <a:solidFill>
                <a:prstClr val="white">
                  <a:lumMod val="65000"/>
                </a:prstClr>
              </a:solidFill>
              <a:latin typeface="Calibri" pitchFamily="34" charset="0"/>
              <a:cs typeface="Arial" charset="0"/>
            </a:endParaRPr>
          </a:p>
        </p:txBody>
      </p:sp>
      <p:sp>
        <p:nvSpPr>
          <p:cNvPr id="56" name="TextBox 55"/>
          <p:cNvSpPr txBox="1"/>
          <p:nvPr/>
        </p:nvSpPr>
        <p:spPr>
          <a:xfrm>
            <a:off x="6118869" y="1720929"/>
            <a:ext cx="1481496" cy="584968"/>
          </a:xfrm>
          <a:prstGeom prst="rect">
            <a:avLst/>
          </a:prstGeom>
          <a:noFill/>
        </p:spPr>
        <p:txBody>
          <a:bodyPr wrap="none" rtlCol="0">
            <a:spAutoFit/>
          </a:bodyPr>
          <a:lstStyle/>
          <a:p>
            <a:pPr algn="ctr" defTabSz="1219170" fontAlgn="base">
              <a:spcBef>
                <a:spcPct val="0"/>
              </a:spcBef>
              <a:spcAft>
                <a:spcPct val="0"/>
              </a:spcAft>
            </a:pPr>
            <a:r>
              <a:rPr lang="en-US" sz="1067" dirty="0">
                <a:solidFill>
                  <a:prstClr val="white">
                    <a:lumMod val="65000"/>
                  </a:prstClr>
                </a:solidFill>
                <a:latin typeface="Calibri" pitchFamily="34" charset="0"/>
                <a:cs typeface="Arial" charset="0"/>
              </a:rPr>
              <a:t>Patient Data/Reports </a:t>
            </a:r>
            <a:br>
              <a:rPr lang="en-US" sz="1067" dirty="0">
                <a:solidFill>
                  <a:prstClr val="white">
                    <a:lumMod val="65000"/>
                  </a:prstClr>
                </a:solidFill>
                <a:latin typeface="Calibri" pitchFamily="34" charset="0"/>
                <a:cs typeface="Arial" charset="0"/>
              </a:rPr>
            </a:br>
            <a:r>
              <a:rPr lang="en-US" sz="1067" dirty="0">
                <a:solidFill>
                  <a:prstClr val="white">
                    <a:lumMod val="65000"/>
                  </a:prstClr>
                </a:solidFill>
                <a:latin typeface="Calibri" pitchFamily="34" charset="0"/>
                <a:cs typeface="Arial" charset="0"/>
              </a:rPr>
              <a:t>Uploaded to Provincial </a:t>
            </a:r>
          </a:p>
          <a:p>
            <a:pPr algn="ctr" defTabSz="1219170" fontAlgn="base">
              <a:spcBef>
                <a:spcPct val="0"/>
              </a:spcBef>
              <a:spcAft>
                <a:spcPct val="0"/>
              </a:spcAft>
            </a:pPr>
            <a:r>
              <a:rPr lang="en-US" sz="1067" dirty="0">
                <a:solidFill>
                  <a:prstClr val="white">
                    <a:lumMod val="65000"/>
                  </a:prstClr>
                </a:solidFill>
                <a:latin typeface="Calibri" pitchFamily="34" charset="0"/>
                <a:cs typeface="Arial" charset="0"/>
              </a:rPr>
              <a:t>IT Systems</a:t>
            </a:r>
            <a:endParaRPr lang="en-CA" sz="1067" dirty="0">
              <a:solidFill>
                <a:prstClr val="white">
                  <a:lumMod val="65000"/>
                </a:prstClr>
              </a:solidFill>
              <a:latin typeface="Calibri" pitchFamily="34" charset="0"/>
              <a:cs typeface="Arial" charset="0"/>
            </a:endParaRPr>
          </a:p>
        </p:txBody>
      </p:sp>
      <p:sp>
        <p:nvSpPr>
          <p:cNvPr id="57" name="TextBox 56"/>
          <p:cNvSpPr txBox="1"/>
          <p:nvPr/>
        </p:nvSpPr>
        <p:spPr>
          <a:xfrm>
            <a:off x="9102824" y="4515709"/>
            <a:ext cx="1346844" cy="256545"/>
          </a:xfrm>
          <a:prstGeom prst="rect">
            <a:avLst/>
          </a:prstGeom>
          <a:noFill/>
        </p:spPr>
        <p:txBody>
          <a:bodyPr wrap="none" rtlCol="0">
            <a:spAutoFit/>
          </a:bodyPr>
          <a:lstStyle/>
          <a:p>
            <a:pPr defTabSz="1219170" fontAlgn="base">
              <a:spcBef>
                <a:spcPct val="0"/>
              </a:spcBef>
              <a:spcAft>
                <a:spcPct val="0"/>
              </a:spcAft>
            </a:pPr>
            <a:r>
              <a:rPr lang="en-US" sz="1067" dirty="0">
                <a:solidFill>
                  <a:prstClr val="white">
                    <a:lumMod val="65000"/>
                  </a:prstClr>
                </a:solidFill>
                <a:latin typeface="Calibri" pitchFamily="34" charset="0"/>
                <a:cs typeface="Arial" charset="0"/>
              </a:rPr>
              <a:t>Panel Data Extracted</a:t>
            </a:r>
            <a:endParaRPr lang="en-CA" sz="1067" dirty="0">
              <a:solidFill>
                <a:prstClr val="white">
                  <a:lumMod val="65000"/>
                </a:prstClr>
              </a:solidFill>
              <a:latin typeface="Calibri" pitchFamily="34" charset="0"/>
              <a:cs typeface="Arial" charset="0"/>
            </a:endParaRPr>
          </a:p>
        </p:txBody>
      </p:sp>
      <p:sp>
        <p:nvSpPr>
          <p:cNvPr id="49" name="TextBox 48"/>
          <p:cNvSpPr txBox="1"/>
          <p:nvPr/>
        </p:nvSpPr>
        <p:spPr>
          <a:xfrm>
            <a:off x="557324" y="4778381"/>
            <a:ext cx="2729080" cy="995401"/>
          </a:xfrm>
          <a:prstGeom prst="rect">
            <a:avLst/>
          </a:prstGeom>
          <a:noFill/>
        </p:spPr>
        <p:txBody>
          <a:bodyPr wrap="none" rtlCol="0">
            <a:spAutoFit/>
          </a:bodyPr>
          <a:lstStyle/>
          <a:p>
            <a:pPr defTabSz="1219170" fontAlgn="base">
              <a:spcBef>
                <a:spcPct val="0"/>
              </a:spcBef>
              <a:spcAft>
                <a:spcPct val="0"/>
              </a:spcAft>
            </a:pPr>
            <a:r>
              <a:rPr lang="en-US" sz="1467" dirty="0">
                <a:solidFill>
                  <a:prstClr val="white">
                    <a:lumMod val="65000"/>
                  </a:prstClr>
                </a:solidFill>
                <a:latin typeface="Calibri" pitchFamily="34" charset="0"/>
                <a:cs typeface="Arial" charset="0"/>
              </a:rPr>
              <a:t>* E-Notifications</a:t>
            </a:r>
          </a:p>
          <a:p>
            <a:pPr indent="-228594" defTabSz="1219170" fontAlgn="base">
              <a:spcBef>
                <a:spcPct val="0"/>
              </a:spcBef>
              <a:spcAft>
                <a:spcPct val="0"/>
              </a:spcAft>
              <a:buFont typeface="Arial" panose="020B0604020202020204" pitchFamily="34" charset="0"/>
              <a:buChar char="•"/>
            </a:pPr>
            <a:r>
              <a:rPr lang="en-US" sz="1467" dirty="0">
                <a:solidFill>
                  <a:prstClr val="white">
                    <a:lumMod val="65000"/>
                  </a:prstClr>
                </a:solidFill>
                <a:latin typeface="Calibri" pitchFamily="34" charset="0"/>
                <a:cs typeface="Arial" charset="0"/>
              </a:rPr>
              <a:t>Hospital Admit/Discharge</a:t>
            </a:r>
          </a:p>
          <a:p>
            <a:pPr indent="-228594" defTabSz="1219170" fontAlgn="base">
              <a:spcBef>
                <a:spcPct val="0"/>
              </a:spcBef>
              <a:spcAft>
                <a:spcPct val="0"/>
              </a:spcAft>
              <a:buFont typeface="Arial" panose="020B0604020202020204" pitchFamily="34" charset="0"/>
              <a:buChar char="•"/>
            </a:pPr>
            <a:r>
              <a:rPr lang="en-US" sz="1467" dirty="0">
                <a:solidFill>
                  <a:prstClr val="white">
                    <a:lumMod val="65000"/>
                  </a:prstClr>
                </a:solidFill>
                <a:latin typeface="Calibri" pitchFamily="34" charset="0"/>
                <a:cs typeface="Arial" charset="0"/>
              </a:rPr>
              <a:t>Emergency Department Visits</a:t>
            </a:r>
          </a:p>
          <a:p>
            <a:pPr indent="-228594" defTabSz="1219170" fontAlgn="base">
              <a:spcBef>
                <a:spcPct val="0"/>
              </a:spcBef>
              <a:spcAft>
                <a:spcPct val="0"/>
              </a:spcAft>
              <a:buFont typeface="Arial" panose="020B0604020202020204" pitchFamily="34" charset="0"/>
              <a:buChar char="•"/>
            </a:pPr>
            <a:r>
              <a:rPr lang="en-US" sz="1467" dirty="0">
                <a:solidFill>
                  <a:prstClr val="white">
                    <a:lumMod val="65000"/>
                  </a:prstClr>
                </a:solidFill>
                <a:latin typeface="Calibri" pitchFamily="34" charset="0"/>
                <a:cs typeface="Arial" charset="0"/>
              </a:rPr>
              <a:t>Day Surgery</a:t>
            </a:r>
          </a:p>
        </p:txBody>
      </p:sp>
      <p:sp>
        <p:nvSpPr>
          <p:cNvPr id="58" name="TextBox 57"/>
          <p:cNvSpPr txBox="1"/>
          <p:nvPr/>
        </p:nvSpPr>
        <p:spPr>
          <a:xfrm>
            <a:off x="3195534" y="3457624"/>
            <a:ext cx="990976" cy="584968"/>
          </a:xfrm>
          <a:prstGeom prst="rect">
            <a:avLst/>
          </a:prstGeom>
          <a:noFill/>
        </p:spPr>
        <p:txBody>
          <a:bodyPr wrap="none" rtlCol="0">
            <a:spAutoFit/>
          </a:bodyPr>
          <a:lstStyle>
            <a:defPPr>
              <a:defRPr lang="en-US"/>
            </a:defPPr>
            <a:lvl1pPr algn="ctr" defTabSz="1219170" fontAlgn="base">
              <a:spcBef>
                <a:spcPct val="0"/>
              </a:spcBef>
              <a:spcAft>
                <a:spcPct val="0"/>
              </a:spcAft>
              <a:defRPr sz="1067">
                <a:solidFill>
                  <a:prstClr val="white">
                    <a:lumMod val="65000"/>
                  </a:prstClr>
                </a:solidFill>
                <a:latin typeface="Calibri" pitchFamily="34" charset="0"/>
                <a:cs typeface="Arial" charset="0"/>
              </a:defRPr>
            </a:lvl1pPr>
          </a:lstStyle>
          <a:p>
            <a:r>
              <a:rPr lang="en-US" dirty="0"/>
              <a:t>Notifications </a:t>
            </a:r>
          </a:p>
          <a:p>
            <a:r>
              <a:rPr lang="en-US" dirty="0"/>
              <a:t>Downloaded </a:t>
            </a:r>
          </a:p>
          <a:p>
            <a:r>
              <a:rPr lang="en-US" dirty="0"/>
              <a:t>to Clinic EMRs</a:t>
            </a:r>
            <a:endParaRPr lang="en-CA" dirty="0"/>
          </a:p>
        </p:txBody>
      </p:sp>
      <p:pic>
        <p:nvPicPr>
          <p:cNvPr id="43" name="Picture 26" descr="Image result for file serve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34324" y="523459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4620540" y="6191624"/>
            <a:ext cx="1791273" cy="318100"/>
          </a:xfrm>
          <a:prstGeom prst="rect">
            <a:avLst/>
          </a:prstGeom>
          <a:noFill/>
        </p:spPr>
        <p:txBody>
          <a:bodyPr wrap="square" rtlCol="0">
            <a:spAutoFit/>
          </a:bodyPr>
          <a:lstStyle/>
          <a:p>
            <a:pPr algn="ctr" defTabSz="1219170" fontAlgn="base">
              <a:spcBef>
                <a:spcPct val="0"/>
              </a:spcBef>
              <a:spcAft>
                <a:spcPct val="0"/>
              </a:spcAft>
            </a:pPr>
            <a:r>
              <a:rPr lang="en-US" sz="1467" b="1" dirty="0" err="1">
                <a:solidFill>
                  <a:srgbClr val="275971"/>
                </a:solidFill>
                <a:latin typeface="Calibri" pitchFamily="34" charset="0"/>
                <a:cs typeface="Arial" charset="0"/>
              </a:rPr>
              <a:t>MyHealth</a:t>
            </a:r>
            <a:r>
              <a:rPr lang="en-US" sz="1467" b="1" dirty="0">
                <a:solidFill>
                  <a:srgbClr val="275971"/>
                </a:solidFill>
                <a:latin typeface="Calibri" pitchFamily="34" charset="0"/>
                <a:cs typeface="Arial" charset="0"/>
              </a:rPr>
              <a:t> Records</a:t>
            </a:r>
            <a:endParaRPr lang="en-CA" sz="1467" b="1" dirty="0">
              <a:solidFill>
                <a:srgbClr val="275971"/>
              </a:solidFill>
              <a:latin typeface="Calibri" pitchFamily="34" charset="0"/>
              <a:cs typeface="Arial" charset="0"/>
            </a:endParaRPr>
          </a:p>
        </p:txBody>
      </p:sp>
      <p:cxnSp>
        <p:nvCxnSpPr>
          <p:cNvPr id="61" name="Straight Arrow Connector 60"/>
          <p:cNvCxnSpPr>
            <a:cxnSpLocks/>
          </p:cNvCxnSpPr>
          <p:nvPr/>
        </p:nvCxnSpPr>
        <p:spPr>
          <a:xfrm flipV="1">
            <a:off x="5441939" y="4335055"/>
            <a:ext cx="0" cy="805040"/>
          </a:xfrm>
          <a:prstGeom prst="straightConnector1">
            <a:avLst/>
          </a:prstGeom>
          <a:ln w="76200">
            <a:solidFill>
              <a:srgbClr val="FF0000"/>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5554229" y="4332245"/>
            <a:ext cx="899605" cy="749179"/>
          </a:xfrm>
          <a:prstGeom prst="rect">
            <a:avLst/>
          </a:prstGeom>
          <a:noFill/>
        </p:spPr>
        <p:txBody>
          <a:bodyPr wrap="none" rtlCol="0">
            <a:spAutoFit/>
          </a:bodyPr>
          <a:lstStyle/>
          <a:p>
            <a:pPr defTabSz="1219170" fontAlgn="base">
              <a:spcBef>
                <a:spcPct val="0"/>
              </a:spcBef>
              <a:spcAft>
                <a:spcPct val="0"/>
              </a:spcAft>
            </a:pPr>
            <a:r>
              <a:rPr lang="en-US" sz="1067" b="1" dirty="0">
                <a:solidFill>
                  <a:prstClr val="black"/>
                </a:solidFill>
                <a:latin typeface="Calibri" pitchFamily="34" charset="0"/>
                <a:cs typeface="Arial" charset="0"/>
              </a:rPr>
              <a:t>Patient </a:t>
            </a:r>
          </a:p>
          <a:p>
            <a:pPr defTabSz="1219170" fontAlgn="base">
              <a:spcBef>
                <a:spcPct val="0"/>
              </a:spcBef>
              <a:spcAft>
                <a:spcPct val="0"/>
              </a:spcAft>
            </a:pPr>
            <a:r>
              <a:rPr lang="en-US" sz="1067" b="1" dirty="0">
                <a:solidFill>
                  <a:prstClr val="black"/>
                </a:solidFill>
                <a:latin typeface="Calibri" pitchFamily="34" charset="0"/>
                <a:cs typeface="Arial" charset="0"/>
              </a:rPr>
              <a:t>Summary</a:t>
            </a:r>
          </a:p>
          <a:p>
            <a:pPr defTabSz="1219170" fontAlgn="base">
              <a:spcBef>
                <a:spcPct val="0"/>
              </a:spcBef>
              <a:spcAft>
                <a:spcPct val="0"/>
              </a:spcAft>
            </a:pPr>
            <a:r>
              <a:rPr lang="en-US" sz="1067" b="1" dirty="0">
                <a:solidFill>
                  <a:prstClr val="black"/>
                </a:solidFill>
                <a:latin typeface="Calibri" pitchFamily="34" charset="0"/>
                <a:cs typeface="Arial" charset="0"/>
              </a:rPr>
              <a:t>Uploaded </a:t>
            </a:r>
          </a:p>
          <a:p>
            <a:pPr defTabSz="1219170" fontAlgn="base">
              <a:spcBef>
                <a:spcPct val="0"/>
              </a:spcBef>
              <a:spcAft>
                <a:spcPct val="0"/>
              </a:spcAft>
            </a:pPr>
            <a:r>
              <a:rPr lang="en-US" sz="1067" b="1" dirty="0">
                <a:solidFill>
                  <a:prstClr val="black"/>
                </a:solidFill>
                <a:latin typeface="Calibri" pitchFamily="34" charset="0"/>
                <a:cs typeface="Arial" charset="0"/>
              </a:rPr>
              <a:t>to </a:t>
            </a:r>
            <a:r>
              <a:rPr lang="en-US" sz="1067" b="1" dirty="0" err="1">
                <a:solidFill>
                  <a:prstClr val="black"/>
                </a:solidFill>
                <a:latin typeface="Calibri" pitchFamily="34" charset="0"/>
                <a:cs typeface="Arial" charset="0"/>
              </a:rPr>
              <a:t>MyHealth</a:t>
            </a:r>
            <a:endParaRPr lang="en-CA" sz="1067" b="1" dirty="0">
              <a:solidFill>
                <a:prstClr val="black"/>
              </a:solidFill>
              <a:latin typeface="Calibri" pitchFamily="34" charset="0"/>
              <a:cs typeface="Arial" charset="0"/>
            </a:endParaRPr>
          </a:p>
        </p:txBody>
      </p:sp>
      <p:sp>
        <p:nvSpPr>
          <p:cNvPr id="63" name="TextBox 62"/>
          <p:cNvSpPr txBox="1"/>
          <p:nvPr/>
        </p:nvSpPr>
        <p:spPr>
          <a:xfrm>
            <a:off x="5919091" y="5325827"/>
            <a:ext cx="1371257" cy="769634"/>
          </a:xfrm>
          <a:prstGeom prst="rect">
            <a:avLst/>
          </a:prstGeom>
          <a:noFill/>
        </p:spPr>
        <p:txBody>
          <a:bodyPr wrap="square" rtlCol="0">
            <a:spAutoFit/>
          </a:bodyPr>
          <a:lstStyle/>
          <a:p>
            <a:pPr defTabSz="1219170" fontAlgn="base">
              <a:spcBef>
                <a:spcPct val="0"/>
              </a:spcBef>
              <a:spcAft>
                <a:spcPct val="0"/>
              </a:spcAft>
            </a:pPr>
            <a:r>
              <a:rPr lang="en-US" sz="1467" b="1" dirty="0">
                <a:solidFill>
                  <a:srgbClr val="FF0000"/>
                </a:solidFill>
                <a:latin typeface="Calibri" pitchFamily="34" charset="0"/>
                <a:cs typeface="Arial" charset="0"/>
              </a:rPr>
              <a:t>* Patient </a:t>
            </a:r>
            <a:br>
              <a:rPr lang="en-US" sz="1467" b="1" dirty="0">
                <a:solidFill>
                  <a:srgbClr val="FF0000"/>
                </a:solidFill>
                <a:latin typeface="Calibri" pitchFamily="34" charset="0"/>
                <a:cs typeface="Arial" charset="0"/>
              </a:rPr>
            </a:br>
            <a:r>
              <a:rPr lang="en-US" sz="1467" b="1" dirty="0">
                <a:solidFill>
                  <a:srgbClr val="FF0000"/>
                </a:solidFill>
                <a:latin typeface="Calibri" pitchFamily="34" charset="0"/>
                <a:cs typeface="Arial" charset="0"/>
              </a:rPr>
              <a:t>   Summary</a:t>
            </a:r>
          </a:p>
          <a:p>
            <a:pPr defTabSz="1219170" fontAlgn="base">
              <a:spcBef>
                <a:spcPct val="0"/>
              </a:spcBef>
              <a:spcAft>
                <a:spcPct val="0"/>
              </a:spcAft>
            </a:pPr>
            <a:r>
              <a:rPr lang="en-US" sz="1467" b="1" dirty="0">
                <a:solidFill>
                  <a:srgbClr val="FF0000"/>
                </a:solidFill>
                <a:latin typeface="Calibri" pitchFamily="34" charset="0"/>
                <a:cs typeface="Arial" charset="0"/>
              </a:rPr>
              <a:t>   Reports</a:t>
            </a:r>
            <a:endParaRPr lang="en-CA" sz="1467" b="1" dirty="0">
              <a:solidFill>
                <a:srgbClr val="FF0000"/>
              </a:solidFill>
              <a:latin typeface="Calibri" pitchFamily="34" charset="0"/>
              <a:cs typeface="Arial" charset="0"/>
            </a:endParaRPr>
          </a:p>
        </p:txBody>
      </p:sp>
    </p:spTree>
    <p:extLst>
      <p:ext uri="{BB962C8B-B14F-4D97-AF65-F5344CB8AC3E}">
        <p14:creationId xmlns:p14="http://schemas.microsoft.com/office/powerpoint/2010/main" val="4065050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US" sz="3600" dirty="0" err="1">
                <a:solidFill>
                  <a:srgbClr val="275971"/>
                </a:solidFill>
              </a:rPr>
              <a:t>eNotifications</a:t>
            </a:r>
            <a:endParaRPr lang="en-CA" sz="3600" dirty="0">
              <a:solidFill>
                <a:srgbClr val="275971"/>
              </a:solidFill>
            </a:endParaRPr>
          </a:p>
        </p:txBody>
      </p:sp>
      <p:sp>
        <p:nvSpPr>
          <p:cNvPr id="13" name="TextBox 12"/>
          <p:cNvSpPr txBox="1"/>
          <p:nvPr/>
        </p:nvSpPr>
        <p:spPr>
          <a:xfrm rot="10800000" flipV="1">
            <a:off x="509155" y="1351508"/>
            <a:ext cx="556144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Inform the primary provider when a CPAR-paneled patient has an </a:t>
            </a:r>
            <a:r>
              <a:rPr lang="en-US" sz="2400" b="1" dirty="0"/>
              <a:t>ED discharge, hospital admission or discharge, or day surgery discharge</a:t>
            </a:r>
          </a:p>
          <a:p>
            <a:endParaRPr lang="en-US" sz="2400" b="1" dirty="0"/>
          </a:p>
          <a:p>
            <a:pPr marL="285750" indent="-285750">
              <a:buFont typeface="Arial" panose="020B0604020202020204" pitchFamily="34" charset="0"/>
              <a:buChar char="•"/>
            </a:pPr>
            <a:r>
              <a:rPr lang="en-US" sz="2400" dirty="0"/>
              <a:t>Received twice daily as a Lab Report (6 am &amp; 2 pm)</a:t>
            </a:r>
          </a:p>
          <a:p>
            <a:endParaRPr lang="en-US" sz="2400" dirty="0"/>
          </a:p>
          <a:p>
            <a:pPr marL="285750" indent="-285750">
              <a:buFont typeface="Arial" panose="020B0604020202020204" pitchFamily="34" charset="0"/>
              <a:buChar char="•"/>
            </a:pPr>
            <a:r>
              <a:rPr lang="en-US" sz="2400" dirty="0"/>
              <a:t>Only sent to physician(s) identified as a patient’s primary provider in CPAR.</a:t>
            </a:r>
          </a:p>
          <a:p>
            <a:pPr marL="285750" indent="-285750">
              <a:buFont typeface="Arial" panose="020B0604020202020204" pitchFamily="34" charset="0"/>
              <a:buChar char="•"/>
            </a:pPr>
            <a:endParaRPr lang="en-US" sz="2400" b="1" dirty="0"/>
          </a:p>
        </p:txBody>
      </p:sp>
      <p:pic>
        <p:nvPicPr>
          <p:cNvPr id="15" name="Picture 14">
            <a:extLst>
              <a:ext uri="{FF2B5EF4-FFF2-40B4-BE49-F238E27FC236}">
                <a16:creationId xmlns:a16="http://schemas.microsoft.com/office/drawing/2014/main" id="{6B751C7F-ACBC-42CB-BD10-6EB973C322D7}"/>
              </a:ext>
            </a:extLst>
          </p:cNvPr>
          <p:cNvPicPr>
            <a:picLocks noChangeAspect="1"/>
          </p:cNvPicPr>
          <p:nvPr/>
        </p:nvPicPr>
        <p:blipFill rotWithShape="1">
          <a:blip r:embed="rId3"/>
          <a:srcRect r="21703"/>
          <a:stretch/>
        </p:blipFill>
        <p:spPr>
          <a:xfrm>
            <a:off x="6329216" y="1351508"/>
            <a:ext cx="5461003" cy="3947141"/>
          </a:xfrm>
          <a:prstGeom prst="rect">
            <a:avLst/>
          </a:prstGeom>
        </p:spPr>
      </p:pic>
    </p:spTree>
    <p:extLst>
      <p:ext uri="{BB962C8B-B14F-4D97-AF65-F5344CB8AC3E}">
        <p14:creationId xmlns:p14="http://schemas.microsoft.com/office/powerpoint/2010/main" val="1544302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01830-18E2-4C2A-844B-2D87110AAF78}"/>
              </a:ext>
            </a:extLst>
          </p:cNvPr>
          <p:cNvPicPr>
            <a:picLocks noChangeAspect="1"/>
          </p:cNvPicPr>
          <p:nvPr/>
        </p:nvPicPr>
        <p:blipFill>
          <a:blip r:embed="rId3"/>
          <a:stretch>
            <a:fillRect/>
          </a:stretch>
        </p:blipFill>
        <p:spPr>
          <a:xfrm>
            <a:off x="4555729" y="2201002"/>
            <a:ext cx="6974716" cy="3947141"/>
          </a:xfrm>
          <a:prstGeom prst="rect">
            <a:avLst/>
          </a:prstGeom>
        </p:spPr>
      </p:pic>
      <p:sp>
        <p:nvSpPr>
          <p:cNvPr id="3" name="Title 2"/>
          <p:cNvSpPr>
            <a:spLocks noGrp="1"/>
          </p:cNvSpPr>
          <p:nvPr>
            <p:ph type="title" idx="4294967295"/>
          </p:nvPr>
        </p:nvSpPr>
        <p:spPr>
          <a:xfrm>
            <a:off x="693821" y="176576"/>
            <a:ext cx="10959008" cy="758957"/>
          </a:xfrm>
        </p:spPr>
        <p:txBody>
          <a:bodyPr>
            <a:normAutofit/>
          </a:bodyPr>
          <a:lstStyle/>
          <a:p>
            <a:r>
              <a:rPr lang="en-US" sz="3600" dirty="0" err="1">
                <a:solidFill>
                  <a:srgbClr val="275971"/>
                </a:solidFill>
              </a:rPr>
              <a:t>eNotifications</a:t>
            </a:r>
            <a:endParaRPr lang="en-CA" sz="3600" dirty="0">
              <a:solidFill>
                <a:srgbClr val="275971"/>
              </a:solidFill>
            </a:endParaRPr>
          </a:p>
        </p:txBody>
      </p:sp>
      <p:sp>
        <p:nvSpPr>
          <p:cNvPr id="11" name="Rectangle 10"/>
          <p:cNvSpPr/>
          <p:nvPr/>
        </p:nvSpPr>
        <p:spPr>
          <a:xfrm>
            <a:off x="4608667" y="4582644"/>
            <a:ext cx="3885969" cy="1517896"/>
          </a:xfrm>
          <a:prstGeom prst="rect">
            <a:avLst/>
          </a:prstGeom>
          <a:noFill/>
          <a:ln w="381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p:cNvSpPr txBox="1"/>
          <p:nvPr/>
        </p:nvSpPr>
        <p:spPr>
          <a:xfrm>
            <a:off x="693821" y="2641585"/>
            <a:ext cx="2749982" cy="286232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r>
              <a:rPr lang="en-US" b="1" dirty="0"/>
              <a:t>Info includes:</a:t>
            </a:r>
          </a:p>
          <a:p>
            <a:pPr marL="285750" indent="-285750">
              <a:buFont typeface="Arial" panose="020B0604020202020204" pitchFamily="34" charset="0"/>
              <a:buChar char="•"/>
            </a:pPr>
            <a:r>
              <a:rPr lang="en-US" dirty="0"/>
              <a:t>Pt demographics</a:t>
            </a:r>
          </a:p>
          <a:p>
            <a:pPr marL="285750" indent="-285750">
              <a:buFont typeface="Arial" panose="020B0604020202020204" pitchFamily="34" charset="0"/>
              <a:buChar char="•"/>
            </a:pPr>
            <a:r>
              <a:rPr lang="en-US" dirty="0"/>
              <a:t>Type of event</a:t>
            </a:r>
          </a:p>
          <a:p>
            <a:pPr marL="285750" indent="-285750">
              <a:buFont typeface="Arial" panose="020B0604020202020204" pitchFamily="34" charset="0"/>
              <a:buChar char="•"/>
            </a:pPr>
            <a:r>
              <a:rPr lang="en-US" dirty="0"/>
              <a:t>Date/time</a:t>
            </a:r>
          </a:p>
          <a:p>
            <a:pPr marL="285750" indent="-285750">
              <a:buFont typeface="Arial" panose="020B0604020202020204" pitchFamily="34" charset="0"/>
              <a:buChar char="•"/>
            </a:pPr>
            <a:r>
              <a:rPr lang="en-US" dirty="0"/>
              <a:t>Facility location</a:t>
            </a:r>
          </a:p>
          <a:p>
            <a:pPr marL="285750" indent="-285750">
              <a:buFont typeface="Arial" panose="020B0604020202020204" pitchFamily="34" charset="0"/>
              <a:buChar char="•"/>
            </a:pPr>
            <a:r>
              <a:rPr lang="en-US" dirty="0"/>
              <a:t>Attending provider</a:t>
            </a:r>
          </a:p>
          <a:p>
            <a:pPr marL="285750" indent="-285750">
              <a:buFont typeface="Arial" panose="020B0604020202020204" pitchFamily="34" charset="0"/>
              <a:buChar char="•"/>
            </a:pPr>
            <a:r>
              <a:rPr lang="en-US" dirty="0"/>
              <a:t>Referring provider*</a:t>
            </a:r>
          </a:p>
          <a:p>
            <a:pPr marL="285750" indent="-285750">
              <a:buFont typeface="Arial" panose="020B0604020202020204" pitchFamily="34" charset="0"/>
              <a:buChar char="•"/>
            </a:pPr>
            <a:r>
              <a:rPr lang="en-US" dirty="0"/>
              <a:t>Admission reason*</a:t>
            </a:r>
          </a:p>
          <a:p>
            <a:pPr marL="285750" indent="-285750">
              <a:buFont typeface="Arial" panose="020B0604020202020204" pitchFamily="34" charset="0"/>
              <a:buChar char="•"/>
            </a:pPr>
            <a:r>
              <a:rPr lang="en-US" dirty="0"/>
              <a:t>Additional providers notified</a:t>
            </a:r>
            <a:endParaRPr lang="en-CA" dirty="0"/>
          </a:p>
        </p:txBody>
      </p:sp>
      <p:cxnSp>
        <p:nvCxnSpPr>
          <p:cNvPr id="14" name="Straight Arrow Connector 13"/>
          <p:cNvCxnSpPr>
            <a:cxnSpLocks/>
            <a:stCxn id="12" idx="3"/>
            <a:endCxn id="11" idx="1"/>
          </p:cNvCxnSpPr>
          <p:nvPr/>
        </p:nvCxnSpPr>
        <p:spPr>
          <a:xfrm>
            <a:off x="3443803" y="4072746"/>
            <a:ext cx="1164864" cy="126884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5D8AE395-EE03-43F0-9736-4A45F665DEA1}"/>
              </a:ext>
            </a:extLst>
          </p:cNvPr>
          <p:cNvSpPr txBox="1"/>
          <p:nvPr/>
        </p:nvSpPr>
        <p:spPr>
          <a:xfrm>
            <a:off x="64077" y="6488668"/>
            <a:ext cx="1419225" cy="369332"/>
          </a:xfrm>
          <a:prstGeom prst="rect">
            <a:avLst/>
          </a:prstGeom>
          <a:noFill/>
        </p:spPr>
        <p:txBody>
          <a:bodyPr wrap="square" rtlCol="0">
            <a:spAutoFit/>
          </a:bodyPr>
          <a:lstStyle/>
          <a:p>
            <a:r>
              <a:rPr lang="en-CA" dirty="0"/>
              <a:t>*If available</a:t>
            </a:r>
          </a:p>
        </p:txBody>
      </p:sp>
      <p:sp>
        <p:nvSpPr>
          <p:cNvPr id="8" name="TextBox 7">
            <a:extLst>
              <a:ext uri="{FF2B5EF4-FFF2-40B4-BE49-F238E27FC236}">
                <a16:creationId xmlns:a16="http://schemas.microsoft.com/office/drawing/2014/main" id="{2215C9B8-3CBF-43B2-83DC-52B5452FA4A7}"/>
              </a:ext>
            </a:extLst>
          </p:cNvPr>
          <p:cNvSpPr txBox="1"/>
          <p:nvPr/>
        </p:nvSpPr>
        <p:spPr>
          <a:xfrm>
            <a:off x="6096000" y="564446"/>
            <a:ext cx="3787418" cy="1200329"/>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dirty="0"/>
              <a:t>If the patient becomes deceased in ED or hospital, it will indicate (Deceased) or (Deceased, YYYY, MM, DD) beside the patient’s name.</a:t>
            </a:r>
          </a:p>
        </p:txBody>
      </p:sp>
      <p:cxnSp>
        <p:nvCxnSpPr>
          <p:cNvPr id="9" name="Straight Arrow Connector 8">
            <a:extLst>
              <a:ext uri="{FF2B5EF4-FFF2-40B4-BE49-F238E27FC236}">
                <a16:creationId xmlns:a16="http://schemas.microsoft.com/office/drawing/2014/main" id="{0AD540A0-ABAC-45EC-A722-41243459D80B}"/>
              </a:ext>
            </a:extLst>
          </p:cNvPr>
          <p:cNvCxnSpPr>
            <a:cxnSpLocks/>
            <a:stCxn id="8" idx="2"/>
          </p:cNvCxnSpPr>
          <p:nvPr/>
        </p:nvCxnSpPr>
        <p:spPr>
          <a:xfrm flipH="1">
            <a:off x="5496791" y="1764775"/>
            <a:ext cx="2492918" cy="334755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270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3821" y="176576"/>
            <a:ext cx="9819467" cy="680039"/>
          </a:xfrm>
        </p:spPr>
        <p:txBody>
          <a:bodyPr>
            <a:normAutofit/>
          </a:bodyPr>
          <a:lstStyle/>
          <a:p>
            <a:r>
              <a:rPr lang="en-CA" sz="3600" dirty="0">
                <a:solidFill>
                  <a:srgbClr val="275971"/>
                </a:solidFill>
                <a:latin typeface="+mn-lt"/>
              </a:rPr>
              <a:t>Continuity Defined</a:t>
            </a:r>
          </a:p>
        </p:txBody>
      </p:sp>
      <p:sp>
        <p:nvSpPr>
          <p:cNvPr id="4" name="Slide Number Placeholder 3"/>
          <p:cNvSpPr>
            <a:spLocks noGrp="1"/>
          </p:cNvSpPr>
          <p:nvPr>
            <p:ph type="sldNum" sz="quarter" idx="4294967295"/>
          </p:nvPr>
        </p:nvSpPr>
        <p:spPr/>
        <p:txBody>
          <a:bodyPr/>
          <a:lstStyle/>
          <a:p>
            <a:pPr defTabSz="1219170" fontAlgn="base">
              <a:spcBef>
                <a:spcPct val="0"/>
              </a:spcBef>
              <a:spcAft>
                <a:spcPct val="0"/>
              </a:spcAft>
              <a:defRPr/>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568" y="2054618"/>
            <a:ext cx="4718911"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70513" y="5922066"/>
            <a:ext cx="7699515" cy="461665"/>
          </a:xfrm>
          <a:prstGeom prst="rect">
            <a:avLst/>
          </a:prstGeom>
          <a:noFill/>
        </p:spPr>
        <p:txBody>
          <a:bodyPr wrap="square" rtlCol="0">
            <a:spAutoFit/>
          </a:bodyPr>
          <a:lstStyle/>
          <a:p>
            <a:pPr algn="r" defTabSz="1219170" fontAlgn="base">
              <a:spcBef>
                <a:spcPct val="0"/>
              </a:spcBef>
              <a:spcAft>
                <a:spcPct val="0"/>
              </a:spcAft>
            </a:pPr>
            <a:r>
              <a:rPr lang="en-US" sz="1200" dirty="0">
                <a:solidFill>
                  <a:srgbClr val="36424A"/>
                </a:solidFill>
                <a:latin typeface="Calibri Light" panose="020F0302020204030204" pitchFamily="34" charset="0"/>
                <a:cs typeface="Arial" charset="0"/>
              </a:rPr>
              <a:t>Continuity of Care: a multidisciplinary review, </a:t>
            </a:r>
          </a:p>
          <a:p>
            <a:pPr algn="r" defTabSz="1219170" fontAlgn="base">
              <a:spcBef>
                <a:spcPct val="0"/>
              </a:spcBef>
              <a:spcAft>
                <a:spcPct val="0"/>
              </a:spcAft>
            </a:pPr>
            <a:r>
              <a:rPr lang="en-US" sz="1200" dirty="0">
                <a:solidFill>
                  <a:srgbClr val="36424A"/>
                </a:solidFill>
                <a:latin typeface="Calibri Light" panose="020F0302020204030204" pitchFamily="34" charset="0"/>
                <a:cs typeface="Arial" charset="0"/>
              </a:rPr>
              <a:t>JL Haggerty et al, 2013</a:t>
            </a:r>
          </a:p>
        </p:txBody>
      </p:sp>
      <p:sp>
        <p:nvSpPr>
          <p:cNvPr id="6" name="TextBox 5"/>
          <p:cNvSpPr txBox="1"/>
          <p:nvPr/>
        </p:nvSpPr>
        <p:spPr>
          <a:xfrm>
            <a:off x="616496" y="2010299"/>
            <a:ext cx="6270703" cy="2677656"/>
          </a:xfrm>
          <a:prstGeom prst="rect">
            <a:avLst/>
          </a:prstGeom>
          <a:noFill/>
        </p:spPr>
        <p:txBody>
          <a:bodyPr wrap="square" rtlCol="0">
            <a:spAutoFit/>
          </a:bodyPr>
          <a:lstStyle/>
          <a:p>
            <a:r>
              <a:rPr lang="en-CA" sz="2800" b="1" i="1" dirty="0"/>
              <a:t>Relational continuity is defined as</a:t>
            </a:r>
            <a:r>
              <a:rPr lang="en-CA" sz="2800" i="1" dirty="0"/>
              <a:t>:</a:t>
            </a:r>
          </a:p>
          <a:p>
            <a:r>
              <a:rPr lang="en-CA" sz="2800" dirty="0"/>
              <a:t>The ongoing, trusting therapeutic relationship between a patient and a primary care physician and their team, where the patient sees this primary care physician the majority of the time </a:t>
            </a:r>
          </a:p>
        </p:txBody>
      </p:sp>
    </p:spTree>
    <p:extLst>
      <p:ext uri="{BB962C8B-B14F-4D97-AF65-F5344CB8AC3E}">
        <p14:creationId xmlns:p14="http://schemas.microsoft.com/office/powerpoint/2010/main" val="2254795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230EB60-DDA7-4E67-9126-B3EB05A34188}"/>
              </a:ext>
            </a:extLst>
          </p:cNvPr>
          <p:cNvPicPr>
            <a:picLocks noChangeAspect="1"/>
          </p:cNvPicPr>
          <p:nvPr/>
        </p:nvPicPr>
        <p:blipFill>
          <a:blip r:embed="rId3"/>
          <a:stretch>
            <a:fillRect/>
          </a:stretch>
        </p:blipFill>
        <p:spPr>
          <a:xfrm>
            <a:off x="1114681" y="947070"/>
            <a:ext cx="9630797" cy="5450274"/>
          </a:xfrm>
          <a:prstGeom prst="rect">
            <a:avLst/>
          </a:prstGeom>
        </p:spPr>
      </p:pic>
      <p:sp>
        <p:nvSpPr>
          <p:cNvPr id="3" name="Title 2"/>
          <p:cNvSpPr>
            <a:spLocks noGrp="1"/>
          </p:cNvSpPr>
          <p:nvPr>
            <p:ph type="title" idx="4294967295"/>
          </p:nvPr>
        </p:nvSpPr>
        <p:spPr>
          <a:xfrm>
            <a:off x="693821" y="176576"/>
            <a:ext cx="10959008" cy="758957"/>
          </a:xfrm>
        </p:spPr>
        <p:txBody>
          <a:bodyPr>
            <a:normAutofit/>
          </a:bodyPr>
          <a:lstStyle/>
          <a:p>
            <a:r>
              <a:rPr lang="en-US" sz="3600" dirty="0">
                <a:solidFill>
                  <a:srgbClr val="275971"/>
                </a:solidFill>
              </a:rPr>
              <a:t>Previewing &amp; Posting </a:t>
            </a:r>
            <a:r>
              <a:rPr lang="en-US" sz="3600" dirty="0" err="1">
                <a:solidFill>
                  <a:srgbClr val="275971"/>
                </a:solidFill>
              </a:rPr>
              <a:t>eNotifications</a:t>
            </a:r>
            <a:endParaRPr lang="en-CA" sz="3600" dirty="0">
              <a:solidFill>
                <a:srgbClr val="275971"/>
              </a:solidFill>
            </a:endParaRPr>
          </a:p>
        </p:txBody>
      </p:sp>
      <p:sp>
        <p:nvSpPr>
          <p:cNvPr id="6" name="Rectangle 5"/>
          <p:cNvSpPr/>
          <p:nvPr/>
        </p:nvSpPr>
        <p:spPr>
          <a:xfrm>
            <a:off x="1245298" y="5868743"/>
            <a:ext cx="2380890" cy="3920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76911" y="5799169"/>
            <a:ext cx="3995513" cy="523220"/>
          </a:xfrm>
          <a:prstGeom prst="rect">
            <a:avLst/>
          </a:prstGeom>
          <a:noFill/>
          <a:ln>
            <a:solidFill>
              <a:schemeClr val="tx1"/>
            </a:solidFill>
          </a:ln>
        </p:spPr>
        <p:txBody>
          <a:bodyPr wrap="square" rtlCol="0">
            <a:spAutoFit/>
          </a:bodyPr>
          <a:lstStyle/>
          <a:p>
            <a:r>
              <a:rPr lang="en-US" sz="1400" b="1" dirty="0"/>
              <a:t>This patient is paneled to more than one primary provider in CPAR.  All are notified.</a:t>
            </a:r>
          </a:p>
        </p:txBody>
      </p:sp>
      <p:cxnSp>
        <p:nvCxnSpPr>
          <p:cNvPr id="17" name="Straight Arrow Connector 16"/>
          <p:cNvCxnSpPr>
            <a:cxnSpLocks/>
            <a:stCxn id="13" idx="1"/>
            <a:endCxn id="6" idx="3"/>
          </p:cNvCxnSpPr>
          <p:nvPr/>
        </p:nvCxnSpPr>
        <p:spPr>
          <a:xfrm flipH="1">
            <a:off x="3626188" y="6060779"/>
            <a:ext cx="350723" cy="39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245298" y="5341224"/>
            <a:ext cx="1485710" cy="257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905500" y="1738442"/>
            <a:ext cx="2475339" cy="195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339801" y="3184004"/>
            <a:ext cx="2851949" cy="307777"/>
          </a:xfrm>
          <a:prstGeom prst="rect">
            <a:avLst/>
          </a:prstGeom>
          <a:noFill/>
          <a:ln>
            <a:solidFill>
              <a:schemeClr val="tx1"/>
            </a:solidFill>
          </a:ln>
        </p:spPr>
        <p:txBody>
          <a:bodyPr wrap="square" rtlCol="0">
            <a:spAutoFit/>
          </a:bodyPr>
          <a:lstStyle/>
          <a:p>
            <a:r>
              <a:rPr lang="en-US" sz="1400" b="1" dirty="0"/>
              <a:t>Note the difference in the dates</a:t>
            </a:r>
          </a:p>
        </p:txBody>
      </p:sp>
      <p:cxnSp>
        <p:nvCxnSpPr>
          <p:cNvPr id="31" name="Straight Arrow Connector 30"/>
          <p:cNvCxnSpPr>
            <a:cxnSpLocks/>
            <a:stCxn id="26" idx="2"/>
            <a:endCxn id="24" idx="3"/>
          </p:cNvCxnSpPr>
          <p:nvPr/>
        </p:nvCxnSpPr>
        <p:spPr>
          <a:xfrm flipH="1">
            <a:off x="2731008" y="3491781"/>
            <a:ext cx="6034768" cy="1978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26" idx="0"/>
          </p:cNvCxnSpPr>
          <p:nvPr/>
        </p:nvCxnSpPr>
        <p:spPr>
          <a:xfrm flipH="1" flipV="1">
            <a:off x="7677150" y="1933576"/>
            <a:ext cx="1088626" cy="1250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938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US" sz="3600" dirty="0">
                <a:solidFill>
                  <a:srgbClr val="275971"/>
                </a:solidFill>
              </a:rPr>
              <a:t>Previewing &amp; Posting </a:t>
            </a:r>
            <a:r>
              <a:rPr lang="en-US" sz="3600" dirty="0" err="1">
                <a:solidFill>
                  <a:srgbClr val="275971"/>
                </a:solidFill>
              </a:rPr>
              <a:t>eNotifications</a:t>
            </a:r>
            <a:endParaRPr lang="en-CA" sz="3600" dirty="0">
              <a:solidFill>
                <a:srgbClr val="275971"/>
              </a:solidFill>
            </a:endParaRPr>
          </a:p>
        </p:txBody>
      </p:sp>
      <p:sp>
        <p:nvSpPr>
          <p:cNvPr id="2" name="TextBox 1"/>
          <p:cNvSpPr txBox="1"/>
          <p:nvPr/>
        </p:nvSpPr>
        <p:spPr>
          <a:xfrm>
            <a:off x="6554879" y="6858000"/>
            <a:ext cx="5637121" cy="369332"/>
          </a:xfrm>
          <a:prstGeom prst="rect">
            <a:avLst/>
          </a:prstGeom>
          <a:noFill/>
        </p:spPr>
        <p:txBody>
          <a:bodyPr wrap="none" rtlCol="0">
            <a:spAutoFit/>
          </a:bodyPr>
          <a:lstStyle/>
          <a:p>
            <a:r>
              <a:rPr lang="en-CA" dirty="0">
                <a:hlinkClick r:id="rId3"/>
              </a:rPr>
              <a:t>https://actt.albertadoctors.org/cii-cpar/toolsresources</a:t>
            </a:r>
            <a:endParaRPr lang="en-CA" dirty="0"/>
          </a:p>
        </p:txBody>
      </p:sp>
      <p:sp>
        <p:nvSpPr>
          <p:cNvPr id="6" name="TextBox 5">
            <a:extLst>
              <a:ext uri="{FF2B5EF4-FFF2-40B4-BE49-F238E27FC236}">
                <a16:creationId xmlns:a16="http://schemas.microsoft.com/office/drawing/2014/main" id="{D37B3FFF-4BD1-4C85-913E-D962D7FC5ACB}"/>
              </a:ext>
            </a:extLst>
          </p:cNvPr>
          <p:cNvSpPr txBox="1"/>
          <p:nvPr/>
        </p:nvSpPr>
        <p:spPr>
          <a:xfrm rot="10800000" flipV="1">
            <a:off x="510771" y="2210698"/>
            <a:ext cx="6044108" cy="2131802"/>
          </a:xfrm>
          <a:prstGeom prst="rect">
            <a:avLst/>
          </a:prstGeom>
          <a:noFill/>
        </p:spPr>
        <p:txBody>
          <a:bodyPr wrap="square" rtlCol="0">
            <a:spAutoFit/>
          </a:bodyPr>
          <a:lstStyle/>
          <a:p>
            <a:pPr>
              <a:spcAft>
                <a:spcPts val="600"/>
              </a:spcAft>
            </a:pPr>
            <a:r>
              <a:rPr lang="en-US" sz="2400" b="1" dirty="0"/>
              <a:t>Consider how your clinic team can help</a:t>
            </a:r>
            <a:r>
              <a:rPr lang="en-US" sz="2400" dirty="0"/>
              <a:t>:</a:t>
            </a:r>
          </a:p>
          <a:p>
            <a:pPr marL="914400" lvl="1" indent="-457200">
              <a:lnSpc>
                <a:spcPct val="150000"/>
              </a:lnSpc>
              <a:buFont typeface="+mj-lt"/>
              <a:buAutoNum type="arabicPeriod"/>
            </a:pPr>
            <a:r>
              <a:rPr lang="en-US" sz="2400" b="1" dirty="0"/>
              <a:t>Review</a:t>
            </a:r>
            <a:r>
              <a:rPr lang="en-US" sz="2400" dirty="0"/>
              <a:t> </a:t>
            </a:r>
            <a:r>
              <a:rPr lang="en-US" sz="2400" dirty="0" err="1"/>
              <a:t>eNotifications</a:t>
            </a:r>
            <a:endParaRPr lang="en-US" sz="2400" dirty="0"/>
          </a:p>
          <a:p>
            <a:pPr marL="914400" lvl="1" indent="-457200">
              <a:lnSpc>
                <a:spcPct val="150000"/>
              </a:lnSpc>
              <a:buFont typeface="+mj-lt"/>
              <a:buAutoNum type="arabicPeriod"/>
            </a:pPr>
            <a:r>
              <a:rPr lang="en-US" sz="2400" b="1" dirty="0"/>
              <a:t>Categorize</a:t>
            </a:r>
            <a:r>
              <a:rPr lang="en-US" sz="2400" dirty="0"/>
              <a:t> </a:t>
            </a:r>
            <a:r>
              <a:rPr lang="en-US" sz="2400" dirty="0" err="1"/>
              <a:t>eNotifications</a:t>
            </a:r>
            <a:endParaRPr lang="en-US" sz="2400" dirty="0"/>
          </a:p>
          <a:p>
            <a:pPr marL="914400" lvl="1" indent="-457200">
              <a:lnSpc>
                <a:spcPct val="150000"/>
              </a:lnSpc>
              <a:buFont typeface="+mj-lt"/>
              <a:buAutoNum type="arabicPeriod"/>
            </a:pPr>
            <a:r>
              <a:rPr lang="en-US" sz="2400" b="1" dirty="0"/>
              <a:t>Triage</a:t>
            </a:r>
            <a:r>
              <a:rPr lang="en-US" sz="2400" dirty="0"/>
              <a:t> </a:t>
            </a:r>
            <a:r>
              <a:rPr lang="en-US" sz="2400" dirty="0" err="1"/>
              <a:t>eNotifications</a:t>
            </a:r>
            <a:r>
              <a:rPr lang="en-US" sz="2400" dirty="0"/>
              <a:t> as appropriate</a:t>
            </a:r>
          </a:p>
        </p:txBody>
      </p:sp>
      <p:pic>
        <p:nvPicPr>
          <p:cNvPr id="10" name="Picture 9" descr="A group of people posing for the camera&#10;&#10;Description automatically generated">
            <a:extLst>
              <a:ext uri="{FF2B5EF4-FFF2-40B4-BE49-F238E27FC236}">
                <a16:creationId xmlns:a16="http://schemas.microsoft.com/office/drawing/2014/main" id="{716A1CF3-A284-4EF8-9F33-82B5B6F15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310" y="1826773"/>
            <a:ext cx="4312191" cy="2899653"/>
          </a:xfrm>
          <a:prstGeom prst="rect">
            <a:avLst/>
          </a:prstGeom>
        </p:spPr>
      </p:pic>
    </p:spTree>
    <p:extLst>
      <p:ext uri="{BB962C8B-B14F-4D97-AF65-F5344CB8AC3E}">
        <p14:creationId xmlns:p14="http://schemas.microsoft.com/office/powerpoint/2010/main" val="3349432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US" sz="3600" dirty="0">
                <a:solidFill>
                  <a:srgbClr val="275971"/>
                </a:solidFill>
              </a:rPr>
              <a:t>Additional Information About </a:t>
            </a:r>
            <a:r>
              <a:rPr lang="en-US" sz="3600" dirty="0" err="1">
                <a:solidFill>
                  <a:srgbClr val="275971"/>
                </a:solidFill>
              </a:rPr>
              <a:t>eNotifications</a:t>
            </a:r>
            <a:endParaRPr lang="en-CA" sz="3600" dirty="0">
              <a:solidFill>
                <a:srgbClr val="275971"/>
              </a:solidFill>
            </a:endParaRPr>
          </a:p>
        </p:txBody>
      </p:sp>
      <p:sp>
        <p:nvSpPr>
          <p:cNvPr id="2" name="TextBox 1"/>
          <p:cNvSpPr txBox="1"/>
          <p:nvPr/>
        </p:nvSpPr>
        <p:spPr>
          <a:xfrm>
            <a:off x="3277439" y="1028700"/>
            <a:ext cx="5637121" cy="369332"/>
          </a:xfrm>
          <a:prstGeom prst="rect">
            <a:avLst/>
          </a:prstGeom>
          <a:noFill/>
        </p:spPr>
        <p:txBody>
          <a:bodyPr wrap="none" rtlCol="0">
            <a:spAutoFit/>
          </a:bodyPr>
          <a:lstStyle/>
          <a:p>
            <a:r>
              <a:rPr lang="en-CA" dirty="0">
                <a:hlinkClick r:id="rId3"/>
              </a:rPr>
              <a:t>https://actt.albertadoctors.org/cii-cpar/toolsresources</a:t>
            </a:r>
            <a:endParaRPr lang="en-CA" dirty="0"/>
          </a:p>
        </p:txBody>
      </p:sp>
      <p:pic>
        <p:nvPicPr>
          <p:cNvPr id="4" name="Picture 3">
            <a:extLst>
              <a:ext uri="{FF2B5EF4-FFF2-40B4-BE49-F238E27FC236}">
                <a16:creationId xmlns:a16="http://schemas.microsoft.com/office/drawing/2014/main" id="{A574DA64-B7A4-4A4D-A79A-9C5DBCC240A6}"/>
              </a:ext>
            </a:extLst>
          </p:cNvPr>
          <p:cNvPicPr>
            <a:picLocks noChangeAspect="1"/>
          </p:cNvPicPr>
          <p:nvPr/>
        </p:nvPicPr>
        <p:blipFill>
          <a:blip r:embed="rId4"/>
          <a:stretch>
            <a:fillRect/>
          </a:stretch>
        </p:blipFill>
        <p:spPr>
          <a:xfrm>
            <a:off x="787315" y="1555862"/>
            <a:ext cx="3636338" cy="4686300"/>
          </a:xfrm>
          <a:prstGeom prst="rect">
            <a:avLst/>
          </a:prstGeom>
        </p:spPr>
      </p:pic>
      <p:pic>
        <p:nvPicPr>
          <p:cNvPr id="5" name="Picture 4">
            <a:extLst>
              <a:ext uri="{FF2B5EF4-FFF2-40B4-BE49-F238E27FC236}">
                <a16:creationId xmlns:a16="http://schemas.microsoft.com/office/drawing/2014/main" id="{EA7808D3-258C-4AFE-9F97-7475FD1494E5}"/>
              </a:ext>
            </a:extLst>
          </p:cNvPr>
          <p:cNvPicPr>
            <a:picLocks noChangeAspect="1"/>
          </p:cNvPicPr>
          <p:nvPr/>
        </p:nvPicPr>
        <p:blipFill>
          <a:blip r:embed="rId5"/>
          <a:stretch>
            <a:fillRect/>
          </a:stretch>
        </p:blipFill>
        <p:spPr>
          <a:xfrm>
            <a:off x="2795588" y="1747837"/>
            <a:ext cx="8891724" cy="1214438"/>
          </a:xfrm>
          <a:prstGeom prst="rect">
            <a:avLst/>
          </a:prstGeom>
          <a:ln>
            <a:solidFill>
              <a:schemeClr val="tx1"/>
            </a:solidFill>
          </a:ln>
        </p:spPr>
      </p:pic>
      <p:pic>
        <p:nvPicPr>
          <p:cNvPr id="7" name="Picture 6">
            <a:extLst>
              <a:ext uri="{FF2B5EF4-FFF2-40B4-BE49-F238E27FC236}">
                <a16:creationId xmlns:a16="http://schemas.microsoft.com/office/drawing/2014/main" id="{6EA74547-CE84-47DB-8C32-7B1479E95138}"/>
              </a:ext>
            </a:extLst>
          </p:cNvPr>
          <p:cNvPicPr>
            <a:picLocks noChangeAspect="1"/>
          </p:cNvPicPr>
          <p:nvPr/>
        </p:nvPicPr>
        <p:blipFill>
          <a:blip r:embed="rId6"/>
          <a:stretch>
            <a:fillRect/>
          </a:stretch>
        </p:blipFill>
        <p:spPr>
          <a:xfrm>
            <a:off x="2795588" y="3562350"/>
            <a:ext cx="8891724" cy="1862864"/>
          </a:xfrm>
          <a:prstGeom prst="rect">
            <a:avLst/>
          </a:prstGeom>
          <a:ln>
            <a:solidFill>
              <a:schemeClr val="tx1"/>
            </a:solidFill>
          </a:ln>
        </p:spPr>
      </p:pic>
    </p:spTree>
    <p:extLst>
      <p:ext uri="{BB962C8B-B14F-4D97-AF65-F5344CB8AC3E}">
        <p14:creationId xmlns:p14="http://schemas.microsoft.com/office/powerpoint/2010/main" val="92548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44452" y="1125248"/>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7"/>
            <a:ext cx="10515600" cy="600346"/>
          </a:xfrm>
        </p:spPr>
        <p:txBody>
          <a:bodyPr anchor="t">
            <a:normAutofit/>
          </a:bodyPr>
          <a:lstStyle/>
          <a:p>
            <a:pPr eaLnBrk="1" hangingPunct="1"/>
            <a:r>
              <a:rPr lang="en-CA" sz="3600" dirty="0">
                <a:solidFill>
                  <a:srgbClr val="275971"/>
                </a:solidFill>
                <a:ea typeface="Helvetica Neue Condensed" panose="02000503000000020004" pitchFamily="2" charset="0"/>
              </a:rPr>
              <a:t>More Information and Resources</a:t>
            </a:r>
          </a:p>
        </p:txBody>
      </p:sp>
      <p:sp>
        <p:nvSpPr>
          <p:cNvPr id="4" name="Slide Number Placeholder 3"/>
          <p:cNvSpPr>
            <a:spLocks noGrp="1"/>
          </p:cNvSpPr>
          <p:nvPr>
            <p:ph type="sldNum" sz="quarter" idx="4294967295"/>
          </p:nvPr>
        </p:nvSpPr>
        <p:spPr>
          <a:xfrm>
            <a:off x="0" y="6308725"/>
            <a:ext cx="2743200" cy="366713"/>
          </a:xfrm>
        </p:spPr>
        <p:txBody>
          <a:bodyPr/>
          <a:lstStyle/>
          <a:p>
            <a:pPr defTabSz="1219170" fontAlgn="base">
              <a:spcBef>
                <a:spcPct val="0"/>
              </a:spcBef>
              <a:spcAft>
                <a:spcPct val="0"/>
              </a:spcAft>
            </a:pPr>
            <a:fld id="{3A2281A5-0AAD-5C43-9874-F8F3A9F5B29A}" type="slidenum">
              <a:rPr lang="en-US"/>
              <a:pPr defTabSz="1219170" fontAlgn="base">
                <a:spcBef>
                  <a:spcPct val="0"/>
                </a:spcBef>
                <a:spcAft>
                  <a:spcPct val="0"/>
                </a:spcAft>
              </a:pPr>
              <a:t>53</a:t>
            </a:fld>
            <a:endParaRPr lang="en-US" dirty="0"/>
          </a:p>
        </p:txBody>
      </p:sp>
      <p:sp>
        <p:nvSpPr>
          <p:cNvPr id="8" name="Title 2"/>
          <p:cNvSpPr txBox="1">
            <a:spLocks/>
          </p:cNvSpPr>
          <p:nvPr/>
        </p:nvSpPr>
        <p:spPr bwMode="auto">
          <a:xfrm>
            <a:off x="627220" y="5987845"/>
            <a:ext cx="10959008" cy="600346"/>
          </a:xfrm>
          <a:prstGeom prst="rect">
            <a:avLst/>
          </a:prstGeom>
          <a:solidFill>
            <a:schemeClr val="bg1"/>
          </a:solidFill>
          <a:ln>
            <a:solidFill>
              <a:schemeClr val="tx1"/>
            </a:solidFill>
          </a:ln>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lvl="0" eaLnBrk="1" fontAlgn="auto" hangingPunct="1">
              <a:spcBef>
                <a:spcPts val="0"/>
              </a:spcBef>
              <a:spcAft>
                <a:spcPts val="0"/>
              </a:spcAft>
              <a:defRPr/>
            </a:pPr>
            <a:r>
              <a:rPr lang="en-US" u="sng" dirty="0">
                <a:solidFill>
                  <a:srgbClr val="0000FF"/>
                </a:solidFill>
                <a:hlinkClick r:id="rId4"/>
              </a:rPr>
              <a:t>https://actt.albertadoctors.org/cii-cpar/toolsresources</a:t>
            </a:r>
            <a:endParaRPr lang="en-CA" dirty="0">
              <a:solidFill>
                <a:srgbClr val="0000FF"/>
              </a:solidFill>
            </a:endParaRPr>
          </a:p>
        </p:txBody>
      </p:sp>
    </p:spTree>
    <p:extLst>
      <p:ext uri="{BB962C8B-B14F-4D97-AF65-F5344CB8AC3E}">
        <p14:creationId xmlns:p14="http://schemas.microsoft.com/office/powerpoint/2010/main" val="2299923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vert="horz" wrap="square" lIns="91440" tIns="45720" rIns="91440" bIns="45720" numCol="1" rtlCol="0" anchor="ctr" anchorCtr="0" compatLnSpc="1">
            <a:prstTxWarp prst="textNoShape">
              <a:avLst/>
            </a:prstTxWarp>
            <a:normAutofit/>
          </a:bodyPr>
          <a:lstStyle/>
          <a:p>
            <a:pPr defTabSz="914377">
              <a:lnSpc>
                <a:spcPct val="90000"/>
              </a:lnSpc>
            </a:pPr>
            <a:r>
              <a:rPr lang="en-US" sz="3733" dirty="0">
                <a:solidFill>
                  <a:srgbClr val="275971"/>
                </a:solidFill>
              </a:rPr>
              <a:t>Benefits of CII/CPAR</a:t>
            </a:r>
            <a:endParaRPr lang="en-CA" sz="3733" dirty="0">
              <a:solidFill>
                <a:srgbClr val="275971"/>
              </a:solidFill>
            </a:endParaRPr>
          </a:p>
        </p:txBody>
      </p:sp>
      <p:sp>
        <p:nvSpPr>
          <p:cNvPr id="4" name="Slide Number Placeholder 3"/>
          <p:cNvSpPr>
            <a:spLocks noGrp="1"/>
          </p:cNvSpPr>
          <p:nvPr>
            <p:ph type="sldNum" sz="quarter" idx="4294967295"/>
          </p:nvPr>
        </p:nvSpPr>
        <p:spPr>
          <a:xfrm>
            <a:off x="0" y="5897563"/>
            <a:ext cx="2743200" cy="365125"/>
          </a:xfrm>
        </p:spPr>
        <p:txBody>
          <a:bodyPr/>
          <a:lstStyle/>
          <a:p>
            <a:fld id="{3A2281A5-0AAD-5C43-9874-F8F3A9F5B29A}" type="slidenum">
              <a:rPr lang="en-US" smtClean="0"/>
              <a:pPr/>
              <a:t>54</a:t>
            </a:fld>
            <a:endParaRPr lang="en-US" dirty="0"/>
          </a:p>
        </p:txBody>
      </p:sp>
      <p:sp>
        <p:nvSpPr>
          <p:cNvPr id="35" name="Rounded Rectangle 34"/>
          <p:cNvSpPr/>
          <p:nvPr/>
        </p:nvSpPr>
        <p:spPr>
          <a:xfrm>
            <a:off x="431371" y="1270542"/>
            <a:ext cx="3648405" cy="4992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17" name="Rectangle 16"/>
          <p:cNvSpPr/>
          <p:nvPr/>
        </p:nvSpPr>
        <p:spPr>
          <a:xfrm>
            <a:off x="420730" y="1897004"/>
            <a:ext cx="2685324" cy="576064"/>
          </a:xfrm>
          <a:prstGeom prst="rect">
            <a:avLst/>
          </a:prstGeom>
          <a:solidFill>
            <a:srgbClr val="E77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400" b="1" dirty="0">
                <a:solidFill>
                  <a:prstClr val="white"/>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PATIENT </a:t>
            </a:r>
          </a:p>
        </p:txBody>
      </p:sp>
      <p:sp>
        <p:nvSpPr>
          <p:cNvPr id="18" name="CasetăText 53"/>
          <p:cNvSpPr txBox="1"/>
          <p:nvPr/>
        </p:nvSpPr>
        <p:spPr>
          <a:xfrm>
            <a:off x="412372" y="2488243"/>
            <a:ext cx="2773129" cy="3274893"/>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indent="0">
              <a:buNone/>
            </a:pPr>
            <a:r>
              <a:rPr lang="en-CA" sz="1600" dirty="0">
                <a:solidFill>
                  <a:prstClr val="white">
                    <a:lumMod val="50000"/>
                  </a:prstClr>
                </a:solidFill>
              </a:rPr>
              <a:t>Better Quality of Care:</a:t>
            </a:r>
          </a:p>
          <a:p>
            <a:r>
              <a:rPr lang="en-CA" sz="1467" dirty="0">
                <a:solidFill>
                  <a:prstClr val="white">
                    <a:lumMod val="50000"/>
                  </a:prstClr>
                </a:solidFill>
              </a:rPr>
              <a:t>Meets patient expectations to have their information readily available to all providers in their circle of care</a:t>
            </a:r>
          </a:p>
          <a:p>
            <a:r>
              <a:rPr lang="en-CA" sz="1467" dirty="0">
                <a:solidFill>
                  <a:prstClr val="white">
                    <a:lumMod val="50000"/>
                  </a:prstClr>
                </a:solidFill>
              </a:rPr>
              <a:t>More coordinated and consistent care</a:t>
            </a:r>
          </a:p>
          <a:p>
            <a:r>
              <a:rPr lang="en-CA" sz="1467" dirty="0">
                <a:solidFill>
                  <a:prstClr val="white">
                    <a:lumMod val="50000"/>
                  </a:prstClr>
                </a:solidFill>
              </a:rPr>
              <a:t>Smoother transitions of care</a:t>
            </a:r>
          </a:p>
          <a:p>
            <a:r>
              <a:rPr lang="en-CA" sz="1467" dirty="0">
                <a:solidFill>
                  <a:prstClr val="white">
                    <a:lumMod val="50000"/>
                  </a:prstClr>
                </a:solidFill>
              </a:rPr>
              <a:t>Less story telling</a:t>
            </a:r>
          </a:p>
          <a:p>
            <a:r>
              <a:rPr lang="en-CA" sz="1467" dirty="0">
                <a:solidFill>
                  <a:prstClr val="white">
                    <a:lumMod val="50000"/>
                  </a:prstClr>
                </a:solidFill>
              </a:rPr>
              <a:t>Less duplication of care</a:t>
            </a:r>
          </a:p>
          <a:p>
            <a:r>
              <a:rPr lang="en-CA" sz="1467" dirty="0">
                <a:solidFill>
                  <a:prstClr val="white">
                    <a:lumMod val="50000"/>
                  </a:prstClr>
                </a:solidFill>
              </a:rPr>
              <a:t>Less time in hospitals</a:t>
            </a:r>
          </a:p>
          <a:p>
            <a:r>
              <a:rPr lang="en-CA" sz="1467" dirty="0">
                <a:solidFill>
                  <a:prstClr val="white">
                    <a:lumMod val="50000"/>
                  </a:prstClr>
                </a:solidFill>
              </a:rPr>
              <a:t>Increased patient safety</a:t>
            </a:r>
          </a:p>
          <a:p>
            <a:r>
              <a:rPr lang="en-CA" sz="1467" dirty="0">
                <a:solidFill>
                  <a:prstClr val="white">
                    <a:lumMod val="50000"/>
                  </a:prstClr>
                </a:solidFill>
              </a:rPr>
              <a:t>Increased satisfaction</a:t>
            </a:r>
            <a:endParaRPr lang="en-US" sz="1467" dirty="0">
              <a:solidFill>
                <a:prstClr val="white">
                  <a:lumMod val="50000"/>
                </a:prstClr>
              </a:solidFill>
            </a:endParaRPr>
          </a:p>
        </p:txBody>
      </p:sp>
      <p:sp>
        <p:nvSpPr>
          <p:cNvPr id="19" name="Rectangle 18"/>
          <p:cNvSpPr/>
          <p:nvPr/>
        </p:nvSpPr>
        <p:spPr>
          <a:xfrm>
            <a:off x="3353841" y="1912179"/>
            <a:ext cx="2664951" cy="576064"/>
          </a:xfrm>
          <a:prstGeom prst="rect">
            <a:avLst/>
          </a:prstGeom>
          <a:solidFill>
            <a:srgbClr val="569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400" b="1" dirty="0">
                <a:solidFill>
                  <a:prstClr val="white"/>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PROVIDER</a:t>
            </a:r>
          </a:p>
        </p:txBody>
      </p:sp>
      <p:sp>
        <p:nvSpPr>
          <p:cNvPr id="22" name="CasetăText 53"/>
          <p:cNvSpPr txBox="1"/>
          <p:nvPr/>
        </p:nvSpPr>
        <p:spPr>
          <a:xfrm>
            <a:off x="3353840" y="2473069"/>
            <a:ext cx="2677120" cy="3551369"/>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indent="0">
              <a:buNone/>
            </a:pPr>
            <a:r>
              <a:rPr lang="en-CA" sz="1600" dirty="0">
                <a:solidFill>
                  <a:prstClr val="white">
                    <a:lumMod val="50000"/>
                  </a:prstClr>
                </a:solidFill>
              </a:rPr>
              <a:t>Relational Continuity:</a:t>
            </a:r>
          </a:p>
          <a:p>
            <a:r>
              <a:rPr lang="en-CA" sz="1467" dirty="0">
                <a:solidFill>
                  <a:prstClr val="white">
                    <a:lumMod val="50000"/>
                  </a:prstClr>
                </a:solidFill>
              </a:rPr>
              <a:t>Clearer picture of the primary provider’s panel</a:t>
            </a:r>
          </a:p>
          <a:p>
            <a:r>
              <a:rPr lang="en-CA" sz="1467" dirty="0">
                <a:solidFill>
                  <a:prstClr val="white">
                    <a:lumMod val="50000"/>
                  </a:prstClr>
                </a:solidFill>
              </a:rPr>
              <a:t>Ability to deliver better care</a:t>
            </a:r>
          </a:p>
          <a:p>
            <a:pPr marL="0" indent="0">
              <a:buNone/>
            </a:pPr>
            <a:r>
              <a:rPr lang="en-CA" sz="400" dirty="0">
                <a:solidFill>
                  <a:prstClr val="white">
                    <a:lumMod val="50000"/>
                  </a:prstClr>
                </a:solidFill>
              </a:rPr>
              <a:t> </a:t>
            </a:r>
          </a:p>
          <a:p>
            <a:pPr marL="0" indent="0">
              <a:buNone/>
            </a:pPr>
            <a:r>
              <a:rPr lang="en-CA" sz="1600" dirty="0">
                <a:solidFill>
                  <a:prstClr val="white">
                    <a:lumMod val="50000"/>
                  </a:prstClr>
                </a:solidFill>
              </a:rPr>
              <a:t>Informational Continuity:</a:t>
            </a:r>
          </a:p>
          <a:p>
            <a:r>
              <a:rPr lang="en-CA" sz="1467" dirty="0">
                <a:solidFill>
                  <a:prstClr val="white">
                    <a:lumMod val="50000"/>
                  </a:prstClr>
                </a:solidFill>
              </a:rPr>
              <a:t>Healthcare information available where and when it’s needed</a:t>
            </a:r>
          </a:p>
          <a:p>
            <a:pPr marL="0" indent="0">
              <a:buNone/>
            </a:pPr>
            <a:r>
              <a:rPr lang="en-CA" sz="400" dirty="0">
                <a:solidFill>
                  <a:prstClr val="white">
                    <a:lumMod val="50000"/>
                  </a:prstClr>
                </a:solidFill>
              </a:rPr>
              <a:t> </a:t>
            </a:r>
          </a:p>
          <a:p>
            <a:pPr marL="0" indent="0">
              <a:buNone/>
            </a:pPr>
            <a:r>
              <a:rPr lang="en-CA" sz="1600" dirty="0">
                <a:solidFill>
                  <a:prstClr val="white">
                    <a:lumMod val="50000"/>
                  </a:prstClr>
                </a:solidFill>
              </a:rPr>
              <a:t>Management Continuity:</a:t>
            </a:r>
          </a:p>
          <a:p>
            <a:r>
              <a:rPr lang="en-CA" sz="1467" dirty="0">
                <a:solidFill>
                  <a:prstClr val="white">
                    <a:lumMod val="50000"/>
                  </a:prstClr>
                </a:solidFill>
              </a:rPr>
              <a:t>Facilitates planning and delivery of more intensive interventions </a:t>
            </a:r>
          </a:p>
          <a:p>
            <a:pPr marL="0" indent="0">
              <a:buNone/>
            </a:pPr>
            <a:endParaRPr lang="en-CA" sz="400" dirty="0">
              <a:solidFill>
                <a:prstClr val="white">
                  <a:lumMod val="50000"/>
                </a:prstClr>
              </a:solidFill>
            </a:endParaRPr>
          </a:p>
          <a:p>
            <a:pPr marL="0" indent="0">
              <a:buNone/>
            </a:pPr>
            <a:r>
              <a:rPr lang="en-CA" sz="1600" dirty="0">
                <a:solidFill>
                  <a:prstClr val="white">
                    <a:lumMod val="50000"/>
                  </a:prstClr>
                </a:solidFill>
              </a:rPr>
              <a:t>Time savings:</a:t>
            </a:r>
          </a:p>
          <a:p>
            <a:r>
              <a:rPr lang="en-CA" sz="1467" dirty="0">
                <a:solidFill>
                  <a:prstClr val="white">
                    <a:lumMod val="50000"/>
                  </a:prstClr>
                </a:solidFill>
              </a:rPr>
              <a:t>Patient health care record more complete</a:t>
            </a:r>
            <a:endParaRPr lang="en-US" sz="1467" dirty="0">
              <a:solidFill>
                <a:prstClr val="white">
                  <a:lumMod val="50000"/>
                </a:prstClr>
              </a:solidFill>
            </a:endParaRPr>
          </a:p>
        </p:txBody>
      </p:sp>
      <p:sp>
        <p:nvSpPr>
          <p:cNvPr id="23" name="Rectangle 22"/>
          <p:cNvSpPr/>
          <p:nvPr/>
        </p:nvSpPr>
        <p:spPr>
          <a:xfrm>
            <a:off x="9122849" y="1912179"/>
            <a:ext cx="2699476" cy="576064"/>
          </a:xfrm>
          <a:prstGeom prst="rect">
            <a:avLst/>
          </a:prstGeom>
          <a:solidFill>
            <a:srgbClr val="C5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2400" b="1" dirty="0">
                <a:solidFill>
                  <a:prstClr val="white"/>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HEALTH SYSTEM</a:t>
            </a:r>
          </a:p>
        </p:txBody>
      </p:sp>
      <p:sp>
        <p:nvSpPr>
          <p:cNvPr id="24" name="CasetăText 53"/>
          <p:cNvSpPr txBox="1"/>
          <p:nvPr/>
        </p:nvSpPr>
        <p:spPr>
          <a:xfrm>
            <a:off x="9114480" y="2475773"/>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indent="0">
              <a:buNone/>
            </a:pPr>
            <a:r>
              <a:rPr lang="en-CA" sz="1600" dirty="0">
                <a:solidFill>
                  <a:prstClr val="white">
                    <a:lumMod val="50000"/>
                  </a:prstClr>
                </a:solidFill>
              </a:rPr>
              <a:t>More Efficient Care:</a:t>
            </a:r>
          </a:p>
          <a:p>
            <a:r>
              <a:rPr lang="en-CA" sz="1600" dirty="0">
                <a:solidFill>
                  <a:prstClr val="white">
                    <a:lumMod val="50000"/>
                  </a:prstClr>
                </a:solidFill>
              </a:rPr>
              <a:t>Lower healthcare costs</a:t>
            </a:r>
          </a:p>
          <a:p>
            <a:r>
              <a:rPr lang="en-CA" sz="1600" dirty="0">
                <a:solidFill>
                  <a:prstClr val="white">
                    <a:lumMod val="50000"/>
                  </a:prstClr>
                </a:solidFill>
              </a:rPr>
              <a:t>Less utilization</a:t>
            </a:r>
          </a:p>
          <a:p>
            <a:pPr marL="0" indent="0">
              <a:buNone/>
            </a:pPr>
            <a:r>
              <a:rPr lang="en-CA" sz="1600" dirty="0">
                <a:solidFill>
                  <a:prstClr val="white">
                    <a:lumMod val="50000"/>
                  </a:prstClr>
                </a:solidFill>
              </a:rPr>
              <a:t> </a:t>
            </a:r>
          </a:p>
          <a:p>
            <a:pPr marL="0" indent="0">
              <a:buNone/>
            </a:pPr>
            <a:r>
              <a:rPr lang="en-CA" sz="1600" dirty="0">
                <a:solidFill>
                  <a:prstClr val="white">
                    <a:lumMod val="50000"/>
                  </a:prstClr>
                </a:solidFill>
              </a:rPr>
              <a:t>Better Decisions: </a:t>
            </a:r>
          </a:p>
          <a:p>
            <a:r>
              <a:rPr lang="en-CA" sz="1600" dirty="0">
                <a:solidFill>
                  <a:prstClr val="white">
                    <a:lumMod val="50000"/>
                  </a:prstClr>
                </a:solidFill>
              </a:rPr>
              <a:t>Secondary use supports health system planning</a:t>
            </a:r>
          </a:p>
          <a:p>
            <a:r>
              <a:rPr lang="en-CA" sz="1600" dirty="0">
                <a:solidFill>
                  <a:prstClr val="white">
                    <a:lumMod val="50000"/>
                  </a:prstClr>
                </a:solidFill>
              </a:rPr>
              <a:t>More informed program planning</a:t>
            </a:r>
            <a:endParaRPr lang="en-US" sz="1600" dirty="0">
              <a:solidFill>
                <a:prstClr val="white">
                  <a:lumMod val="50000"/>
                </a:prstClr>
              </a:solidFill>
            </a:endParaRPr>
          </a:p>
          <a:p>
            <a:endParaRPr lang="en-US" sz="1600" dirty="0">
              <a:solidFill>
                <a:prstClr val="white">
                  <a:lumMod val="50000"/>
                </a:prstClr>
              </a:solidFill>
            </a:endParaRPr>
          </a:p>
        </p:txBody>
      </p:sp>
      <p:grpSp>
        <p:nvGrpSpPr>
          <p:cNvPr id="25" name="Grupare 29"/>
          <p:cNvGrpSpPr/>
          <p:nvPr/>
        </p:nvGrpSpPr>
        <p:grpSpPr>
          <a:xfrm>
            <a:off x="10011661" y="1356929"/>
            <a:ext cx="905113" cy="397824"/>
            <a:chOff x="-1387475" y="825500"/>
            <a:chExt cx="8899526" cy="3911600"/>
          </a:xfrm>
          <a:solidFill>
            <a:schemeClr val="tx1">
              <a:lumMod val="65000"/>
              <a:lumOff val="35000"/>
            </a:schemeClr>
          </a:solidFill>
        </p:grpSpPr>
        <p:sp>
          <p:nvSpPr>
            <p:cNvPr id="34" name="Freeform 7"/>
            <p:cNvSpPr>
              <a:spLocks noEditPoints="1"/>
            </p:cNvSpPr>
            <p:nvPr/>
          </p:nvSpPr>
          <p:spPr bwMode="auto">
            <a:xfrm>
              <a:off x="-1387475"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endParaRPr lang="en-US" sz="2400">
                <a:solidFill>
                  <a:prstClr val="black"/>
                </a:solidFill>
              </a:endParaRPr>
            </a:p>
          </p:txBody>
        </p:sp>
        <p:sp>
          <p:nvSpPr>
            <p:cNvPr id="36" name="Freeform 8"/>
            <p:cNvSpPr>
              <a:spLocks noEditPoints="1"/>
            </p:cNvSpPr>
            <p:nvPr/>
          </p:nvSpPr>
          <p:spPr bwMode="auto">
            <a:xfrm>
              <a:off x="-22225" y="825500"/>
              <a:ext cx="6169025" cy="3911600"/>
            </a:xfrm>
            <a:custGeom>
              <a:avLst/>
              <a:gdLst>
                <a:gd name="T0" fmla="*/ 1779 w 1939"/>
                <a:gd name="T1" fmla="*/ 0 h 1232"/>
                <a:gd name="T2" fmla="*/ 1619 w 1939"/>
                <a:gd name="T3" fmla="*/ 160 h 1232"/>
                <a:gd name="T4" fmla="*/ 1619 w 1939"/>
                <a:gd name="T5" fmla="*/ 488 h 1232"/>
                <a:gd name="T6" fmla="*/ 320 w 1939"/>
                <a:gd name="T7" fmla="*/ 488 h 1232"/>
                <a:gd name="T8" fmla="*/ 320 w 1939"/>
                <a:gd name="T9" fmla="*/ 160 h 1232"/>
                <a:gd name="T10" fmla="*/ 160 w 1939"/>
                <a:gd name="T11" fmla="*/ 0 h 1232"/>
                <a:gd name="T12" fmla="*/ 0 w 1939"/>
                <a:gd name="T13" fmla="*/ 160 h 1232"/>
                <a:gd name="T14" fmla="*/ 0 w 1939"/>
                <a:gd name="T15" fmla="*/ 1072 h 1232"/>
                <a:gd name="T16" fmla="*/ 160 w 1939"/>
                <a:gd name="T17" fmla="*/ 1232 h 1232"/>
                <a:gd name="T18" fmla="*/ 320 w 1939"/>
                <a:gd name="T19" fmla="*/ 1072 h 1232"/>
                <a:gd name="T20" fmla="*/ 320 w 1939"/>
                <a:gd name="T21" fmla="*/ 744 h 1232"/>
                <a:gd name="T22" fmla="*/ 1619 w 1939"/>
                <a:gd name="T23" fmla="*/ 744 h 1232"/>
                <a:gd name="T24" fmla="*/ 1619 w 1939"/>
                <a:gd name="T25" fmla="*/ 1072 h 1232"/>
                <a:gd name="T26" fmla="*/ 1779 w 1939"/>
                <a:gd name="T27" fmla="*/ 1232 h 1232"/>
                <a:gd name="T28" fmla="*/ 1939 w 1939"/>
                <a:gd name="T29" fmla="*/ 1072 h 1232"/>
                <a:gd name="T30" fmla="*/ 1939 w 1939"/>
                <a:gd name="T31" fmla="*/ 160 h 1232"/>
                <a:gd name="T32" fmla="*/ 1779 w 1939"/>
                <a:gd name="T33" fmla="*/ 0 h 1232"/>
                <a:gd name="T34" fmla="*/ 1779 w 1939"/>
                <a:gd name="T35" fmla="*/ 0 h 1232"/>
                <a:gd name="T36" fmla="*/ 1779 w 1939"/>
                <a:gd name="T37"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9" h="1232">
                  <a:moveTo>
                    <a:pt x="1779" y="0"/>
                  </a:moveTo>
                  <a:cubicBezTo>
                    <a:pt x="1691" y="0"/>
                    <a:pt x="1619" y="72"/>
                    <a:pt x="1619" y="160"/>
                  </a:cubicBezTo>
                  <a:cubicBezTo>
                    <a:pt x="1619" y="488"/>
                    <a:pt x="1619" y="488"/>
                    <a:pt x="1619" y="488"/>
                  </a:cubicBezTo>
                  <a:cubicBezTo>
                    <a:pt x="320" y="488"/>
                    <a:pt x="320" y="488"/>
                    <a:pt x="320" y="488"/>
                  </a:cubicBezTo>
                  <a:cubicBezTo>
                    <a:pt x="320" y="160"/>
                    <a:pt x="320" y="160"/>
                    <a:pt x="320" y="160"/>
                  </a:cubicBezTo>
                  <a:cubicBezTo>
                    <a:pt x="320" y="72"/>
                    <a:pt x="248" y="0"/>
                    <a:pt x="160" y="0"/>
                  </a:cubicBezTo>
                  <a:cubicBezTo>
                    <a:pt x="71" y="0"/>
                    <a:pt x="0" y="72"/>
                    <a:pt x="0" y="160"/>
                  </a:cubicBezTo>
                  <a:cubicBezTo>
                    <a:pt x="0" y="1072"/>
                    <a:pt x="0" y="1072"/>
                    <a:pt x="0" y="1072"/>
                  </a:cubicBezTo>
                  <a:cubicBezTo>
                    <a:pt x="0" y="1160"/>
                    <a:pt x="71" y="1232"/>
                    <a:pt x="160" y="1232"/>
                  </a:cubicBezTo>
                  <a:cubicBezTo>
                    <a:pt x="248" y="1232"/>
                    <a:pt x="320" y="1160"/>
                    <a:pt x="320" y="1072"/>
                  </a:cubicBezTo>
                  <a:cubicBezTo>
                    <a:pt x="320" y="744"/>
                    <a:pt x="320" y="744"/>
                    <a:pt x="320" y="744"/>
                  </a:cubicBezTo>
                  <a:cubicBezTo>
                    <a:pt x="1619" y="744"/>
                    <a:pt x="1619" y="744"/>
                    <a:pt x="1619" y="744"/>
                  </a:cubicBezTo>
                  <a:cubicBezTo>
                    <a:pt x="1619" y="1072"/>
                    <a:pt x="1619" y="1072"/>
                    <a:pt x="1619" y="1072"/>
                  </a:cubicBezTo>
                  <a:cubicBezTo>
                    <a:pt x="1619" y="1160"/>
                    <a:pt x="1691" y="1232"/>
                    <a:pt x="1779" y="1232"/>
                  </a:cubicBezTo>
                  <a:cubicBezTo>
                    <a:pt x="1867" y="1232"/>
                    <a:pt x="1939" y="1160"/>
                    <a:pt x="1939" y="1072"/>
                  </a:cubicBezTo>
                  <a:cubicBezTo>
                    <a:pt x="1939" y="160"/>
                    <a:pt x="1939" y="160"/>
                    <a:pt x="1939" y="160"/>
                  </a:cubicBezTo>
                  <a:cubicBezTo>
                    <a:pt x="1939" y="72"/>
                    <a:pt x="1867" y="0"/>
                    <a:pt x="1779" y="0"/>
                  </a:cubicBezTo>
                  <a:close/>
                  <a:moveTo>
                    <a:pt x="1779" y="0"/>
                  </a:moveTo>
                  <a:cubicBezTo>
                    <a:pt x="1779" y="0"/>
                    <a:pt x="1779" y="0"/>
                    <a:pt x="17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92500" lnSpcReduction="20000"/>
            </a:bodyPr>
            <a:lstStyle/>
            <a:p>
              <a:endParaRPr lang="en-US" sz="2400">
                <a:solidFill>
                  <a:prstClr val="black"/>
                </a:solidFill>
              </a:endParaRPr>
            </a:p>
          </p:txBody>
        </p:sp>
        <p:sp>
          <p:nvSpPr>
            <p:cNvPr id="37" name="Freeform 9"/>
            <p:cNvSpPr>
              <a:spLocks noEditPoints="1"/>
            </p:cNvSpPr>
            <p:nvPr/>
          </p:nvSpPr>
          <p:spPr bwMode="auto">
            <a:xfrm>
              <a:off x="6494463"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endParaRPr lang="en-US" sz="2400">
                <a:solidFill>
                  <a:prstClr val="black"/>
                </a:solidFill>
              </a:endParaRPr>
            </a:p>
          </p:txBody>
        </p:sp>
      </p:gr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701" y="1200202"/>
            <a:ext cx="602780" cy="70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descr="C:\Users\RICHAR~1.PIO\AppData\Local\Temp\SNAGHTML1d781a2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414" y="1255292"/>
            <a:ext cx="822475" cy="64171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34161" y="1912179"/>
            <a:ext cx="2699476" cy="576064"/>
          </a:xfrm>
          <a:prstGeom prst="rect">
            <a:avLst/>
          </a:prstGeom>
          <a:solidFill>
            <a:srgbClr val="275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400" b="1" dirty="0">
                <a:solidFill>
                  <a:prstClr val="white"/>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PCN</a:t>
            </a:r>
          </a:p>
        </p:txBody>
      </p:sp>
      <p:sp>
        <p:nvSpPr>
          <p:cNvPr id="21" name="CasetăText 53"/>
          <p:cNvSpPr txBox="1"/>
          <p:nvPr/>
        </p:nvSpPr>
        <p:spPr>
          <a:xfrm>
            <a:off x="6234161" y="2491399"/>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indent="0">
              <a:buNone/>
            </a:pPr>
            <a:r>
              <a:rPr lang="en-CA" sz="1600" dirty="0">
                <a:solidFill>
                  <a:prstClr val="white">
                    <a:lumMod val="50000"/>
                  </a:prstClr>
                </a:solidFill>
              </a:rPr>
              <a:t>Enable PMH Implementation</a:t>
            </a:r>
          </a:p>
          <a:p>
            <a:r>
              <a:rPr lang="en-CA" sz="1600" dirty="0">
                <a:solidFill>
                  <a:prstClr val="white">
                    <a:lumMod val="50000"/>
                  </a:prstClr>
                </a:solidFill>
              </a:rPr>
              <a:t>Panel and Continuity</a:t>
            </a:r>
          </a:p>
          <a:p>
            <a:r>
              <a:rPr lang="en-CA" sz="1600" dirty="0">
                <a:solidFill>
                  <a:prstClr val="white">
                    <a:lumMod val="50000"/>
                  </a:prstClr>
                </a:solidFill>
              </a:rPr>
              <a:t>Care Coordination</a:t>
            </a:r>
          </a:p>
          <a:p>
            <a:pPr marL="0" indent="0">
              <a:buNone/>
            </a:pPr>
            <a:r>
              <a:rPr lang="en-CA" sz="1600" dirty="0">
                <a:solidFill>
                  <a:prstClr val="white">
                    <a:lumMod val="50000"/>
                  </a:prstClr>
                </a:solidFill>
              </a:rPr>
              <a:t> </a:t>
            </a:r>
          </a:p>
          <a:p>
            <a:pPr marL="0" indent="0">
              <a:buNone/>
            </a:pPr>
            <a:r>
              <a:rPr lang="en-CA" sz="1600" dirty="0">
                <a:solidFill>
                  <a:prstClr val="white">
                    <a:lumMod val="50000"/>
                  </a:prstClr>
                </a:solidFill>
              </a:rPr>
              <a:t>Build the Foundation: </a:t>
            </a:r>
          </a:p>
          <a:p>
            <a:r>
              <a:rPr lang="en-CA" sz="1600" dirty="0">
                <a:solidFill>
                  <a:prstClr val="white">
                    <a:lumMod val="50000"/>
                  </a:prstClr>
                </a:solidFill>
              </a:rPr>
              <a:t>Reporting</a:t>
            </a:r>
          </a:p>
          <a:p>
            <a:r>
              <a:rPr lang="en-CA" sz="1600" dirty="0">
                <a:solidFill>
                  <a:prstClr val="white">
                    <a:lumMod val="50000"/>
                  </a:prstClr>
                </a:solidFill>
              </a:rPr>
              <a:t>Quality Improvement</a:t>
            </a:r>
            <a:endParaRPr lang="en-US" sz="1600" dirty="0">
              <a:solidFill>
                <a:prstClr val="white">
                  <a:lumMod val="50000"/>
                </a:prstClr>
              </a:solidFill>
            </a:endParaRPr>
          </a:p>
          <a:p>
            <a:r>
              <a:rPr lang="en-CA" sz="1600" dirty="0">
                <a:solidFill>
                  <a:prstClr val="white">
                    <a:lumMod val="50000"/>
                  </a:prstClr>
                </a:solidFill>
              </a:rPr>
              <a:t>Analytics </a:t>
            </a:r>
          </a:p>
          <a:p>
            <a:r>
              <a:rPr lang="en-CA" sz="1600" dirty="0">
                <a:solidFill>
                  <a:prstClr val="white">
                    <a:lumMod val="50000"/>
                  </a:prstClr>
                </a:solidFill>
              </a:rPr>
              <a:t>Aggregate data for health service planning</a:t>
            </a:r>
          </a:p>
          <a:p>
            <a:endParaRPr lang="en-US" sz="1600" dirty="0">
              <a:solidFill>
                <a:prstClr val="white">
                  <a:lumMod val="50000"/>
                </a:prst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039" y="1286556"/>
            <a:ext cx="1363694" cy="502809"/>
          </a:xfrm>
          <a:prstGeom prst="rect">
            <a:avLst/>
          </a:prstGeom>
        </p:spPr>
      </p:pic>
    </p:spTree>
    <p:extLst>
      <p:ext uri="{BB962C8B-B14F-4D97-AF65-F5344CB8AC3E}">
        <p14:creationId xmlns:p14="http://schemas.microsoft.com/office/powerpoint/2010/main" val="2773844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596529"/>
            <a:ext cx="11131285" cy="983547"/>
          </a:xfrm>
        </p:spPr>
        <p:txBody>
          <a:bodyPr>
            <a:normAutofit/>
          </a:bodyPr>
          <a:lstStyle/>
          <a:p>
            <a:pPr algn="ctr"/>
            <a:r>
              <a:rPr lang="en-CA" sz="6000" dirty="0">
                <a:solidFill>
                  <a:schemeClr val="bg2">
                    <a:lumMod val="50000"/>
                  </a:schemeClr>
                </a:solidFill>
              </a:rPr>
              <a:t>Participation Readiness</a:t>
            </a:r>
          </a:p>
        </p:txBody>
      </p:sp>
      <p:sp>
        <p:nvSpPr>
          <p:cNvPr id="3" name="Slide Number Placeholder 2"/>
          <p:cNvSpPr>
            <a:spLocks noGrp="1"/>
          </p:cNvSpPr>
          <p:nvPr>
            <p:ph type="sldNum" sz="quarter" idx="4294967295"/>
          </p:nvPr>
        </p:nvSpPr>
        <p:spPr>
          <a:xfrm>
            <a:off x="0" y="6310313"/>
            <a:ext cx="2743200" cy="365125"/>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55</a:t>
            </a:fld>
            <a:endParaRPr lang="en-US" dirty="0">
              <a:solidFill>
                <a:srgbClr val="36424A">
                  <a:tint val="75000"/>
                </a:srgbClr>
              </a:solidFill>
            </a:endParaRPr>
          </a:p>
        </p:txBody>
      </p:sp>
    </p:spTree>
    <p:extLst>
      <p:ext uri="{BB962C8B-B14F-4D97-AF65-F5344CB8AC3E}">
        <p14:creationId xmlns:p14="http://schemas.microsoft.com/office/powerpoint/2010/main" val="1597985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Image result for electronic medical record">
            <a:extLst>
              <a:ext uri="{FF2B5EF4-FFF2-40B4-BE49-F238E27FC236}">
                <a16:creationId xmlns:a16="http://schemas.microsoft.com/office/drawing/2014/main" id="{923D8D92-7C63-4A36-875F-5B4D00BF1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5792" y="4440559"/>
            <a:ext cx="1619327" cy="1240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746E78-28F8-4BA1-B0EC-0DBE161304E9}"/>
              </a:ext>
            </a:extLst>
          </p:cNvPr>
          <p:cNvSpPr>
            <a:spLocks noGrp="1"/>
          </p:cNvSpPr>
          <p:nvPr>
            <p:ph type="title"/>
          </p:nvPr>
        </p:nvSpPr>
        <p:spPr/>
        <p:txBody>
          <a:bodyPr/>
          <a:lstStyle/>
          <a:p>
            <a:r>
              <a:rPr lang="en-CA" dirty="0"/>
              <a:t>Prerequisites to Participate in CII</a:t>
            </a:r>
          </a:p>
        </p:txBody>
      </p:sp>
      <p:sp>
        <p:nvSpPr>
          <p:cNvPr id="3" name="Content Placeholder 2">
            <a:extLst>
              <a:ext uri="{FF2B5EF4-FFF2-40B4-BE49-F238E27FC236}">
                <a16:creationId xmlns:a16="http://schemas.microsoft.com/office/drawing/2014/main" id="{193DFD26-D96B-4CC5-B2C1-4776F2057814}"/>
              </a:ext>
            </a:extLst>
          </p:cNvPr>
          <p:cNvSpPr>
            <a:spLocks noGrp="1"/>
          </p:cNvSpPr>
          <p:nvPr>
            <p:ph idx="1"/>
          </p:nvPr>
        </p:nvSpPr>
        <p:spPr>
          <a:xfrm>
            <a:off x="655322" y="1170173"/>
            <a:ext cx="8000998" cy="4781709"/>
          </a:xfrm>
        </p:spPr>
        <p:txBody>
          <a:bodyPr>
            <a:noAutofit/>
          </a:bodyPr>
          <a:lstStyle/>
          <a:p>
            <a:pPr marL="514350" indent="-514350">
              <a:buFont typeface="+mj-lt"/>
              <a:buAutoNum type="arabicPeriod"/>
            </a:pPr>
            <a:r>
              <a:rPr lang="en-US" b="1" dirty="0"/>
              <a:t>The clinic must be live on Alberta Netcare Portal</a:t>
            </a:r>
          </a:p>
          <a:p>
            <a:pPr marL="514350" indent="-514350">
              <a:buFont typeface="+mj-lt"/>
              <a:buAutoNum type="arabicPeriod"/>
            </a:pPr>
            <a:endParaRPr lang="en-US" dirty="0"/>
          </a:p>
          <a:p>
            <a:pPr marL="514350" indent="-514350">
              <a:buFont typeface="+mj-lt"/>
              <a:buAutoNum type="arabicPeriod"/>
            </a:pPr>
            <a:r>
              <a:rPr lang="en-US" b="1" dirty="0"/>
              <a:t>The clinic must have an EMR Privacy Impact Assessment (PIA)</a:t>
            </a:r>
          </a:p>
          <a:p>
            <a:pPr lvl="2"/>
            <a:r>
              <a:rPr lang="en-US" dirty="0"/>
              <a:t>Support is available to review and make recommendations to bring your PIA up to date, if required</a:t>
            </a:r>
          </a:p>
          <a:p>
            <a:pPr marL="514350" indent="-514350">
              <a:buFont typeface="+mj-lt"/>
              <a:buAutoNum type="arabicPeriod"/>
            </a:pPr>
            <a:endParaRPr lang="en-US" dirty="0"/>
          </a:p>
          <a:p>
            <a:pPr marL="514350" indent="-514350">
              <a:buFont typeface="+mj-lt"/>
              <a:buAutoNum type="arabicPeriod"/>
            </a:pPr>
            <a:r>
              <a:rPr lang="en-US" b="1" dirty="0"/>
              <a:t>Providers must be panel ready</a:t>
            </a:r>
          </a:p>
          <a:p>
            <a:pPr marL="514350" indent="-514350">
              <a:buFont typeface="+mj-lt"/>
              <a:buAutoNum type="arabicPeriod"/>
            </a:pPr>
            <a:endParaRPr lang="en-US" b="1" dirty="0"/>
          </a:p>
          <a:p>
            <a:pPr marL="514350" indent="-514350">
              <a:buFont typeface="+mj-lt"/>
              <a:buAutoNum type="arabicPeriod"/>
            </a:pPr>
            <a:r>
              <a:rPr lang="en-US" b="1" dirty="0"/>
              <a:t>Using a conformed EMR:</a:t>
            </a:r>
          </a:p>
          <a:p>
            <a:pPr lvl="2"/>
            <a:r>
              <a:rPr lang="en-US" dirty="0" err="1"/>
              <a:t>Microquest</a:t>
            </a:r>
            <a:r>
              <a:rPr lang="en-US" dirty="0"/>
              <a:t> Healthquest* </a:t>
            </a:r>
          </a:p>
          <a:p>
            <a:pPr lvl="2"/>
            <a:r>
              <a:rPr lang="en-US" dirty="0"/>
              <a:t>QHR </a:t>
            </a:r>
            <a:r>
              <a:rPr lang="en-US" dirty="0" err="1"/>
              <a:t>Accuro</a:t>
            </a:r>
            <a:r>
              <a:rPr lang="en-US" dirty="0"/>
              <a:t>*</a:t>
            </a:r>
          </a:p>
          <a:p>
            <a:pPr lvl="2"/>
            <a:r>
              <a:rPr lang="en-US" dirty="0"/>
              <a:t>TELUS Med Access, PS Suite or Wolf</a:t>
            </a:r>
          </a:p>
          <a:p>
            <a:pPr marL="914400" lvl="2" indent="0">
              <a:buNone/>
            </a:pPr>
            <a:r>
              <a:rPr lang="en-US" sz="1800" dirty="0"/>
              <a:t>*</a:t>
            </a:r>
            <a:r>
              <a:rPr lang="en-US" sz="1800" i="1" dirty="0"/>
              <a:t>Requires latest version</a:t>
            </a:r>
            <a:endParaRPr lang="en-US" sz="1600" i="1" dirty="0"/>
          </a:p>
        </p:txBody>
      </p:sp>
      <p:sp>
        <p:nvSpPr>
          <p:cNvPr id="4" name="Slide Number Placeholder 3">
            <a:extLst>
              <a:ext uri="{FF2B5EF4-FFF2-40B4-BE49-F238E27FC236}">
                <a16:creationId xmlns:a16="http://schemas.microsoft.com/office/drawing/2014/main" id="{462E0116-0F54-4442-9ED0-BAAA3672A38F}"/>
              </a:ext>
            </a:extLst>
          </p:cNvPr>
          <p:cNvSpPr>
            <a:spLocks noGrp="1"/>
          </p:cNvSpPr>
          <p:nvPr>
            <p:ph type="sldNum" sz="quarter" idx="12"/>
          </p:nvPr>
        </p:nvSpPr>
        <p:spPr/>
        <p:txBody>
          <a:bodyPr/>
          <a:lstStyle/>
          <a:p>
            <a:fld id="{F0F5746B-1A61-4914-9792-FA2C912D93FF}" type="slidenum">
              <a:rPr lang="en-CA" smtClean="0"/>
              <a:pPr/>
              <a:t>56</a:t>
            </a:fld>
            <a:endParaRPr lang="en-CA"/>
          </a:p>
        </p:txBody>
      </p:sp>
      <p:sp>
        <p:nvSpPr>
          <p:cNvPr id="6" name="TextBox 5">
            <a:extLst>
              <a:ext uri="{FF2B5EF4-FFF2-40B4-BE49-F238E27FC236}">
                <a16:creationId xmlns:a16="http://schemas.microsoft.com/office/drawing/2014/main" id="{8BE29457-3F05-467E-8859-6BFE31B69EA0}"/>
              </a:ext>
            </a:extLst>
          </p:cNvPr>
          <p:cNvSpPr txBox="1"/>
          <p:nvPr/>
        </p:nvSpPr>
        <p:spPr>
          <a:xfrm>
            <a:off x="8925735" y="4560364"/>
            <a:ext cx="1302217" cy="692497"/>
          </a:xfrm>
          <a:prstGeom prst="rect">
            <a:avLst/>
          </a:prstGeom>
          <a:solidFill>
            <a:schemeClr val="bg1"/>
          </a:solidFill>
        </p:spPr>
        <p:txBody>
          <a:bodyPr wrap="square" tIns="0" bIns="0" rtlCol="0">
            <a:spAutoFit/>
          </a:bodyPr>
          <a:lstStyle/>
          <a:p>
            <a:r>
              <a:rPr lang="en-US" sz="1500" b="1" dirty="0" err="1"/>
              <a:t>Microquest</a:t>
            </a:r>
            <a:endParaRPr lang="en-US" sz="1500" b="1" dirty="0"/>
          </a:p>
          <a:p>
            <a:r>
              <a:rPr lang="en-US" sz="1500" b="1" dirty="0"/>
              <a:t>QHR</a:t>
            </a:r>
          </a:p>
          <a:p>
            <a:r>
              <a:rPr lang="en-US" sz="1500" b="1" dirty="0"/>
              <a:t>TELUS</a:t>
            </a:r>
          </a:p>
        </p:txBody>
      </p:sp>
      <p:pic>
        <p:nvPicPr>
          <p:cNvPr id="7" name="Picture 6">
            <a:extLst>
              <a:ext uri="{FF2B5EF4-FFF2-40B4-BE49-F238E27FC236}">
                <a16:creationId xmlns:a16="http://schemas.microsoft.com/office/drawing/2014/main" id="{AA80CC5C-A8C7-4FF2-8FB0-A46B70AFD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296" y="954289"/>
            <a:ext cx="1994626" cy="880668"/>
          </a:xfrm>
          <a:prstGeom prst="rect">
            <a:avLst/>
          </a:prstGeom>
        </p:spPr>
      </p:pic>
      <p:grpSp>
        <p:nvGrpSpPr>
          <p:cNvPr id="14" name="Group 13">
            <a:extLst>
              <a:ext uri="{FF2B5EF4-FFF2-40B4-BE49-F238E27FC236}">
                <a16:creationId xmlns:a16="http://schemas.microsoft.com/office/drawing/2014/main" id="{45CDAB9C-1F0C-4FB6-ADE4-4A518ECEFE87}"/>
              </a:ext>
            </a:extLst>
          </p:cNvPr>
          <p:cNvGrpSpPr/>
          <p:nvPr/>
        </p:nvGrpSpPr>
        <p:grpSpPr>
          <a:xfrm>
            <a:off x="9205640" y="2105711"/>
            <a:ext cx="742406" cy="870690"/>
            <a:chOff x="8816782" y="2675176"/>
            <a:chExt cx="742406" cy="870690"/>
          </a:xfrm>
        </p:grpSpPr>
        <p:grpSp>
          <p:nvGrpSpPr>
            <p:cNvPr id="8" name="Google Shape;370;p39">
              <a:extLst>
                <a:ext uri="{FF2B5EF4-FFF2-40B4-BE49-F238E27FC236}">
                  <a16:creationId xmlns:a16="http://schemas.microsoft.com/office/drawing/2014/main" id="{C9E7C241-608E-4C4C-8418-027F39B8E961}"/>
                </a:ext>
              </a:extLst>
            </p:cNvPr>
            <p:cNvGrpSpPr/>
            <p:nvPr/>
          </p:nvGrpSpPr>
          <p:grpSpPr>
            <a:xfrm>
              <a:off x="8816782" y="2675176"/>
              <a:ext cx="742406" cy="870690"/>
              <a:chOff x="584925" y="922575"/>
              <a:chExt cx="415200" cy="502525"/>
            </a:xfrm>
            <a:noFill/>
          </p:grpSpPr>
          <p:sp>
            <p:nvSpPr>
              <p:cNvPr id="9" name="Google Shape;371;p39">
                <a:extLst>
                  <a:ext uri="{FF2B5EF4-FFF2-40B4-BE49-F238E27FC236}">
                    <a16:creationId xmlns:a16="http://schemas.microsoft.com/office/drawing/2014/main" id="{576315C9-26AA-476A-9B00-3FA01480AFD1}"/>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784" fontAlgn="auto">
                  <a:spcBef>
                    <a:spcPts val="0"/>
                  </a:spcBef>
                  <a:spcAft>
                    <a:spcPts val="0"/>
                  </a:spcAft>
                  <a:buClr>
                    <a:srgbClr val="000000"/>
                  </a:buClr>
                </a:pPr>
                <a:endParaRPr sz="1050" kern="0">
                  <a:solidFill>
                    <a:srgbClr val="000000"/>
                  </a:solidFill>
                  <a:latin typeface="Arial"/>
                  <a:cs typeface="Arial"/>
                  <a:sym typeface="Arial"/>
                </a:endParaRPr>
              </a:p>
            </p:txBody>
          </p:sp>
          <p:sp>
            <p:nvSpPr>
              <p:cNvPr id="10" name="Google Shape;372;p39">
                <a:extLst>
                  <a:ext uri="{FF2B5EF4-FFF2-40B4-BE49-F238E27FC236}">
                    <a16:creationId xmlns:a16="http://schemas.microsoft.com/office/drawing/2014/main" id="{BB5CB5A8-30A5-47DF-AEE1-2D6B760A9B28}"/>
                  </a:ext>
                </a:extLst>
              </p:cNvPr>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784" fontAlgn="auto">
                  <a:spcBef>
                    <a:spcPts val="0"/>
                  </a:spcBef>
                  <a:spcAft>
                    <a:spcPts val="0"/>
                  </a:spcAft>
                  <a:buClr>
                    <a:srgbClr val="000000"/>
                  </a:buClr>
                </a:pPr>
                <a:endParaRPr sz="1050" kern="0">
                  <a:solidFill>
                    <a:srgbClr val="000000"/>
                  </a:solidFill>
                  <a:latin typeface="Arial"/>
                  <a:cs typeface="Arial"/>
                  <a:sym typeface="Arial"/>
                </a:endParaRPr>
              </a:p>
            </p:txBody>
          </p:sp>
          <p:sp>
            <p:nvSpPr>
              <p:cNvPr id="11" name="Google Shape;373;p39">
                <a:extLst>
                  <a:ext uri="{FF2B5EF4-FFF2-40B4-BE49-F238E27FC236}">
                    <a16:creationId xmlns:a16="http://schemas.microsoft.com/office/drawing/2014/main" id="{9E5CBA3F-6010-4573-8806-7DEAF3B303B5}"/>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defTabSz="685784" fontAlgn="auto">
                  <a:spcBef>
                    <a:spcPts val="0"/>
                  </a:spcBef>
                  <a:spcAft>
                    <a:spcPts val="0"/>
                  </a:spcAft>
                  <a:buClr>
                    <a:srgbClr val="000000"/>
                  </a:buClr>
                </a:pPr>
                <a:endParaRPr sz="1050" kern="0">
                  <a:solidFill>
                    <a:srgbClr val="000000"/>
                  </a:solidFill>
                  <a:latin typeface="Arial"/>
                  <a:cs typeface="Arial"/>
                  <a:sym typeface="Arial"/>
                </a:endParaRPr>
              </a:p>
            </p:txBody>
          </p:sp>
        </p:grpSp>
        <p:sp>
          <p:nvSpPr>
            <p:cNvPr id="12" name="TextBox 11">
              <a:extLst>
                <a:ext uri="{FF2B5EF4-FFF2-40B4-BE49-F238E27FC236}">
                  <a16:creationId xmlns:a16="http://schemas.microsoft.com/office/drawing/2014/main" id="{53C40E01-4804-46AD-99E1-BFE3A2E57489}"/>
                </a:ext>
              </a:extLst>
            </p:cNvPr>
            <p:cNvSpPr txBox="1"/>
            <p:nvPr/>
          </p:nvSpPr>
          <p:spPr>
            <a:xfrm>
              <a:off x="8991296" y="2682693"/>
              <a:ext cx="439544" cy="300082"/>
            </a:xfrm>
            <a:prstGeom prst="rect">
              <a:avLst/>
            </a:prstGeom>
            <a:noFill/>
          </p:spPr>
          <p:txBody>
            <a:bodyPr wrap="none" rtlCol="0">
              <a:spAutoFit/>
            </a:bodyPr>
            <a:lstStyle/>
            <a:p>
              <a:r>
                <a:rPr lang="en-US" sz="1350"/>
                <a:t>PIA</a:t>
              </a:r>
            </a:p>
          </p:txBody>
        </p:sp>
        <p:sp>
          <p:nvSpPr>
            <p:cNvPr id="13" name="L-Shape 12">
              <a:extLst>
                <a:ext uri="{FF2B5EF4-FFF2-40B4-BE49-F238E27FC236}">
                  <a16:creationId xmlns:a16="http://schemas.microsoft.com/office/drawing/2014/main" id="{DFBF2E20-5F0E-422C-AADB-F06535A0EE5A}"/>
                </a:ext>
              </a:extLst>
            </p:cNvPr>
            <p:cNvSpPr/>
            <p:nvPr/>
          </p:nvSpPr>
          <p:spPr>
            <a:xfrm rot="18862535">
              <a:off x="8998225" y="2976753"/>
              <a:ext cx="523315" cy="208882"/>
            </a:xfrm>
            <a:prstGeom prst="corner">
              <a:avLst/>
            </a:prstGeom>
            <a:solidFill>
              <a:schemeClr val="bg1">
                <a:lumMod val="85000"/>
              </a:schemeClr>
            </a:solidFill>
            <a:ln w="53975">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5" name="Picture 14">
            <a:extLst>
              <a:ext uri="{FF2B5EF4-FFF2-40B4-BE49-F238E27FC236}">
                <a16:creationId xmlns:a16="http://schemas.microsoft.com/office/drawing/2014/main" id="{76D9E7C8-5C51-4795-A45B-623DDD94E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304" y="3366367"/>
            <a:ext cx="803077" cy="804027"/>
          </a:xfrm>
          <a:prstGeom prst="rect">
            <a:avLst/>
          </a:prstGeom>
        </p:spPr>
      </p:pic>
    </p:spTree>
    <p:extLst>
      <p:ext uri="{BB962C8B-B14F-4D97-AF65-F5344CB8AC3E}">
        <p14:creationId xmlns:p14="http://schemas.microsoft.com/office/powerpoint/2010/main" val="1723932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82562"/>
            <a:ext cx="10515600" cy="671517"/>
          </a:xfrm>
        </p:spPr>
        <p:txBody>
          <a:bodyPr>
            <a:normAutofit/>
          </a:bodyPr>
          <a:lstStyle/>
          <a:p>
            <a:r>
              <a:rPr lang="en-US" sz="3600" dirty="0">
                <a:solidFill>
                  <a:srgbClr val="275971"/>
                </a:solidFill>
              </a:rPr>
              <a:t>1. Live on Alberta Netcare Portal</a:t>
            </a:r>
            <a:endParaRPr lang="en-CA" sz="3600" dirty="0">
              <a:solidFill>
                <a:srgbClr val="275971"/>
              </a:solidFill>
            </a:endParaRPr>
          </a:p>
        </p:txBody>
      </p:sp>
      <p:sp>
        <p:nvSpPr>
          <p:cNvPr id="2" name="Content Placeholder 1"/>
          <p:cNvSpPr>
            <a:spLocks noGrp="1"/>
          </p:cNvSpPr>
          <p:nvPr>
            <p:ph idx="1"/>
          </p:nvPr>
        </p:nvSpPr>
        <p:spPr>
          <a:xfrm>
            <a:off x="800100" y="1664811"/>
            <a:ext cx="5055570" cy="4351338"/>
          </a:xfrm>
        </p:spPr>
        <p:txBody>
          <a:bodyPr/>
          <a:lstStyle/>
          <a:p>
            <a:pPr marL="0" indent="0">
              <a:buNone/>
            </a:pPr>
            <a:r>
              <a:rPr lang="en-US" dirty="0"/>
              <a:t>The clinic site must be live on Netcare. </a:t>
            </a:r>
          </a:p>
          <a:p>
            <a:pPr marL="0" indent="0">
              <a:buNone/>
            </a:pPr>
            <a:r>
              <a:rPr lang="en-CA" sz="2000" dirty="0"/>
              <a:t>If the </a:t>
            </a:r>
            <a:r>
              <a:rPr lang="en-US" sz="2000" dirty="0"/>
              <a:t>clinic is not live, please visit the Alberta Netcare website to learn more about registering for Alberta </a:t>
            </a:r>
            <a:r>
              <a:rPr lang="en-CA" sz="2000" dirty="0"/>
              <a:t>Netcare: </a:t>
            </a:r>
          </a:p>
          <a:p>
            <a:pPr marL="0" indent="0">
              <a:buNone/>
            </a:pPr>
            <a:endParaRPr lang="en-CA" sz="2000" dirty="0"/>
          </a:p>
          <a:p>
            <a:pPr marL="0" indent="0">
              <a:buNone/>
            </a:pPr>
            <a:r>
              <a:rPr lang="en-CA" sz="1800" dirty="0">
                <a:hlinkClick r:id="rId3"/>
              </a:rPr>
              <a:t>http://www.albertanetcare.ca/Registration.htm</a:t>
            </a:r>
            <a:r>
              <a:rPr lang="en-CA" sz="1800" dirty="0"/>
              <a:t> </a:t>
            </a:r>
          </a:p>
        </p:txBody>
      </p:sp>
      <p:pic>
        <p:nvPicPr>
          <p:cNvPr id="5"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52" y="3840480"/>
            <a:ext cx="3313841" cy="1461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36620D-8838-4676-ACEC-CDB9E792413F}"/>
              </a:ext>
            </a:extLst>
          </p:cNvPr>
          <p:cNvPicPr>
            <a:picLocks noChangeAspect="1"/>
          </p:cNvPicPr>
          <p:nvPr/>
        </p:nvPicPr>
        <p:blipFill>
          <a:blip r:embed="rId5"/>
          <a:stretch>
            <a:fillRect/>
          </a:stretch>
        </p:blipFill>
        <p:spPr>
          <a:xfrm>
            <a:off x="5943600" y="1664811"/>
            <a:ext cx="5753618" cy="3366644"/>
          </a:xfrm>
          <a:prstGeom prst="rect">
            <a:avLst/>
          </a:prstGeom>
        </p:spPr>
      </p:pic>
    </p:spTree>
    <p:extLst>
      <p:ext uri="{BB962C8B-B14F-4D97-AF65-F5344CB8AC3E}">
        <p14:creationId xmlns:p14="http://schemas.microsoft.com/office/powerpoint/2010/main" val="1647552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661539"/>
          </a:xfrm>
        </p:spPr>
        <p:txBody>
          <a:bodyPr>
            <a:normAutofit/>
          </a:bodyPr>
          <a:lstStyle/>
          <a:p>
            <a:r>
              <a:rPr lang="en-US" sz="3600" dirty="0">
                <a:solidFill>
                  <a:srgbClr val="275971"/>
                </a:solidFill>
              </a:rPr>
              <a:t>2. Clinic PIA must be up-to-date</a:t>
            </a:r>
            <a:endParaRPr lang="en-CA" sz="3600" dirty="0">
              <a:solidFill>
                <a:srgbClr val="275971"/>
              </a:solidFill>
            </a:endParaRPr>
          </a:p>
        </p:txBody>
      </p:sp>
      <p:sp>
        <p:nvSpPr>
          <p:cNvPr id="2" name="Content Placeholder 1"/>
          <p:cNvSpPr>
            <a:spLocks noGrp="1"/>
          </p:cNvSpPr>
          <p:nvPr>
            <p:ph idx="1"/>
          </p:nvPr>
        </p:nvSpPr>
        <p:spPr>
          <a:xfrm>
            <a:off x="360214" y="1020837"/>
            <a:ext cx="10515600" cy="4351338"/>
          </a:xfrm>
        </p:spPr>
        <p:txBody>
          <a:bodyPr/>
          <a:lstStyle/>
          <a:p>
            <a:pPr marL="0" indent="0">
              <a:buNone/>
            </a:pPr>
            <a:r>
              <a:rPr lang="en-US" sz="2000" b="1" dirty="0"/>
              <a:t>1. Complete the PIA Update Self-Assessment</a:t>
            </a:r>
            <a:endParaRPr lang="en-CA" sz="2000" b="1" dirty="0"/>
          </a:p>
        </p:txBody>
      </p:sp>
      <p:pic>
        <p:nvPicPr>
          <p:cNvPr id="8" name="Picture 7"/>
          <p:cNvPicPr>
            <a:picLocks noChangeAspect="1"/>
          </p:cNvPicPr>
          <p:nvPr/>
        </p:nvPicPr>
        <p:blipFill>
          <a:blip r:embed="rId3"/>
          <a:stretch>
            <a:fillRect/>
          </a:stretch>
        </p:blipFill>
        <p:spPr>
          <a:xfrm>
            <a:off x="4251967" y="2615625"/>
            <a:ext cx="2251039" cy="287987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Content Placeholder 1"/>
          <p:cNvSpPr txBox="1">
            <a:spLocks/>
          </p:cNvSpPr>
          <p:nvPr/>
        </p:nvSpPr>
        <p:spPr bwMode="auto">
          <a:xfrm>
            <a:off x="5057195" y="1708778"/>
            <a:ext cx="7068994" cy="158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2000" b="1" dirty="0"/>
              <a:t>2. Supports to update clinic Privacy Impact Assessment</a:t>
            </a:r>
            <a:endParaRPr lang="en-CA" sz="2000" b="1" dirty="0"/>
          </a:p>
          <a:p>
            <a:pPr marL="0" indent="0">
              <a:buFont typeface="Arial" charset="0"/>
              <a:buNone/>
            </a:pPr>
            <a:endParaRPr lang="en-CA" sz="2000" dirty="0"/>
          </a:p>
        </p:txBody>
      </p:sp>
      <p:sp>
        <p:nvSpPr>
          <p:cNvPr id="10" name="TextBox 9"/>
          <p:cNvSpPr txBox="1"/>
          <p:nvPr/>
        </p:nvSpPr>
        <p:spPr>
          <a:xfrm>
            <a:off x="4753757" y="2315140"/>
            <a:ext cx="1247457" cy="369332"/>
          </a:xfrm>
          <a:prstGeom prst="rect">
            <a:avLst/>
          </a:prstGeom>
          <a:noFill/>
        </p:spPr>
        <p:txBody>
          <a:bodyPr wrap="none" rtlCol="0">
            <a:spAutoFit/>
          </a:bodyPr>
          <a:lstStyle/>
          <a:p>
            <a:r>
              <a:rPr lang="en-US" dirty="0"/>
              <a:t>OIPC Guide</a:t>
            </a:r>
            <a:endParaRPr lang="en-CA" dirty="0"/>
          </a:p>
        </p:txBody>
      </p:sp>
      <p:pic>
        <p:nvPicPr>
          <p:cNvPr id="13" name="Picture 12"/>
          <p:cNvPicPr>
            <a:picLocks noChangeAspect="1"/>
          </p:cNvPicPr>
          <p:nvPr/>
        </p:nvPicPr>
        <p:blipFill>
          <a:blip r:embed="rId4"/>
          <a:stretch>
            <a:fillRect/>
          </a:stretch>
        </p:blipFill>
        <p:spPr>
          <a:xfrm>
            <a:off x="7445404" y="4510581"/>
            <a:ext cx="2190750" cy="210502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7721901" y="2246293"/>
            <a:ext cx="3413688" cy="369332"/>
          </a:xfrm>
          <a:prstGeom prst="rect">
            <a:avLst/>
          </a:prstGeom>
          <a:noFill/>
        </p:spPr>
        <p:txBody>
          <a:bodyPr wrap="square" rtlCol="0">
            <a:spAutoFit/>
          </a:bodyPr>
          <a:lstStyle/>
          <a:p>
            <a:r>
              <a:rPr lang="en-US" dirty="0"/>
              <a:t>Privacy Seminar Recording</a:t>
            </a:r>
            <a:endParaRPr lang="en-CA" dirty="0"/>
          </a:p>
        </p:txBody>
      </p:sp>
      <p:sp>
        <p:nvSpPr>
          <p:cNvPr id="15" name="TextBox 14"/>
          <p:cNvSpPr txBox="1"/>
          <p:nvPr/>
        </p:nvSpPr>
        <p:spPr>
          <a:xfrm>
            <a:off x="7400723" y="4023834"/>
            <a:ext cx="2280111" cy="369332"/>
          </a:xfrm>
          <a:prstGeom prst="rect">
            <a:avLst/>
          </a:prstGeom>
          <a:noFill/>
        </p:spPr>
        <p:txBody>
          <a:bodyPr wrap="none" rtlCol="0">
            <a:spAutoFit/>
          </a:bodyPr>
          <a:lstStyle/>
          <a:p>
            <a:r>
              <a:rPr lang="en-US" dirty="0"/>
              <a:t>eHealth Support Team</a:t>
            </a:r>
            <a:endParaRPr lang="en-CA" dirty="0"/>
          </a:p>
        </p:txBody>
      </p:sp>
      <p:pic>
        <p:nvPicPr>
          <p:cNvPr id="5" name="Picture 4"/>
          <p:cNvPicPr>
            <a:picLocks noChangeAspect="1"/>
          </p:cNvPicPr>
          <p:nvPr/>
        </p:nvPicPr>
        <p:blipFill>
          <a:blip r:embed="rId5"/>
          <a:stretch>
            <a:fillRect/>
          </a:stretch>
        </p:blipFill>
        <p:spPr>
          <a:xfrm>
            <a:off x="6721349" y="2615625"/>
            <a:ext cx="5076825" cy="9525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6721349" y="3654386"/>
            <a:ext cx="5247014" cy="307777"/>
          </a:xfrm>
          <a:prstGeom prst="rect">
            <a:avLst/>
          </a:prstGeom>
          <a:noFill/>
        </p:spPr>
        <p:txBody>
          <a:bodyPr wrap="none" rtlCol="0">
            <a:spAutoFit/>
          </a:bodyPr>
          <a:lstStyle/>
          <a:p>
            <a:r>
              <a:rPr lang="en-CA" sz="1400" dirty="0">
                <a:hlinkClick r:id="rId6"/>
              </a:rPr>
              <a:t>http://www.albertanetcare.ca/learningcentre/trainingrecordings.htm</a:t>
            </a:r>
            <a:endParaRPr lang="en-CA" sz="1400" dirty="0"/>
          </a:p>
        </p:txBody>
      </p:sp>
      <p:pic>
        <p:nvPicPr>
          <p:cNvPr id="11" name="Picture 10"/>
          <p:cNvPicPr>
            <a:picLocks noChangeAspect="1"/>
          </p:cNvPicPr>
          <p:nvPr/>
        </p:nvPicPr>
        <p:blipFill>
          <a:blip r:embed="rId7"/>
          <a:stretch>
            <a:fillRect/>
          </a:stretch>
        </p:blipFill>
        <p:spPr>
          <a:xfrm>
            <a:off x="759971" y="1531409"/>
            <a:ext cx="2617866" cy="33573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7143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18582"/>
          </a:xfrm>
        </p:spPr>
        <p:txBody>
          <a:bodyPr>
            <a:normAutofit/>
          </a:bodyPr>
          <a:lstStyle/>
          <a:p>
            <a:r>
              <a:rPr lang="en-US" sz="3600" dirty="0"/>
              <a:t>Minor or Major PIA Update?</a:t>
            </a:r>
            <a:endParaRPr lang="en-CA" sz="3600" dirty="0"/>
          </a:p>
        </p:txBody>
      </p:sp>
      <p:sp>
        <p:nvSpPr>
          <p:cNvPr id="3" name="Content Placeholder 2"/>
          <p:cNvSpPr>
            <a:spLocks noGrp="1"/>
          </p:cNvSpPr>
          <p:nvPr>
            <p:ph idx="1"/>
          </p:nvPr>
        </p:nvSpPr>
        <p:spPr>
          <a:xfrm>
            <a:off x="3261003" y="1130923"/>
            <a:ext cx="8527343" cy="5220450"/>
          </a:xfrm>
        </p:spPr>
        <p:txBody>
          <a:bodyPr>
            <a:normAutofit fontScale="70000" lnSpcReduction="20000"/>
          </a:bodyPr>
          <a:lstStyle/>
          <a:p>
            <a:pPr marL="0" indent="0">
              <a:lnSpc>
                <a:spcPct val="120000"/>
              </a:lnSpc>
              <a:spcBef>
                <a:spcPts val="600"/>
              </a:spcBef>
              <a:spcAft>
                <a:spcPts val="600"/>
              </a:spcAft>
              <a:buNone/>
            </a:pPr>
            <a:r>
              <a:rPr lang="en-US" sz="2600" dirty="0"/>
              <a:t>The </a:t>
            </a:r>
            <a:r>
              <a:rPr lang="en-US" sz="3100" b="1" dirty="0"/>
              <a:t>PIA Update Self-Assessment</a:t>
            </a:r>
            <a:r>
              <a:rPr lang="en-US" sz="2600" dirty="0"/>
              <a:t> will assist in determining if you need to update your PIA.</a:t>
            </a:r>
          </a:p>
          <a:p>
            <a:pPr marL="0" indent="0">
              <a:lnSpc>
                <a:spcPct val="120000"/>
              </a:lnSpc>
              <a:spcBef>
                <a:spcPts val="600"/>
              </a:spcBef>
              <a:spcAft>
                <a:spcPts val="600"/>
              </a:spcAft>
              <a:buNone/>
            </a:pPr>
            <a:br>
              <a:rPr lang="en-US" sz="2600" dirty="0"/>
            </a:br>
            <a:r>
              <a:rPr lang="en-US" sz="2300" b="1" dirty="0"/>
              <a:t>Potential PIA Updates Triggers</a:t>
            </a:r>
            <a:r>
              <a:rPr lang="en-US" sz="2300" dirty="0"/>
              <a:t>:  </a:t>
            </a:r>
            <a:r>
              <a:rPr lang="en-US" sz="2300" b="1" dirty="0"/>
              <a:t>Common Examples</a:t>
            </a:r>
          </a:p>
          <a:p>
            <a:pPr lvl="1">
              <a:lnSpc>
                <a:spcPct val="110000"/>
              </a:lnSpc>
              <a:spcBef>
                <a:spcPts val="600"/>
              </a:spcBef>
              <a:spcAft>
                <a:spcPts val="600"/>
              </a:spcAft>
            </a:pPr>
            <a:r>
              <a:rPr lang="en-US" sz="2100" dirty="0"/>
              <a:t>EMR system change</a:t>
            </a:r>
          </a:p>
          <a:p>
            <a:pPr lvl="1">
              <a:lnSpc>
                <a:spcPct val="110000"/>
              </a:lnSpc>
              <a:spcBef>
                <a:spcPts val="600"/>
              </a:spcBef>
              <a:spcAft>
                <a:spcPts val="600"/>
              </a:spcAft>
            </a:pPr>
            <a:r>
              <a:rPr lang="en-US" sz="2100" dirty="0"/>
              <a:t>EMR change from local to “in the cloud”</a:t>
            </a:r>
            <a:endParaRPr lang="en-CA" sz="2100" dirty="0"/>
          </a:p>
          <a:p>
            <a:pPr lvl="1">
              <a:lnSpc>
                <a:spcPct val="110000"/>
              </a:lnSpc>
              <a:spcBef>
                <a:spcPts val="600"/>
              </a:spcBef>
              <a:spcAft>
                <a:spcPts val="600"/>
              </a:spcAft>
            </a:pPr>
            <a:r>
              <a:rPr lang="en-US" sz="2100" dirty="0"/>
              <a:t>New EMR user access role or group introduced</a:t>
            </a:r>
          </a:p>
          <a:p>
            <a:pPr lvl="1">
              <a:lnSpc>
                <a:spcPct val="110000"/>
              </a:lnSpc>
              <a:spcBef>
                <a:spcPts val="600"/>
              </a:spcBef>
              <a:spcAft>
                <a:spcPts val="600"/>
              </a:spcAft>
            </a:pPr>
            <a:r>
              <a:rPr lang="en-US" sz="2100" dirty="0"/>
              <a:t>Adding EMR access to an organization not in your PIA</a:t>
            </a:r>
          </a:p>
          <a:p>
            <a:pPr lvl="1">
              <a:lnSpc>
                <a:spcPct val="110000"/>
              </a:lnSpc>
              <a:spcBef>
                <a:spcPts val="600"/>
              </a:spcBef>
              <a:spcAft>
                <a:spcPts val="600"/>
              </a:spcAft>
            </a:pPr>
            <a:r>
              <a:rPr lang="en-US" sz="2100" dirty="0"/>
              <a:t>New ways of communicating with patents (e.g., email, text messages)</a:t>
            </a:r>
          </a:p>
          <a:p>
            <a:pPr lvl="1">
              <a:lnSpc>
                <a:spcPct val="110000"/>
              </a:lnSpc>
              <a:spcBef>
                <a:spcPts val="600"/>
              </a:spcBef>
              <a:spcAft>
                <a:spcPts val="600"/>
              </a:spcAft>
            </a:pPr>
            <a:r>
              <a:rPr lang="en-US" sz="2100" dirty="0"/>
              <a:t>Adding wireless access to EMR</a:t>
            </a:r>
          </a:p>
          <a:p>
            <a:pPr lvl="1">
              <a:lnSpc>
                <a:spcPct val="110000"/>
              </a:lnSpc>
              <a:spcBef>
                <a:spcPts val="600"/>
              </a:spcBef>
              <a:spcAft>
                <a:spcPts val="600"/>
              </a:spcAft>
            </a:pPr>
            <a:r>
              <a:rPr lang="en-US" sz="2100" dirty="0"/>
              <a:t>Adding remote access to EMR</a:t>
            </a:r>
          </a:p>
          <a:p>
            <a:pPr lvl="1">
              <a:lnSpc>
                <a:spcPct val="110000"/>
              </a:lnSpc>
              <a:spcBef>
                <a:spcPts val="600"/>
              </a:spcBef>
              <a:spcAft>
                <a:spcPts val="600"/>
              </a:spcAft>
            </a:pPr>
            <a:r>
              <a:rPr lang="en-US" sz="2100" dirty="0"/>
              <a:t>Adding new device access to EMR (e.g., mobile, tablets, laptops)</a:t>
            </a:r>
          </a:p>
          <a:p>
            <a:pPr marL="342900" lvl="1" indent="0">
              <a:lnSpc>
                <a:spcPct val="110000"/>
              </a:lnSpc>
              <a:spcBef>
                <a:spcPts val="600"/>
              </a:spcBef>
              <a:spcAft>
                <a:spcPts val="600"/>
              </a:spcAft>
              <a:buNone/>
            </a:pPr>
            <a:r>
              <a:rPr lang="en-US" sz="2100" b="1" dirty="0"/>
              <a:t>Minor change/update</a:t>
            </a:r>
          </a:p>
          <a:p>
            <a:pPr lvl="1">
              <a:lnSpc>
                <a:spcPct val="110000"/>
              </a:lnSpc>
              <a:spcBef>
                <a:spcPts val="600"/>
              </a:spcBef>
              <a:spcAft>
                <a:spcPts val="600"/>
              </a:spcAft>
            </a:pPr>
            <a:r>
              <a:rPr lang="en-US" sz="2100" dirty="0"/>
              <a:t>Update clinic privacy policy and procedures (e.g., 2018 breach reporting requirement)</a:t>
            </a:r>
          </a:p>
          <a:p>
            <a:pPr>
              <a:lnSpc>
                <a:spcPct val="110000"/>
              </a:lnSpc>
              <a:spcBef>
                <a:spcPts val="600"/>
              </a:spcBef>
              <a:spcAft>
                <a:spcPts val="600"/>
              </a:spcAft>
            </a:pPr>
            <a:endParaRPr lang="en-US" dirty="0"/>
          </a:p>
        </p:txBody>
      </p:sp>
      <p:pic>
        <p:nvPicPr>
          <p:cNvPr id="4" name="Picture 3"/>
          <p:cNvPicPr>
            <a:picLocks noChangeAspect="1"/>
          </p:cNvPicPr>
          <p:nvPr/>
        </p:nvPicPr>
        <p:blipFill>
          <a:blip r:embed="rId3"/>
          <a:stretch>
            <a:fillRect/>
          </a:stretch>
        </p:blipFill>
        <p:spPr>
          <a:xfrm>
            <a:off x="413204" y="1825625"/>
            <a:ext cx="2617866" cy="3357353"/>
          </a:xfrm>
          <a:prstGeom prst="rect">
            <a:avLst/>
          </a:prstGeom>
          <a:effectLst>
            <a:outerShdw blurRad="50800" dist="38100" dir="2700000" algn="tl" rotWithShape="0">
              <a:prstClr val="black">
                <a:alpha val="40000"/>
              </a:prstClr>
            </a:outerShdw>
          </a:effectLst>
        </p:spPr>
      </p:pic>
      <p:sp>
        <p:nvSpPr>
          <p:cNvPr id="5" name="TextBox 4"/>
          <p:cNvSpPr txBox="1"/>
          <p:nvPr/>
        </p:nvSpPr>
        <p:spPr>
          <a:xfrm flipH="1">
            <a:off x="363932" y="5292069"/>
            <a:ext cx="2716410" cy="584775"/>
          </a:xfrm>
          <a:prstGeom prst="rect">
            <a:avLst/>
          </a:prstGeom>
          <a:noFill/>
        </p:spPr>
        <p:txBody>
          <a:bodyPr wrap="square" rtlCol="0">
            <a:spAutoFit/>
          </a:bodyPr>
          <a:lstStyle/>
          <a:p>
            <a:r>
              <a:rPr lang="en-US" sz="1600" b="1" dirty="0"/>
              <a:t>PIA Update Self-Assessment</a:t>
            </a:r>
            <a:endParaRPr lang="en-CA" sz="1600" b="1" dirty="0"/>
          </a:p>
        </p:txBody>
      </p:sp>
    </p:spTree>
    <p:extLst>
      <p:ext uri="{BB962C8B-B14F-4D97-AF65-F5344CB8AC3E}">
        <p14:creationId xmlns:p14="http://schemas.microsoft.com/office/powerpoint/2010/main" val="127773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693821" y="176576"/>
            <a:ext cx="9819467" cy="680039"/>
          </a:xfrm>
        </p:spPr>
        <p:txBody>
          <a:bodyPr>
            <a:noAutofit/>
          </a:bodyPr>
          <a:lstStyle/>
          <a:p>
            <a:br>
              <a:rPr lang="en-US" altLang="en-US" sz="3600" dirty="0">
                <a:solidFill>
                  <a:srgbClr val="275971"/>
                </a:solidFill>
                <a:latin typeface="+mn-lt"/>
              </a:rPr>
            </a:br>
            <a:r>
              <a:rPr lang="en-US" altLang="en-US" sz="3600" dirty="0">
                <a:solidFill>
                  <a:srgbClr val="275971"/>
                </a:solidFill>
                <a:latin typeface="+mn-lt"/>
              </a:rPr>
              <a:t>Rationale/Benefits</a:t>
            </a:r>
            <a:endParaRPr lang="en-CA" altLang="en-US" sz="3600" dirty="0">
              <a:solidFill>
                <a:srgbClr val="275971"/>
              </a:solidFill>
              <a:latin typeface="+mn-lt"/>
            </a:endParaRPr>
          </a:p>
        </p:txBody>
      </p:sp>
      <p:sp>
        <p:nvSpPr>
          <p:cNvPr id="6" name="Rectangle 5"/>
          <p:cNvSpPr/>
          <p:nvPr/>
        </p:nvSpPr>
        <p:spPr>
          <a:xfrm>
            <a:off x="616496" y="1468867"/>
            <a:ext cx="5247216" cy="5017464"/>
          </a:xfrm>
          <a:prstGeom prst="rect">
            <a:avLst/>
          </a:prstGeom>
        </p:spPr>
        <p:txBody>
          <a:bodyPr>
            <a:spAutoFit/>
          </a:bodyPr>
          <a:lstStyle/>
          <a:p>
            <a:pPr marL="380990" indent="-380990" defTabSz="1219170" fontAlgn="base">
              <a:spcBef>
                <a:spcPts val="1600"/>
              </a:spcBef>
              <a:spcAft>
                <a:spcPct val="0"/>
              </a:spcAft>
              <a:buFont typeface="Arial" panose="020B0604020202020204" pitchFamily="34" charset="0"/>
              <a:buChar char="•"/>
              <a:defRPr/>
            </a:pPr>
            <a:r>
              <a:rPr lang="en-US" sz="2667" dirty="0">
                <a:solidFill>
                  <a:srgbClr val="36424A"/>
                </a:solidFill>
                <a:cs typeface="Arial" charset="0"/>
              </a:rPr>
              <a:t>Evidence shows that when a patient has a continuous relationship with a primary provider and care team, the overall result is better than when care is disjointed or broken </a:t>
            </a:r>
          </a:p>
          <a:p>
            <a:pPr marL="380990" indent="-380990" defTabSz="1219170" fontAlgn="base">
              <a:spcBef>
                <a:spcPts val="1600"/>
              </a:spcBef>
              <a:spcAft>
                <a:spcPct val="0"/>
              </a:spcAft>
              <a:buFont typeface="Arial" panose="020B0604020202020204" pitchFamily="34" charset="0"/>
              <a:buChar char="•"/>
              <a:defRPr/>
            </a:pPr>
            <a:r>
              <a:rPr lang="en-US" sz="2667" dirty="0">
                <a:solidFill>
                  <a:srgbClr val="36424A"/>
                </a:solidFill>
                <a:cs typeface="Arial" charset="0"/>
              </a:rPr>
              <a:t>Higher continuity is associated with improved health, quality of life, and reduced mortality</a:t>
            </a:r>
          </a:p>
          <a:p>
            <a:pPr marL="380990" indent="-380990" defTabSz="1219170" fontAlgn="base">
              <a:spcBef>
                <a:spcPts val="1600"/>
              </a:spcBef>
              <a:spcAft>
                <a:spcPct val="0"/>
              </a:spcAft>
              <a:buFont typeface="Arial" panose="020B0604020202020204" pitchFamily="34" charset="0"/>
              <a:buChar char="•"/>
              <a:defRPr/>
            </a:pPr>
            <a:endParaRPr lang="en-US" sz="2667" dirty="0">
              <a:solidFill>
                <a:srgbClr val="36424A"/>
              </a:solidFill>
              <a:cs typeface="Arial"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t="766" r="4286" b="5110"/>
          <a:stretch>
            <a:fillRect/>
          </a:stretch>
        </p:blipFill>
        <p:spPr bwMode="auto">
          <a:xfrm>
            <a:off x="5636685" y="0"/>
            <a:ext cx="65553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637E6040-0DAE-42D6-89AB-2B1D05C79891}"/>
              </a:ext>
            </a:extLst>
          </p:cNvPr>
          <p:cNvSpPr>
            <a:spLocks noGrp="1"/>
          </p:cNvSpPr>
          <p:nvPr>
            <p:ph type="sldNum" sz="quarter" idx="4294967295"/>
          </p:nvPr>
        </p:nvSpPr>
        <p:spPr>
          <a:xfrm>
            <a:off x="0" y="6454781"/>
            <a:ext cx="2743200" cy="366183"/>
          </a:xfrm>
        </p:spPr>
        <p:txBody>
          <a:bodyPr/>
          <a:lstStyle/>
          <a:p>
            <a:pPr defTabSz="1219170" fontAlgn="base">
              <a:spcBef>
                <a:spcPct val="0"/>
              </a:spcBef>
              <a:spcAft>
                <a:spcPct val="0"/>
              </a:spcAft>
            </a:pPr>
            <a:fld id="{632BDE3A-8A5F-47C4-AA75-58FC1EB2D383}" type="slidenum">
              <a:rPr lang="en-US"/>
              <a:pPr defTabSz="1219170" fontAlgn="base">
                <a:spcBef>
                  <a:spcPct val="0"/>
                </a:spcBef>
                <a:spcAft>
                  <a:spcPct val="0"/>
                </a:spcAft>
              </a:pPr>
              <a:t>6</a:t>
            </a:fld>
            <a:endParaRPr lang="en-US" dirty="0"/>
          </a:p>
        </p:txBody>
      </p:sp>
    </p:spTree>
    <p:extLst>
      <p:ext uri="{BB962C8B-B14F-4D97-AF65-F5344CB8AC3E}">
        <p14:creationId xmlns:p14="http://schemas.microsoft.com/office/powerpoint/2010/main" val="928900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0092"/>
          </a:xfrm>
        </p:spPr>
        <p:txBody>
          <a:bodyPr>
            <a:normAutofit/>
          </a:bodyPr>
          <a:lstStyle/>
          <a:p>
            <a:r>
              <a:rPr lang="en-US" sz="3600" dirty="0">
                <a:solidFill>
                  <a:srgbClr val="275971"/>
                </a:solidFill>
              </a:rPr>
              <a:t>Questions about Privacy?</a:t>
            </a:r>
            <a:endParaRPr lang="en-CA" sz="3600" dirty="0">
              <a:solidFill>
                <a:srgbClr val="275971"/>
              </a:solidFill>
            </a:endParaRPr>
          </a:p>
        </p:txBody>
      </p:sp>
      <p:sp>
        <p:nvSpPr>
          <p:cNvPr id="5" name="TextBox 4"/>
          <p:cNvSpPr txBox="1"/>
          <p:nvPr/>
        </p:nvSpPr>
        <p:spPr>
          <a:xfrm>
            <a:off x="5097230" y="1160085"/>
            <a:ext cx="1823897" cy="461665"/>
          </a:xfrm>
          <a:prstGeom prst="rect">
            <a:avLst/>
          </a:prstGeom>
          <a:noFill/>
        </p:spPr>
        <p:txBody>
          <a:bodyPr wrap="none" rtlCol="0">
            <a:spAutoFit/>
          </a:bodyPr>
          <a:lstStyle/>
          <a:p>
            <a:r>
              <a:rPr lang="en-US" sz="2400" b="1" dirty="0"/>
              <a:t>Privacy Tools</a:t>
            </a:r>
            <a:endParaRPr lang="en-CA" sz="2400" b="1" dirty="0"/>
          </a:p>
        </p:txBody>
      </p:sp>
      <p:grpSp>
        <p:nvGrpSpPr>
          <p:cNvPr id="11" name="Group 10">
            <a:extLst>
              <a:ext uri="{FF2B5EF4-FFF2-40B4-BE49-F238E27FC236}">
                <a16:creationId xmlns:a16="http://schemas.microsoft.com/office/drawing/2014/main" id="{8F53188C-ECED-4BB2-B7C8-DA847FBFBF49}"/>
              </a:ext>
            </a:extLst>
          </p:cNvPr>
          <p:cNvGrpSpPr/>
          <p:nvPr/>
        </p:nvGrpSpPr>
        <p:grpSpPr>
          <a:xfrm>
            <a:off x="863781" y="1905167"/>
            <a:ext cx="10464437" cy="4286526"/>
            <a:chOff x="830878" y="1887675"/>
            <a:chExt cx="10464437" cy="4286526"/>
          </a:xfrm>
        </p:grpSpPr>
        <p:pic>
          <p:nvPicPr>
            <p:cNvPr id="6" name="Picture 5"/>
            <p:cNvPicPr>
              <a:picLocks noChangeAspect="1"/>
            </p:cNvPicPr>
            <p:nvPr/>
          </p:nvPicPr>
          <p:blipFill>
            <a:blip r:embed="rId3"/>
            <a:stretch>
              <a:fillRect/>
            </a:stretch>
          </p:blipFill>
          <p:spPr>
            <a:xfrm>
              <a:off x="830878" y="1887675"/>
              <a:ext cx="2947186" cy="38132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533900" y="1904531"/>
              <a:ext cx="2950561" cy="379644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extBox 7"/>
            <p:cNvSpPr txBox="1"/>
            <p:nvPr/>
          </p:nvSpPr>
          <p:spPr>
            <a:xfrm>
              <a:off x="1056212" y="5800673"/>
              <a:ext cx="2496517" cy="369332"/>
            </a:xfrm>
            <a:prstGeom prst="rect">
              <a:avLst/>
            </a:prstGeom>
            <a:noFill/>
          </p:spPr>
          <p:txBody>
            <a:bodyPr wrap="none" rtlCol="0">
              <a:spAutoFit/>
            </a:bodyPr>
            <a:lstStyle/>
            <a:p>
              <a:r>
                <a:rPr lang="en-US" dirty="0"/>
                <a:t>Privacy and Security FAQ</a:t>
              </a:r>
              <a:endParaRPr lang="en-CA" dirty="0"/>
            </a:p>
          </p:txBody>
        </p:sp>
        <p:sp>
          <p:nvSpPr>
            <p:cNvPr id="9" name="TextBox 8"/>
            <p:cNvSpPr txBox="1"/>
            <p:nvPr/>
          </p:nvSpPr>
          <p:spPr>
            <a:xfrm>
              <a:off x="4364121" y="5804869"/>
              <a:ext cx="3290116" cy="369332"/>
            </a:xfrm>
            <a:prstGeom prst="rect">
              <a:avLst/>
            </a:prstGeom>
            <a:noFill/>
          </p:spPr>
          <p:txBody>
            <a:bodyPr wrap="square" rtlCol="0">
              <a:spAutoFit/>
            </a:bodyPr>
            <a:lstStyle/>
            <a:p>
              <a:pPr algn="ctr"/>
              <a:r>
                <a:rPr lang="en-US" dirty="0"/>
                <a:t>Summary of Key Privacy Info</a:t>
              </a:r>
              <a:endParaRPr lang="en-CA" dirty="0"/>
            </a:p>
          </p:txBody>
        </p:sp>
        <p:pic>
          <p:nvPicPr>
            <p:cNvPr id="10" name="Picture 9"/>
            <p:cNvPicPr>
              <a:picLocks noChangeAspect="1"/>
            </p:cNvPicPr>
            <p:nvPr/>
          </p:nvPicPr>
          <p:blipFill>
            <a:blip r:embed="rId5"/>
            <a:stretch>
              <a:fillRect/>
            </a:stretch>
          </p:blipFill>
          <p:spPr>
            <a:xfrm>
              <a:off x="8240297" y="1887675"/>
              <a:ext cx="3055018" cy="385327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p:cNvSpPr txBox="1"/>
            <p:nvPr/>
          </p:nvSpPr>
          <p:spPr>
            <a:xfrm>
              <a:off x="8902248" y="5800673"/>
              <a:ext cx="1731115" cy="369332"/>
            </a:xfrm>
            <a:prstGeom prst="rect">
              <a:avLst/>
            </a:prstGeom>
            <a:noFill/>
          </p:spPr>
          <p:txBody>
            <a:bodyPr wrap="none" rtlCol="0">
              <a:spAutoFit/>
            </a:bodyPr>
            <a:lstStyle/>
            <a:p>
              <a:r>
                <a:rPr lang="en-US" dirty="0"/>
                <a:t>CII PIA Summary</a:t>
              </a:r>
              <a:endParaRPr lang="en-CA" dirty="0"/>
            </a:p>
          </p:txBody>
        </p:sp>
      </p:grpSp>
    </p:spTree>
    <p:extLst>
      <p:ext uri="{BB962C8B-B14F-4D97-AF65-F5344CB8AC3E}">
        <p14:creationId xmlns:p14="http://schemas.microsoft.com/office/powerpoint/2010/main" val="3100695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531804" y="1102287"/>
            <a:ext cx="6043612" cy="732511"/>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b="1" dirty="0">
                <a:solidFill>
                  <a:prstClr val="black"/>
                </a:solidFill>
                <a:latin typeface="Calibri" panose="020F0502020204030204"/>
              </a:rPr>
              <a:t>they are obligated to place a </a:t>
            </a:r>
            <a:r>
              <a:rPr lang="en-US" sz="1400" b="1" dirty="0">
                <a:solidFill>
                  <a:srgbClr val="D06F1A"/>
                </a:solidFill>
                <a:latin typeface="Calibri" panose="020F0502020204030204"/>
              </a:rPr>
              <a:t>Health Collection Notice </a:t>
            </a:r>
            <a:r>
              <a:rPr lang="en-US" sz="1400" b="1" dirty="0">
                <a:solidFill>
                  <a:prstClr val="black"/>
                </a:solidFill>
                <a:latin typeface="Calibri" panose="020F0502020204030204"/>
              </a:rPr>
              <a:t>poster within a patient’s view.  A customizable template is provided to the clinic.</a:t>
            </a:r>
          </a:p>
        </p:txBody>
      </p:sp>
      <p:sp>
        <p:nvSpPr>
          <p:cNvPr id="42" name="Rectangle 41"/>
          <p:cNvSpPr/>
          <p:nvPr/>
        </p:nvSpPr>
        <p:spPr>
          <a:xfrm>
            <a:off x="2536721" y="2132832"/>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b="1" dirty="0">
                <a:solidFill>
                  <a:prstClr val="black"/>
                </a:solidFill>
                <a:latin typeface="Calibri" panose="020F0502020204030204"/>
              </a:rPr>
              <a:t>If patients have further questions, </a:t>
            </a:r>
            <a:r>
              <a:rPr lang="en-US" sz="1400" b="1" dirty="0">
                <a:solidFill>
                  <a:srgbClr val="D06F1A"/>
                </a:solidFill>
                <a:latin typeface="Calibri" panose="020F0502020204030204"/>
              </a:rPr>
              <a:t>CII Patient Brochures </a:t>
            </a:r>
            <a:r>
              <a:rPr lang="en-US" sz="1400" b="1" dirty="0">
                <a:solidFill>
                  <a:prstClr val="black"/>
                </a:solidFill>
                <a:latin typeface="Calibri" panose="020F0502020204030204"/>
              </a:rPr>
              <a:t>are also provided.  </a:t>
            </a:r>
            <a:endParaRPr lang="en-CA" sz="1400" b="1" dirty="0">
              <a:solidFill>
                <a:prstClr val="black"/>
              </a:solidFill>
              <a:latin typeface="Calibri" panose="020F0502020204030204"/>
            </a:endParaRPr>
          </a:p>
        </p:txBody>
      </p:sp>
      <p:sp>
        <p:nvSpPr>
          <p:cNvPr id="43" name="Rectangle 42"/>
          <p:cNvSpPr/>
          <p:nvPr/>
        </p:nvSpPr>
        <p:spPr>
          <a:xfrm>
            <a:off x="2545965" y="3145571"/>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b="1" dirty="0">
                <a:solidFill>
                  <a:prstClr val="black"/>
                </a:solidFill>
                <a:latin typeface="Calibri" panose="020F0502020204030204"/>
              </a:rPr>
              <a:t>      A </a:t>
            </a:r>
            <a:r>
              <a:rPr lang="en-US" sz="1400" b="1" dirty="0">
                <a:solidFill>
                  <a:srgbClr val="D06F1A"/>
                </a:solidFill>
                <a:latin typeface="Calibri" panose="020F0502020204030204"/>
              </a:rPr>
              <a:t>Custodian and Clinic Script for Patients </a:t>
            </a:r>
            <a:r>
              <a:rPr lang="en-US" sz="1400" b="1" dirty="0">
                <a:solidFill>
                  <a:prstClr val="black"/>
                </a:solidFill>
                <a:latin typeface="Calibri" panose="020F0502020204030204"/>
              </a:rPr>
              <a:t>is provided which outlines how to discuss patient’s expressed wishes and the use of confidential flags.    </a:t>
            </a:r>
            <a:endParaRPr lang="en-CA" sz="1400" b="1" dirty="0">
              <a:solidFill>
                <a:prstClr val="black"/>
              </a:solidFill>
              <a:latin typeface="Calibri" panose="020F0502020204030204"/>
            </a:endParaRPr>
          </a:p>
        </p:txBody>
      </p:sp>
      <p:sp>
        <p:nvSpPr>
          <p:cNvPr id="44" name="Rectangle 43"/>
          <p:cNvSpPr/>
          <p:nvPr/>
        </p:nvSpPr>
        <p:spPr>
          <a:xfrm>
            <a:off x="2550882" y="4173040"/>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CA" sz="1400" b="1" dirty="0">
                <a:solidFill>
                  <a:prstClr val="black"/>
                </a:solidFill>
                <a:latin typeface="Calibri" panose="020F0502020204030204"/>
              </a:rPr>
              <a:t>    The </a:t>
            </a:r>
            <a:r>
              <a:rPr lang="en-CA" sz="1400" b="1" dirty="0">
                <a:solidFill>
                  <a:srgbClr val="D06F1A"/>
                </a:solidFill>
                <a:latin typeface="Calibri" panose="020F0502020204030204"/>
              </a:rPr>
              <a:t>Patient Frequently Asked Question (FAQ) </a:t>
            </a:r>
            <a:r>
              <a:rPr lang="en-CA" sz="1400" b="1" dirty="0">
                <a:solidFill>
                  <a:prstClr val="black"/>
                </a:solidFill>
                <a:latin typeface="Calibri" panose="020F0502020204030204"/>
              </a:rPr>
              <a:t>document explains the CII/CPAR initiative and its implications to patients of CII/CPAR clinics. It also provides patients with </a:t>
            </a:r>
            <a:r>
              <a:rPr lang="en-CA" sz="1400" b="1" dirty="0">
                <a:solidFill>
                  <a:srgbClr val="569BBE"/>
                </a:solidFill>
                <a:latin typeface="Calibri" panose="020F0502020204030204"/>
              </a:rPr>
              <a:t>contact details*</a:t>
            </a:r>
            <a:r>
              <a:rPr lang="en-CA" sz="1400" b="1" dirty="0">
                <a:solidFill>
                  <a:prstClr val="black"/>
                </a:solidFill>
                <a:latin typeface="Calibri" panose="020F0502020204030204"/>
              </a:rPr>
              <a:t> if they have more questions.  </a:t>
            </a:r>
            <a:endParaRPr lang="en-CA" sz="1100" b="1" dirty="0">
              <a:solidFill>
                <a:prstClr val="black"/>
              </a:solidFill>
              <a:latin typeface="Calibri" panose="020F0502020204030204"/>
            </a:endParaRPr>
          </a:p>
        </p:txBody>
      </p:sp>
      <p:sp>
        <p:nvSpPr>
          <p:cNvPr id="45" name="Rectangle 44"/>
          <p:cNvSpPr/>
          <p:nvPr/>
        </p:nvSpPr>
        <p:spPr>
          <a:xfrm>
            <a:off x="2541049" y="5199558"/>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b="1" dirty="0">
                <a:solidFill>
                  <a:prstClr val="black"/>
                </a:solidFill>
                <a:latin typeface="Calibri" panose="020F0502020204030204"/>
              </a:rPr>
              <a:t>The </a:t>
            </a:r>
            <a:r>
              <a:rPr lang="en-US" sz="1400" b="1" dirty="0">
                <a:solidFill>
                  <a:srgbClr val="D06F1A"/>
                </a:solidFill>
                <a:latin typeface="Calibri" panose="020F0502020204030204"/>
              </a:rPr>
              <a:t>CII/CPAR Privacy &amp; Security FAQ </a:t>
            </a:r>
            <a:r>
              <a:rPr lang="en-US" sz="1400" b="1" dirty="0">
                <a:solidFill>
                  <a:prstClr val="black"/>
                </a:solidFill>
                <a:latin typeface="Calibri" panose="020F0502020204030204"/>
              </a:rPr>
              <a:t>further details </a:t>
            </a:r>
          </a:p>
          <a:p>
            <a:pPr algn="ctr" defTabSz="914377"/>
            <a:r>
              <a:rPr lang="en-US" sz="1400" b="1" dirty="0">
                <a:solidFill>
                  <a:prstClr val="black"/>
                </a:solidFill>
                <a:latin typeface="Calibri" panose="020F0502020204030204"/>
              </a:rPr>
              <a:t>the sharing of health information.  </a:t>
            </a:r>
            <a:endParaRPr lang="en-CA" sz="1400" b="1" dirty="0">
              <a:solidFill>
                <a:prstClr val="black"/>
              </a:solidFill>
              <a:latin typeface="Calibri" panose="020F0502020204030204"/>
            </a:endParaRPr>
          </a:p>
        </p:txBody>
      </p:sp>
      <p:sp>
        <p:nvSpPr>
          <p:cNvPr id="2" name="Rectangle 1"/>
          <p:cNvSpPr/>
          <p:nvPr/>
        </p:nvSpPr>
        <p:spPr>
          <a:xfrm>
            <a:off x="485615" y="1112307"/>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pic>
        <p:nvPicPr>
          <p:cNvPr id="5" name="Picture 4"/>
          <p:cNvPicPr>
            <a:picLocks noChangeAspect="1"/>
          </p:cNvPicPr>
          <p:nvPr/>
        </p:nvPicPr>
        <p:blipFill>
          <a:blip r:embed="rId3"/>
          <a:stretch>
            <a:fillRect/>
          </a:stretch>
        </p:blipFill>
        <p:spPr>
          <a:xfrm>
            <a:off x="809926" y="1142945"/>
            <a:ext cx="517083" cy="66332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6" name="TextBox 15"/>
          <p:cNvSpPr txBox="1"/>
          <p:nvPr/>
        </p:nvSpPr>
        <p:spPr>
          <a:xfrm>
            <a:off x="1340523" y="1102288"/>
            <a:ext cx="1177033" cy="784830"/>
          </a:xfrm>
          <a:prstGeom prst="rect">
            <a:avLst/>
          </a:prstGeom>
          <a:noFill/>
        </p:spPr>
        <p:txBody>
          <a:bodyPr wrap="square" rtlCol="0">
            <a:spAutoFit/>
          </a:bodyPr>
          <a:lstStyle/>
          <a:p>
            <a:pPr algn="ctr" defTabSz="914377">
              <a:lnSpc>
                <a:spcPts val="1800"/>
              </a:lnSpc>
            </a:pPr>
            <a:r>
              <a:rPr lang="en-US" sz="1600" b="1" dirty="0">
                <a:solidFill>
                  <a:prstClr val="white"/>
                </a:solidFill>
                <a:latin typeface="Calibri" panose="020F0502020204030204"/>
                <a:cs typeface="Arial" charset="0"/>
              </a:rPr>
              <a:t>Health Collection Poster</a:t>
            </a:r>
            <a:endParaRPr lang="en-CA" sz="1600" b="1" dirty="0">
              <a:solidFill>
                <a:prstClr val="white"/>
              </a:solidFill>
              <a:latin typeface="Calibri" panose="020F0502020204030204"/>
              <a:cs typeface="Arial" charset="0"/>
            </a:endParaRPr>
          </a:p>
        </p:txBody>
      </p:sp>
      <p:sp>
        <p:nvSpPr>
          <p:cNvPr id="34" name="Rectangle 33"/>
          <p:cNvSpPr/>
          <p:nvPr/>
        </p:nvSpPr>
        <p:spPr>
          <a:xfrm>
            <a:off x="508608" y="2142664"/>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35" name="Rectangle 34"/>
          <p:cNvSpPr/>
          <p:nvPr/>
        </p:nvSpPr>
        <p:spPr>
          <a:xfrm>
            <a:off x="493859" y="3160311"/>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36" name="Rectangle 35"/>
          <p:cNvSpPr/>
          <p:nvPr/>
        </p:nvSpPr>
        <p:spPr>
          <a:xfrm>
            <a:off x="493860" y="4176373"/>
            <a:ext cx="2116199" cy="740249"/>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37" name="Rectangle 36"/>
          <p:cNvSpPr/>
          <p:nvPr/>
        </p:nvSpPr>
        <p:spPr>
          <a:xfrm>
            <a:off x="479111" y="5210348"/>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4" name="Down Arrow 3"/>
          <p:cNvSpPr/>
          <p:nvPr/>
        </p:nvSpPr>
        <p:spPr>
          <a:xfrm>
            <a:off x="2187675" y="1848467"/>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grpSp>
        <p:nvGrpSpPr>
          <p:cNvPr id="9" name="Group 8"/>
          <p:cNvGrpSpPr/>
          <p:nvPr/>
        </p:nvGrpSpPr>
        <p:grpSpPr>
          <a:xfrm>
            <a:off x="779711" y="2169101"/>
            <a:ext cx="577513" cy="672419"/>
            <a:chOff x="4218194" y="1592071"/>
            <a:chExt cx="1606706" cy="2312159"/>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4"/>
            <a:stretch>
              <a:fillRect/>
            </a:stretch>
          </p:blipFill>
          <p:spPr>
            <a:xfrm rot="20277090">
              <a:off x="4218194" y="1892376"/>
              <a:ext cx="963251" cy="2011854"/>
            </a:xfrm>
            <a:prstGeom prst="rect">
              <a:avLst/>
            </a:prstGeom>
          </p:spPr>
        </p:pic>
        <p:pic>
          <p:nvPicPr>
            <p:cNvPr id="6" name="Picture 5"/>
            <p:cNvPicPr>
              <a:picLocks noChangeAspect="1"/>
            </p:cNvPicPr>
            <p:nvPr/>
          </p:nvPicPr>
          <p:blipFill>
            <a:blip r:embed="rId5"/>
            <a:stretch>
              <a:fillRect/>
            </a:stretch>
          </p:blipFill>
          <p:spPr>
            <a:xfrm>
              <a:off x="4483510" y="1592071"/>
              <a:ext cx="846932" cy="1895825"/>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920474">
              <a:off x="4861649" y="1862636"/>
              <a:ext cx="963251" cy="2011854"/>
            </a:xfrm>
            <a:prstGeom prst="rect">
              <a:avLst/>
            </a:prstGeom>
          </p:spPr>
        </p:pic>
      </p:grpSp>
      <p:sp>
        <p:nvSpPr>
          <p:cNvPr id="17" name="TextBox 16"/>
          <p:cNvSpPr txBox="1"/>
          <p:nvPr/>
        </p:nvSpPr>
        <p:spPr>
          <a:xfrm>
            <a:off x="1325886" y="2241753"/>
            <a:ext cx="1247063" cy="553998"/>
          </a:xfrm>
          <a:prstGeom prst="rect">
            <a:avLst/>
          </a:prstGeom>
          <a:noFill/>
        </p:spPr>
        <p:txBody>
          <a:bodyPr wrap="square" rtlCol="0">
            <a:spAutoFit/>
          </a:bodyPr>
          <a:lstStyle/>
          <a:p>
            <a:pPr algn="ctr" defTabSz="914377">
              <a:lnSpc>
                <a:spcPts val="1800"/>
              </a:lnSpc>
            </a:pPr>
            <a:r>
              <a:rPr lang="en-US" sz="1600" b="1" dirty="0">
                <a:solidFill>
                  <a:prstClr val="white"/>
                </a:solidFill>
                <a:latin typeface="Calibri" panose="020F0502020204030204"/>
                <a:cs typeface="Arial" charset="0"/>
              </a:rPr>
              <a:t>Patient Brochure</a:t>
            </a:r>
            <a:endParaRPr lang="en-CA" sz="1600" b="1" dirty="0">
              <a:solidFill>
                <a:prstClr val="white"/>
              </a:solidFill>
              <a:latin typeface="Calibri" panose="020F0502020204030204"/>
              <a:cs typeface="Arial"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31" y="3175213"/>
            <a:ext cx="979871" cy="67904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791483" y="3106992"/>
            <a:ext cx="24581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914377"/>
            <a:r>
              <a:rPr lang="en-US" sz="2800" b="1" dirty="0">
                <a:solidFill>
                  <a:prstClr val="white"/>
                </a:solidFill>
                <a:latin typeface="Calibri" panose="020F0502020204030204"/>
                <a:cs typeface="Arial" charset="0"/>
              </a:rPr>
              <a:t>?</a:t>
            </a:r>
            <a:endParaRPr lang="en-CA" sz="2800" b="1" dirty="0">
              <a:solidFill>
                <a:prstClr val="white"/>
              </a:solidFill>
              <a:latin typeface="Calibri" panose="020F0502020204030204"/>
              <a:cs typeface="Arial" charset="0"/>
            </a:endParaRPr>
          </a:p>
        </p:txBody>
      </p:sp>
      <p:sp>
        <p:nvSpPr>
          <p:cNvPr id="20" name="TextBox 19"/>
          <p:cNvSpPr txBox="1"/>
          <p:nvPr/>
        </p:nvSpPr>
        <p:spPr>
          <a:xfrm>
            <a:off x="1460085" y="3242090"/>
            <a:ext cx="1243101" cy="553998"/>
          </a:xfrm>
          <a:prstGeom prst="rect">
            <a:avLst/>
          </a:prstGeom>
          <a:noFill/>
        </p:spPr>
        <p:txBody>
          <a:bodyPr wrap="square" rtlCol="0">
            <a:spAutoFit/>
          </a:bodyPr>
          <a:lstStyle/>
          <a:p>
            <a:pPr algn="ctr" defTabSz="914377">
              <a:lnSpc>
                <a:spcPts val="1800"/>
              </a:lnSpc>
            </a:pPr>
            <a:r>
              <a:rPr lang="en-US" sz="1600" b="1" dirty="0">
                <a:solidFill>
                  <a:prstClr val="white"/>
                </a:solidFill>
                <a:latin typeface="Calibri" panose="020F0502020204030204"/>
                <a:cs typeface="Arial" charset="0"/>
              </a:rPr>
              <a:t>Custodian &amp; Clinic Script</a:t>
            </a:r>
            <a:endParaRPr lang="en-CA" sz="1600" b="1" dirty="0">
              <a:solidFill>
                <a:prstClr val="white"/>
              </a:solidFill>
              <a:latin typeface="Calibri" panose="020F0502020204030204"/>
              <a:cs typeface="Arial"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62" y="4227413"/>
            <a:ext cx="698632" cy="698632"/>
          </a:xfrm>
          <a:prstGeom prst="rect">
            <a:avLst/>
          </a:prstGeom>
        </p:spPr>
      </p:pic>
      <p:sp>
        <p:nvSpPr>
          <p:cNvPr id="21" name="TextBox 20"/>
          <p:cNvSpPr txBox="1"/>
          <p:nvPr/>
        </p:nvSpPr>
        <p:spPr>
          <a:xfrm>
            <a:off x="1391256" y="4279389"/>
            <a:ext cx="1002431" cy="553998"/>
          </a:xfrm>
          <a:prstGeom prst="rect">
            <a:avLst/>
          </a:prstGeom>
          <a:noFill/>
        </p:spPr>
        <p:txBody>
          <a:bodyPr wrap="square" rtlCol="0">
            <a:spAutoFit/>
          </a:bodyPr>
          <a:lstStyle/>
          <a:p>
            <a:pPr algn="ctr" defTabSz="914377">
              <a:lnSpc>
                <a:spcPts val="1800"/>
              </a:lnSpc>
            </a:pPr>
            <a:r>
              <a:rPr lang="en-US" sz="1600" b="1" dirty="0">
                <a:solidFill>
                  <a:prstClr val="white"/>
                </a:solidFill>
                <a:latin typeface="Calibri" panose="020F0502020204030204"/>
                <a:cs typeface="Arial" charset="0"/>
              </a:rPr>
              <a:t>Patient FAQ</a:t>
            </a:r>
            <a:endParaRPr lang="en-CA" sz="1600" b="1" dirty="0">
              <a:solidFill>
                <a:prstClr val="white"/>
              </a:solidFill>
              <a:latin typeface="Calibri" panose="020F0502020204030204"/>
              <a:cs typeface="Arial" charset="0"/>
            </a:endParaRPr>
          </a:p>
        </p:txBody>
      </p:sp>
      <p:sp>
        <p:nvSpPr>
          <p:cNvPr id="22" name="TextBox 21"/>
          <p:cNvSpPr txBox="1"/>
          <p:nvPr/>
        </p:nvSpPr>
        <p:spPr>
          <a:xfrm>
            <a:off x="1223099" y="5292373"/>
            <a:ext cx="1340015" cy="553998"/>
          </a:xfrm>
          <a:prstGeom prst="rect">
            <a:avLst/>
          </a:prstGeom>
          <a:noFill/>
        </p:spPr>
        <p:txBody>
          <a:bodyPr wrap="square" rtlCol="0">
            <a:spAutoFit/>
          </a:bodyPr>
          <a:lstStyle/>
          <a:p>
            <a:pPr algn="ctr" defTabSz="914377">
              <a:lnSpc>
                <a:spcPts val="1800"/>
              </a:lnSpc>
            </a:pPr>
            <a:r>
              <a:rPr lang="en-US" sz="1600" b="1" dirty="0">
                <a:solidFill>
                  <a:prstClr val="white"/>
                </a:solidFill>
                <a:latin typeface="Calibri" panose="020F0502020204030204"/>
                <a:cs typeface="Arial" charset="0"/>
              </a:rPr>
              <a:t>Privacy &amp; Security FAQ</a:t>
            </a:r>
            <a:endParaRPr lang="en-CA" sz="1600" b="1" dirty="0">
              <a:solidFill>
                <a:prstClr val="white"/>
              </a:solidFill>
              <a:latin typeface="Calibri" panose="020F0502020204030204"/>
              <a:cs typeface="Arial" charset="0"/>
            </a:endParaRPr>
          </a:p>
        </p:txBody>
      </p:sp>
      <p:sp>
        <p:nvSpPr>
          <p:cNvPr id="38" name="Down Arrow 37"/>
          <p:cNvSpPr/>
          <p:nvPr/>
        </p:nvSpPr>
        <p:spPr>
          <a:xfrm>
            <a:off x="2202427" y="2866110"/>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39" name="Down Arrow 38"/>
          <p:cNvSpPr/>
          <p:nvPr/>
        </p:nvSpPr>
        <p:spPr>
          <a:xfrm>
            <a:off x="2197513" y="3883751"/>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sp>
        <p:nvSpPr>
          <p:cNvPr id="40" name="Down Arrow 39"/>
          <p:cNvSpPr/>
          <p:nvPr/>
        </p:nvSpPr>
        <p:spPr>
          <a:xfrm>
            <a:off x="2177847" y="4916145"/>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a:solidFill>
                <a:prstClr val="white"/>
              </a:solidFill>
              <a:latin typeface="Calibri" panose="020F0502020204030204"/>
            </a:endParaRPr>
          </a:p>
        </p:txBody>
      </p:sp>
      <p:grpSp>
        <p:nvGrpSpPr>
          <p:cNvPr id="47" name="Group 46"/>
          <p:cNvGrpSpPr/>
          <p:nvPr/>
        </p:nvGrpSpPr>
        <p:grpSpPr>
          <a:xfrm>
            <a:off x="508608" y="133404"/>
            <a:ext cx="3016255" cy="824453"/>
            <a:chOff x="-152400" y="57150"/>
            <a:chExt cx="5218397" cy="2245610"/>
          </a:xfrm>
        </p:grpSpPr>
        <p:sp>
          <p:nvSpPr>
            <p:cNvPr id="48" name="Freeform 5"/>
            <p:cNvSpPr>
              <a:spLocks/>
            </p:cNvSpPr>
            <p:nvPr/>
          </p:nvSpPr>
          <p:spPr bwMode="auto">
            <a:xfrm>
              <a:off x="1269174" y="475874"/>
              <a:ext cx="1110139" cy="1826886"/>
            </a:xfrm>
            <a:custGeom>
              <a:avLst/>
              <a:gdLst>
                <a:gd name="T0" fmla="*/ 745 w 745"/>
                <a:gd name="T1" fmla="*/ 1222 h 1226"/>
                <a:gd name="T2" fmla="*/ 745 w 745"/>
                <a:gd name="T3" fmla="*/ 0 h 1226"/>
                <a:gd name="T4" fmla="*/ 745 w 745"/>
                <a:gd name="T5" fmla="*/ 0 h 1226"/>
                <a:gd name="T6" fmla="*/ 719 w 745"/>
                <a:gd name="T7" fmla="*/ 17 h 1226"/>
                <a:gd name="T8" fmla="*/ 689 w 745"/>
                <a:gd name="T9" fmla="*/ 40 h 1226"/>
                <a:gd name="T10" fmla="*/ 651 w 745"/>
                <a:gd name="T11" fmla="*/ 69 h 1226"/>
                <a:gd name="T12" fmla="*/ 605 w 745"/>
                <a:gd name="T13" fmla="*/ 110 h 1226"/>
                <a:gd name="T14" fmla="*/ 553 w 745"/>
                <a:gd name="T15" fmla="*/ 160 h 1226"/>
                <a:gd name="T16" fmla="*/ 523 w 745"/>
                <a:gd name="T17" fmla="*/ 188 h 1226"/>
                <a:gd name="T18" fmla="*/ 495 w 745"/>
                <a:gd name="T19" fmla="*/ 219 h 1226"/>
                <a:gd name="T20" fmla="*/ 464 w 745"/>
                <a:gd name="T21" fmla="*/ 252 h 1226"/>
                <a:gd name="T22" fmla="*/ 433 w 745"/>
                <a:gd name="T23" fmla="*/ 288 h 1226"/>
                <a:gd name="T24" fmla="*/ 401 w 745"/>
                <a:gd name="T25" fmla="*/ 326 h 1226"/>
                <a:gd name="T26" fmla="*/ 370 w 745"/>
                <a:gd name="T27" fmla="*/ 367 h 1226"/>
                <a:gd name="T28" fmla="*/ 339 w 745"/>
                <a:gd name="T29" fmla="*/ 410 h 1226"/>
                <a:gd name="T30" fmla="*/ 308 w 745"/>
                <a:gd name="T31" fmla="*/ 456 h 1226"/>
                <a:gd name="T32" fmla="*/ 276 w 745"/>
                <a:gd name="T33" fmla="*/ 505 h 1226"/>
                <a:gd name="T34" fmla="*/ 245 w 745"/>
                <a:gd name="T35" fmla="*/ 556 h 1226"/>
                <a:gd name="T36" fmla="*/ 216 w 745"/>
                <a:gd name="T37" fmla="*/ 610 h 1226"/>
                <a:gd name="T38" fmla="*/ 186 w 745"/>
                <a:gd name="T39" fmla="*/ 668 h 1226"/>
                <a:gd name="T40" fmla="*/ 156 w 745"/>
                <a:gd name="T41" fmla="*/ 727 h 1226"/>
                <a:gd name="T42" fmla="*/ 130 w 745"/>
                <a:gd name="T43" fmla="*/ 790 h 1226"/>
                <a:gd name="T44" fmla="*/ 104 w 745"/>
                <a:gd name="T45" fmla="*/ 855 h 1226"/>
                <a:gd name="T46" fmla="*/ 79 w 745"/>
                <a:gd name="T47" fmla="*/ 923 h 1226"/>
                <a:gd name="T48" fmla="*/ 56 w 745"/>
                <a:gd name="T49" fmla="*/ 995 h 1226"/>
                <a:gd name="T50" fmla="*/ 36 w 745"/>
                <a:gd name="T51" fmla="*/ 1069 h 1226"/>
                <a:gd name="T52" fmla="*/ 16 w 745"/>
                <a:gd name="T53" fmla="*/ 1145 h 1226"/>
                <a:gd name="T54" fmla="*/ 0 w 745"/>
                <a:gd name="T55" fmla="*/ 1226 h 1226"/>
                <a:gd name="T56" fmla="*/ 0 w 745"/>
                <a:gd name="T57" fmla="*/ 1226 h 1226"/>
                <a:gd name="T58" fmla="*/ 18 w 745"/>
                <a:gd name="T59" fmla="*/ 1216 h 1226"/>
                <a:gd name="T60" fmla="*/ 38 w 745"/>
                <a:gd name="T61" fmla="*/ 1206 h 1226"/>
                <a:gd name="T62" fmla="*/ 64 w 745"/>
                <a:gd name="T63" fmla="*/ 1194 h 1226"/>
                <a:gd name="T64" fmla="*/ 99 w 745"/>
                <a:gd name="T65" fmla="*/ 1179 h 1226"/>
                <a:gd name="T66" fmla="*/ 138 w 745"/>
                <a:gd name="T67" fmla="*/ 1166 h 1226"/>
                <a:gd name="T68" fmla="*/ 183 w 745"/>
                <a:gd name="T69" fmla="*/ 1152 h 1226"/>
                <a:gd name="T70" fmla="*/ 234 w 745"/>
                <a:gd name="T71" fmla="*/ 1140 h 1226"/>
                <a:gd name="T72" fmla="*/ 288 w 745"/>
                <a:gd name="T73" fmla="*/ 1132 h 1226"/>
                <a:gd name="T74" fmla="*/ 316 w 745"/>
                <a:gd name="T75" fmla="*/ 1127 h 1226"/>
                <a:gd name="T76" fmla="*/ 345 w 745"/>
                <a:gd name="T77" fmla="*/ 1125 h 1226"/>
                <a:gd name="T78" fmla="*/ 377 w 745"/>
                <a:gd name="T79" fmla="*/ 1124 h 1226"/>
                <a:gd name="T80" fmla="*/ 408 w 745"/>
                <a:gd name="T81" fmla="*/ 1124 h 1226"/>
                <a:gd name="T82" fmla="*/ 439 w 745"/>
                <a:gd name="T83" fmla="*/ 1125 h 1226"/>
                <a:gd name="T84" fmla="*/ 472 w 745"/>
                <a:gd name="T85" fmla="*/ 1128 h 1226"/>
                <a:gd name="T86" fmla="*/ 505 w 745"/>
                <a:gd name="T87" fmla="*/ 1133 h 1226"/>
                <a:gd name="T88" fmla="*/ 538 w 745"/>
                <a:gd name="T89" fmla="*/ 1140 h 1226"/>
                <a:gd name="T90" fmla="*/ 572 w 745"/>
                <a:gd name="T91" fmla="*/ 1148 h 1226"/>
                <a:gd name="T92" fmla="*/ 605 w 745"/>
                <a:gd name="T93" fmla="*/ 1158 h 1226"/>
                <a:gd name="T94" fmla="*/ 640 w 745"/>
                <a:gd name="T95" fmla="*/ 1171 h 1226"/>
                <a:gd name="T96" fmla="*/ 674 w 745"/>
                <a:gd name="T97" fmla="*/ 1184 h 1226"/>
                <a:gd name="T98" fmla="*/ 711 w 745"/>
                <a:gd name="T99" fmla="*/ 1202 h 1226"/>
                <a:gd name="T100" fmla="*/ 745 w 745"/>
                <a:gd name="T101" fmla="*/ 1222 h 1226"/>
                <a:gd name="T102" fmla="*/ 745 w 745"/>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5" h="1226">
                  <a:moveTo>
                    <a:pt x="745" y="1222"/>
                  </a:moveTo>
                  <a:lnTo>
                    <a:pt x="745" y="0"/>
                  </a:lnTo>
                  <a:lnTo>
                    <a:pt x="745" y="0"/>
                  </a:lnTo>
                  <a:lnTo>
                    <a:pt x="719" y="17"/>
                  </a:lnTo>
                  <a:lnTo>
                    <a:pt x="689" y="40"/>
                  </a:lnTo>
                  <a:lnTo>
                    <a:pt x="651" y="69"/>
                  </a:lnTo>
                  <a:lnTo>
                    <a:pt x="605" y="110"/>
                  </a:lnTo>
                  <a:lnTo>
                    <a:pt x="553" y="160"/>
                  </a:lnTo>
                  <a:lnTo>
                    <a:pt x="523" y="188"/>
                  </a:lnTo>
                  <a:lnTo>
                    <a:pt x="495" y="219"/>
                  </a:lnTo>
                  <a:lnTo>
                    <a:pt x="464" y="252"/>
                  </a:lnTo>
                  <a:lnTo>
                    <a:pt x="433" y="288"/>
                  </a:lnTo>
                  <a:lnTo>
                    <a:pt x="401" y="326"/>
                  </a:lnTo>
                  <a:lnTo>
                    <a:pt x="370" y="367"/>
                  </a:lnTo>
                  <a:lnTo>
                    <a:pt x="339" y="410"/>
                  </a:lnTo>
                  <a:lnTo>
                    <a:pt x="308" y="456"/>
                  </a:lnTo>
                  <a:lnTo>
                    <a:pt x="276" y="505"/>
                  </a:lnTo>
                  <a:lnTo>
                    <a:pt x="245" y="556"/>
                  </a:lnTo>
                  <a:lnTo>
                    <a:pt x="216" y="610"/>
                  </a:lnTo>
                  <a:lnTo>
                    <a:pt x="186" y="668"/>
                  </a:lnTo>
                  <a:lnTo>
                    <a:pt x="156" y="727"/>
                  </a:lnTo>
                  <a:lnTo>
                    <a:pt x="130" y="790"/>
                  </a:lnTo>
                  <a:lnTo>
                    <a:pt x="104" y="855"/>
                  </a:lnTo>
                  <a:lnTo>
                    <a:pt x="79" y="923"/>
                  </a:lnTo>
                  <a:lnTo>
                    <a:pt x="56" y="995"/>
                  </a:lnTo>
                  <a:lnTo>
                    <a:pt x="36" y="1069"/>
                  </a:lnTo>
                  <a:lnTo>
                    <a:pt x="16" y="1145"/>
                  </a:lnTo>
                  <a:lnTo>
                    <a:pt x="0" y="1226"/>
                  </a:lnTo>
                  <a:lnTo>
                    <a:pt x="0" y="1226"/>
                  </a:lnTo>
                  <a:lnTo>
                    <a:pt x="18" y="1216"/>
                  </a:lnTo>
                  <a:lnTo>
                    <a:pt x="38" y="1206"/>
                  </a:lnTo>
                  <a:lnTo>
                    <a:pt x="64" y="1194"/>
                  </a:lnTo>
                  <a:lnTo>
                    <a:pt x="99" y="1179"/>
                  </a:lnTo>
                  <a:lnTo>
                    <a:pt x="138" y="1166"/>
                  </a:lnTo>
                  <a:lnTo>
                    <a:pt x="183" y="1152"/>
                  </a:lnTo>
                  <a:lnTo>
                    <a:pt x="234" y="1140"/>
                  </a:lnTo>
                  <a:lnTo>
                    <a:pt x="288" y="1132"/>
                  </a:lnTo>
                  <a:lnTo>
                    <a:pt x="316" y="1127"/>
                  </a:lnTo>
                  <a:lnTo>
                    <a:pt x="345" y="1125"/>
                  </a:lnTo>
                  <a:lnTo>
                    <a:pt x="377" y="1124"/>
                  </a:lnTo>
                  <a:lnTo>
                    <a:pt x="408" y="1124"/>
                  </a:lnTo>
                  <a:lnTo>
                    <a:pt x="439" y="1125"/>
                  </a:lnTo>
                  <a:lnTo>
                    <a:pt x="472" y="1128"/>
                  </a:lnTo>
                  <a:lnTo>
                    <a:pt x="505" y="1133"/>
                  </a:lnTo>
                  <a:lnTo>
                    <a:pt x="538" y="1140"/>
                  </a:lnTo>
                  <a:lnTo>
                    <a:pt x="572" y="1148"/>
                  </a:lnTo>
                  <a:lnTo>
                    <a:pt x="605" y="1158"/>
                  </a:lnTo>
                  <a:lnTo>
                    <a:pt x="640" y="1171"/>
                  </a:lnTo>
                  <a:lnTo>
                    <a:pt x="674" y="1184"/>
                  </a:lnTo>
                  <a:lnTo>
                    <a:pt x="711" y="1202"/>
                  </a:lnTo>
                  <a:lnTo>
                    <a:pt x="745" y="1222"/>
                  </a:lnTo>
                  <a:lnTo>
                    <a:pt x="745" y="1222"/>
                  </a:lnTo>
                  <a:close/>
                </a:path>
              </a:pathLst>
            </a:custGeom>
            <a:solidFill>
              <a:srgbClr val="569BBE"/>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cs typeface="Arial" charset="0"/>
              </a:endParaRPr>
            </a:p>
          </p:txBody>
        </p:sp>
        <p:sp>
          <p:nvSpPr>
            <p:cNvPr id="49" name="Freeform 6"/>
            <p:cNvSpPr>
              <a:spLocks/>
            </p:cNvSpPr>
            <p:nvPr/>
          </p:nvSpPr>
          <p:spPr bwMode="auto">
            <a:xfrm>
              <a:off x="-152400" y="475874"/>
              <a:ext cx="2402072" cy="1826886"/>
            </a:xfrm>
            <a:custGeom>
              <a:avLst/>
              <a:gdLst>
                <a:gd name="T0" fmla="*/ 869 w 1612"/>
                <a:gd name="T1" fmla="*/ 1226 h 1226"/>
                <a:gd name="T2" fmla="*/ 903 w 1612"/>
                <a:gd name="T3" fmla="*/ 1069 h 1226"/>
                <a:gd name="T4" fmla="*/ 947 w 1612"/>
                <a:gd name="T5" fmla="*/ 923 h 1226"/>
                <a:gd name="T6" fmla="*/ 997 w 1612"/>
                <a:gd name="T7" fmla="*/ 790 h 1226"/>
                <a:gd name="T8" fmla="*/ 1053 w 1612"/>
                <a:gd name="T9" fmla="*/ 668 h 1226"/>
                <a:gd name="T10" fmla="*/ 1112 w 1612"/>
                <a:gd name="T11" fmla="*/ 556 h 1226"/>
                <a:gd name="T12" fmla="*/ 1174 w 1612"/>
                <a:gd name="T13" fmla="*/ 456 h 1226"/>
                <a:gd name="T14" fmla="*/ 1239 w 1612"/>
                <a:gd name="T15" fmla="*/ 367 h 1226"/>
                <a:gd name="T16" fmla="*/ 1301 w 1612"/>
                <a:gd name="T17" fmla="*/ 288 h 1226"/>
                <a:gd name="T18" fmla="*/ 1362 w 1612"/>
                <a:gd name="T19" fmla="*/ 219 h 1226"/>
                <a:gd name="T20" fmla="*/ 1420 w 1612"/>
                <a:gd name="T21" fmla="*/ 160 h 1226"/>
                <a:gd name="T22" fmla="*/ 1518 w 1612"/>
                <a:gd name="T23" fmla="*/ 69 h 1226"/>
                <a:gd name="T24" fmla="*/ 1587 w 1612"/>
                <a:gd name="T25" fmla="*/ 17 h 1226"/>
                <a:gd name="T26" fmla="*/ 1612 w 1612"/>
                <a:gd name="T27" fmla="*/ 0 h 1226"/>
                <a:gd name="T28" fmla="*/ 1561 w 1612"/>
                <a:gd name="T29" fmla="*/ 4 h 1226"/>
                <a:gd name="T30" fmla="*/ 1420 w 1612"/>
                <a:gd name="T31" fmla="*/ 23 h 1226"/>
                <a:gd name="T32" fmla="*/ 1323 w 1612"/>
                <a:gd name="T33" fmla="*/ 43 h 1226"/>
                <a:gd name="T34" fmla="*/ 1212 w 1612"/>
                <a:gd name="T35" fmla="*/ 71 h 1226"/>
                <a:gd name="T36" fmla="*/ 1092 w 1612"/>
                <a:gd name="T37" fmla="*/ 110 h 1226"/>
                <a:gd name="T38" fmla="*/ 962 w 1612"/>
                <a:gd name="T39" fmla="*/ 161 h 1226"/>
                <a:gd name="T40" fmla="*/ 829 w 1612"/>
                <a:gd name="T41" fmla="*/ 227 h 1226"/>
                <a:gd name="T42" fmla="*/ 694 w 1612"/>
                <a:gd name="T43" fmla="*/ 308 h 1226"/>
                <a:gd name="T44" fmla="*/ 592 w 1612"/>
                <a:gd name="T45" fmla="*/ 379 h 1226"/>
                <a:gd name="T46" fmla="*/ 526 w 1612"/>
                <a:gd name="T47" fmla="*/ 431 h 1226"/>
                <a:gd name="T48" fmla="*/ 461 w 1612"/>
                <a:gd name="T49" fmla="*/ 489 h 1226"/>
                <a:gd name="T50" fmla="*/ 396 w 1612"/>
                <a:gd name="T51" fmla="*/ 553 h 1226"/>
                <a:gd name="T52" fmla="*/ 334 w 1612"/>
                <a:gd name="T53" fmla="*/ 620 h 1226"/>
                <a:gd name="T54" fmla="*/ 275 w 1612"/>
                <a:gd name="T55" fmla="*/ 694 h 1226"/>
                <a:gd name="T56" fmla="*/ 217 w 1612"/>
                <a:gd name="T57" fmla="*/ 773 h 1226"/>
                <a:gd name="T58" fmla="*/ 163 w 1612"/>
                <a:gd name="T59" fmla="*/ 857 h 1226"/>
                <a:gd name="T60" fmla="*/ 112 w 1612"/>
                <a:gd name="T61" fmla="*/ 948 h 1226"/>
                <a:gd name="T62" fmla="*/ 64 w 1612"/>
                <a:gd name="T63" fmla="*/ 1045 h 1226"/>
                <a:gd name="T64" fmla="*/ 20 w 1612"/>
                <a:gd name="T65" fmla="*/ 1148 h 1226"/>
                <a:gd name="T66" fmla="*/ 0 w 1612"/>
                <a:gd name="T67" fmla="*/ 1202 h 1226"/>
                <a:gd name="T68" fmla="*/ 76 w 1612"/>
                <a:gd name="T69" fmla="*/ 1186 h 1226"/>
                <a:gd name="T70" fmla="*/ 161 w 1612"/>
                <a:gd name="T71" fmla="*/ 1173 h 1226"/>
                <a:gd name="T72" fmla="*/ 273 w 1612"/>
                <a:gd name="T73" fmla="*/ 1160 h 1226"/>
                <a:gd name="T74" fmla="*/ 405 w 1612"/>
                <a:gd name="T75" fmla="*/ 1155 h 1226"/>
                <a:gd name="T76" fmla="*/ 553 w 1612"/>
                <a:gd name="T77" fmla="*/ 1161 h 1226"/>
                <a:gd name="T78" fmla="*/ 630 w 1612"/>
                <a:gd name="T79" fmla="*/ 1170 h 1226"/>
                <a:gd name="T80" fmla="*/ 707 w 1612"/>
                <a:gd name="T81" fmla="*/ 1183 h 1226"/>
                <a:gd name="T82" fmla="*/ 788 w 1612"/>
                <a:gd name="T83" fmla="*/ 1201 h 1226"/>
                <a:gd name="T84" fmla="*/ 869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869" y="1226"/>
                  </a:moveTo>
                  <a:lnTo>
                    <a:pt x="869" y="1226"/>
                  </a:lnTo>
                  <a:lnTo>
                    <a:pt x="885" y="1145"/>
                  </a:lnTo>
                  <a:lnTo>
                    <a:pt x="903" y="1069"/>
                  </a:lnTo>
                  <a:lnTo>
                    <a:pt x="924" y="995"/>
                  </a:lnTo>
                  <a:lnTo>
                    <a:pt x="947" y="923"/>
                  </a:lnTo>
                  <a:lnTo>
                    <a:pt x="970" y="855"/>
                  </a:lnTo>
                  <a:lnTo>
                    <a:pt x="997" y="790"/>
                  </a:lnTo>
                  <a:lnTo>
                    <a:pt x="1025" y="727"/>
                  </a:lnTo>
                  <a:lnTo>
                    <a:pt x="1053" y="668"/>
                  </a:lnTo>
                  <a:lnTo>
                    <a:pt x="1082" y="610"/>
                  </a:lnTo>
                  <a:lnTo>
                    <a:pt x="1112" y="556"/>
                  </a:lnTo>
                  <a:lnTo>
                    <a:pt x="1143" y="505"/>
                  </a:lnTo>
                  <a:lnTo>
                    <a:pt x="1174" y="456"/>
                  </a:lnTo>
                  <a:lnTo>
                    <a:pt x="1206" y="410"/>
                  </a:lnTo>
                  <a:lnTo>
                    <a:pt x="1239" y="367"/>
                  </a:lnTo>
                  <a:lnTo>
                    <a:pt x="1270" y="326"/>
                  </a:lnTo>
                  <a:lnTo>
                    <a:pt x="1301" y="288"/>
                  </a:lnTo>
                  <a:lnTo>
                    <a:pt x="1332" y="252"/>
                  </a:lnTo>
                  <a:lnTo>
                    <a:pt x="1362" y="219"/>
                  </a:lnTo>
                  <a:lnTo>
                    <a:pt x="1392" y="188"/>
                  </a:lnTo>
                  <a:lnTo>
                    <a:pt x="1420" y="160"/>
                  </a:lnTo>
                  <a:lnTo>
                    <a:pt x="1472" y="110"/>
                  </a:lnTo>
                  <a:lnTo>
                    <a:pt x="1518" y="69"/>
                  </a:lnTo>
                  <a:lnTo>
                    <a:pt x="1558" y="40"/>
                  </a:lnTo>
                  <a:lnTo>
                    <a:pt x="1587" y="17"/>
                  </a:lnTo>
                  <a:lnTo>
                    <a:pt x="1612" y="0"/>
                  </a:lnTo>
                  <a:lnTo>
                    <a:pt x="1612" y="0"/>
                  </a:lnTo>
                  <a:lnTo>
                    <a:pt x="1599" y="0"/>
                  </a:lnTo>
                  <a:lnTo>
                    <a:pt x="1561" y="4"/>
                  </a:lnTo>
                  <a:lnTo>
                    <a:pt x="1500" y="10"/>
                  </a:lnTo>
                  <a:lnTo>
                    <a:pt x="1420" y="23"/>
                  </a:lnTo>
                  <a:lnTo>
                    <a:pt x="1373" y="31"/>
                  </a:lnTo>
                  <a:lnTo>
                    <a:pt x="1323" y="43"/>
                  </a:lnTo>
                  <a:lnTo>
                    <a:pt x="1268" y="56"/>
                  </a:lnTo>
                  <a:lnTo>
                    <a:pt x="1212" y="71"/>
                  </a:lnTo>
                  <a:lnTo>
                    <a:pt x="1153" y="89"/>
                  </a:lnTo>
                  <a:lnTo>
                    <a:pt x="1092" y="110"/>
                  </a:lnTo>
                  <a:lnTo>
                    <a:pt x="1028" y="135"/>
                  </a:lnTo>
                  <a:lnTo>
                    <a:pt x="962" y="161"/>
                  </a:lnTo>
                  <a:lnTo>
                    <a:pt x="896" y="193"/>
                  </a:lnTo>
                  <a:lnTo>
                    <a:pt x="829" y="227"/>
                  </a:lnTo>
                  <a:lnTo>
                    <a:pt x="762" y="265"/>
                  </a:lnTo>
                  <a:lnTo>
                    <a:pt x="694" y="308"/>
                  </a:lnTo>
                  <a:lnTo>
                    <a:pt x="627" y="354"/>
                  </a:lnTo>
                  <a:lnTo>
                    <a:pt x="592" y="379"/>
                  </a:lnTo>
                  <a:lnTo>
                    <a:pt x="559" y="405"/>
                  </a:lnTo>
                  <a:lnTo>
                    <a:pt x="526" y="431"/>
                  </a:lnTo>
                  <a:lnTo>
                    <a:pt x="493" y="461"/>
                  </a:lnTo>
                  <a:lnTo>
                    <a:pt x="461" y="489"/>
                  </a:lnTo>
                  <a:lnTo>
                    <a:pt x="428" y="520"/>
                  </a:lnTo>
                  <a:lnTo>
                    <a:pt x="396" y="553"/>
                  </a:lnTo>
                  <a:lnTo>
                    <a:pt x="365" y="586"/>
                  </a:lnTo>
                  <a:lnTo>
                    <a:pt x="334" y="620"/>
                  </a:lnTo>
                  <a:lnTo>
                    <a:pt x="304" y="656"/>
                  </a:lnTo>
                  <a:lnTo>
                    <a:pt x="275" y="694"/>
                  </a:lnTo>
                  <a:lnTo>
                    <a:pt x="245" y="732"/>
                  </a:lnTo>
                  <a:lnTo>
                    <a:pt x="217" y="773"/>
                  </a:lnTo>
                  <a:lnTo>
                    <a:pt x="189" y="814"/>
                  </a:lnTo>
                  <a:lnTo>
                    <a:pt x="163" y="857"/>
                  </a:lnTo>
                  <a:lnTo>
                    <a:pt x="137" y="902"/>
                  </a:lnTo>
                  <a:lnTo>
                    <a:pt x="112" y="948"/>
                  </a:lnTo>
                  <a:lnTo>
                    <a:pt x="87" y="995"/>
                  </a:lnTo>
                  <a:lnTo>
                    <a:pt x="64" y="1045"/>
                  </a:lnTo>
                  <a:lnTo>
                    <a:pt x="41" y="1096"/>
                  </a:lnTo>
                  <a:lnTo>
                    <a:pt x="20" y="1148"/>
                  </a:lnTo>
                  <a:lnTo>
                    <a:pt x="0" y="1202"/>
                  </a:lnTo>
                  <a:lnTo>
                    <a:pt x="0" y="1202"/>
                  </a:lnTo>
                  <a:lnTo>
                    <a:pt x="20" y="1198"/>
                  </a:lnTo>
                  <a:lnTo>
                    <a:pt x="76" y="1186"/>
                  </a:lnTo>
                  <a:lnTo>
                    <a:pt x="115" y="1179"/>
                  </a:lnTo>
                  <a:lnTo>
                    <a:pt x="161" y="1173"/>
                  </a:lnTo>
                  <a:lnTo>
                    <a:pt x="215" y="1166"/>
                  </a:lnTo>
                  <a:lnTo>
                    <a:pt x="273" y="1160"/>
                  </a:lnTo>
                  <a:lnTo>
                    <a:pt x="337" y="1156"/>
                  </a:lnTo>
                  <a:lnTo>
                    <a:pt x="405" y="1155"/>
                  </a:lnTo>
                  <a:lnTo>
                    <a:pt x="477" y="1156"/>
                  </a:lnTo>
                  <a:lnTo>
                    <a:pt x="553" y="1161"/>
                  </a:lnTo>
                  <a:lnTo>
                    <a:pt x="591" y="1165"/>
                  </a:lnTo>
                  <a:lnTo>
                    <a:pt x="630" y="1170"/>
                  </a:lnTo>
                  <a:lnTo>
                    <a:pt x="668" y="1176"/>
                  </a:lnTo>
                  <a:lnTo>
                    <a:pt x="707" y="1183"/>
                  </a:lnTo>
                  <a:lnTo>
                    <a:pt x="748" y="1191"/>
                  </a:lnTo>
                  <a:lnTo>
                    <a:pt x="788" y="1201"/>
                  </a:lnTo>
                  <a:lnTo>
                    <a:pt x="827" y="1212"/>
                  </a:lnTo>
                  <a:lnTo>
                    <a:pt x="869" y="1226"/>
                  </a:lnTo>
                  <a:lnTo>
                    <a:pt x="869" y="1226"/>
                  </a:lnTo>
                  <a:close/>
                </a:path>
              </a:pathLst>
            </a:custGeom>
            <a:solidFill>
              <a:srgbClr val="E7A614"/>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cs typeface="Arial" charset="0"/>
              </a:endParaRPr>
            </a:p>
          </p:txBody>
        </p:sp>
        <p:sp>
          <p:nvSpPr>
            <p:cNvPr id="50" name="Freeform 7"/>
            <p:cNvSpPr>
              <a:spLocks/>
            </p:cNvSpPr>
            <p:nvPr/>
          </p:nvSpPr>
          <p:spPr bwMode="auto">
            <a:xfrm>
              <a:off x="2535775" y="475874"/>
              <a:ext cx="1108649" cy="1826886"/>
            </a:xfrm>
            <a:custGeom>
              <a:avLst/>
              <a:gdLst>
                <a:gd name="T0" fmla="*/ 0 w 744"/>
                <a:gd name="T1" fmla="*/ 1222 h 1226"/>
                <a:gd name="T2" fmla="*/ 0 w 744"/>
                <a:gd name="T3" fmla="*/ 0 h 1226"/>
                <a:gd name="T4" fmla="*/ 0 w 744"/>
                <a:gd name="T5" fmla="*/ 0 h 1226"/>
                <a:gd name="T6" fmla="*/ 25 w 744"/>
                <a:gd name="T7" fmla="*/ 17 h 1226"/>
                <a:gd name="T8" fmla="*/ 55 w 744"/>
                <a:gd name="T9" fmla="*/ 40 h 1226"/>
                <a:gd name="T10" fmla="*/ 94 w 744"/>
                <a:gd name="T11" fmla="*/ 69 h 1226"/>
                <a:gd name="T12" fmla="*/ 140 w 744"/>
                <a:gd name="T13" fmla="*/ 110 h 1226"/>
                <a:gd name="T14" fmla="*/ 193 w 744"/>
                <a:gd name="T15" fmla="*/ 160 h 1226"/>
                <a:gd name="T16" fmla="*/ 221 w 744"/>
                <a:gd name="T17" fmla="*/ 188 h 1226"/>
                <a:gd name="T18" fmla="*/ 250 w 744"/>
                <a:gd name="T19" fmla="*/ 219 h 1226"/>
                <a:gd name="T20" fmla="*/ 280 w 744"/>
                <a:gd name="T21" fmla="*/ 252 h 1226"/>
                <a:gd name="T22" fmla="*/ 311 w 744"/>
                <a:gd name="T23" fmla="*/ 288 h 1226"/>
                <a:gd name="T24" fmla="*/ 343 w 744"/>
                <a:gd name="T25" fmla="*/ 326 h 1226"/>
                <a:gd name="T26" fmla="*/ 374 w 744"/>
                <a:gd name="T27" fmla="*/ 367 h 1226"/>
                <a:gd name="T28" fmla="*/ 407 w 744"/>
                <a:gd name="T29" fmla="*/ 410 h 1226"/>
                <a:gd name="T30" fmla="*/ 438 w 744"/>
                <a:gd name="T31" fmla="*/ 456 h 1226"/>
                <a:gd name="T32" fmla="*/ 469 w 744"/>
                <a:gd name="T33" fmla="*/ 505 h 1226"/>
                <a:gd name="T34" fmla="*/ 501 w 744"/>
                <a:gd name="T35" fmla="*/ 556 h 1226"/>
                <a:gd name="T36" fmla="*/ 530 w 744"/>
                <a:gd name="T37" fmla="*/ 610 h 1226"/>
                <a:gd name="T38" fmla="*/ 560 w 744"/>
                <a:gd name="T39" fmla="*/ 668 h 1226"/>
                <a:gd name="T40" fmla="*/ 588 w 744"/>
                <a:gd name="T41" fmla="*/ 727 h 1226"/>
                <a:gd name="T42" fmla="*/ 616 w 744"/>
                <a:gd name="T43" fmla="*/ 790 h 1226"/>
                <a:gd name="T44" fmla="*/ 642 w 744"/>
                <a:gd name="T45" fmla="*/ 855 h 1226"/>
                <a:gd name="T46" fmla="*/ 665 w 744"/>
                <a:gd name="T47" fmla="*/ 923 h 1226"/>
                <a:gd name="T48" fmla="*/ 688 w 744"/>
                <a:gd name="T49" fmla="*/ 995 h 1226"/>
                <a:gd name="T50" fmla="*/ 709 w 744"/>
                <a:gd name="T51" fmla="*/ 1069 h 1226"/>
                <a:gd name="T52" fmla="*/ 728 w 744"/>
                <a:gd name="T53" fmla="*/ 1145 h 1226"/>
                <a:gd name="T54" fmla="*/ 744 w 744"/>
                <a:gd name="T55" fmla="*/ 1226 h 1226"/>
                <a:gd name="T56" fmla="*/ 744 w 744"/>
                <a:gd name="T57" fmla="*/ 1226 h 1226"/>
                <a:gd name="T58" fmla="*/ 728 w 744"/>
                <a:gd name="T59" fmla="*/ 1216 h 1226"/>
                <a:gd name="T60" fmla="*/ 708 w 744"/>
                <a:gd name="T61" fmla="*/ 1206 h 1226"/>
                <a:gd name="T62" fmla="*/ 680 w 744"/>
                <a:gd name="T63" fmla="*/ 1194 h 1226"/>
                <a:gd name="T64" fmla="*/ 647 w 744"/>
                <a:gd name="T65" fmla="*/ 1179 h 1226"/>
                <a:gd name="T66" fmla="*/ 607 w 744"/>
                <a:gd name="T67" fmla="*/ 1166 h 1226"/>
                <a:gd name="T68" fmla="*/ 561 w 744"/>
                <a:gd name="T69" fmla="*/ 1152 h 1226"/>
                <a:gd name="T70" fmla="*/ 512 w 744"/>
                <a:gd name="T71" fmla="*/ 1140 h 1226"/>
                <a:gd name="T72" fmla="*/ 458 w 744"/>
                <a:gd name="T73" fmla="*/ 1132 h 1226"/>
                <a:gd name="T74" fmla="*/ 428 w 744"/>
                <a:gd name="T75" fmla="*/ 1127 h 1226"/>
                <a:gd name="T76" fmla="*/ 399 w 744"/>
                <a:gd name="T77" fmla="*/ 1125 h 1226"/>
                <a:gd name="T78" fmla="*/ 369 w 744"/>
                <a:gd name="T79" fmla="*/ 1124 h 1226"/>
                <a:gd name="T80" fmla="*/ 338 w 744"/>
                <a:gd name="T81" fmla="*/ 1124 h 1226"/>
                <a:gd name="T82" fmla="*/ 306 w 744"/>
                <a:gd name="T83" fmla="*/ 1125 h 1226"/>
                <a:gd name="T84" fmla="*/ 274 w 744"/>
                <a:gd name="T85" fmla="*/ 1128 h 1226"/>
                <a:gd name="T86" fmla="*/ 241 w 744"/>
                <a:gd name="T87" fmla="*/ 1133 h 1226"/>
                <a:gd name="T88" fmla="*/ 206 w 744"/>
                <a:gd name="T89" fmla="*/ 1140 h 1226"/>
                <a:gd name="T90" fmla="*/ 173 w 744"/>
                <a:gd name="T91" fmla="*/ 1148 h 1226"/>
                <a:gd name="T92" fmla="*/ 139 w 744"/>
                <a:gd name="T93" fmla="*/ 1158 h 1226"/>
                <a:gd name="T94" fmla="*/ 104 w 744"/>
                <a:gd name="T95" fmla="*/ 1171 h 1226"/>
                <a:gd name="T96" fmla="*/ 70 w 744"/>
                <a:gd name="T97" fmla="*/ 1184 h 1226"/>
                <a:gd name="T98" fmla="*/ 35 w 744"/>
                <a:gd name="T99" fmla="*/ 1202 h 1226"/>
                <a:gd name="T100" fmla="*/ 0 w 744"/>
                <a:gd name="T101" fmla="*/ 1222 h 1226"/>
                <a:gd name="T102" fmla="*/ 0 w 744"/>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4" h="1226">
                  <a:moveTo>
                    <a:pt x="0" y="1222"/>
                  </a:moveTo>
                  <a:lnTo>
                    <a:pt x="0" y="0"/>
                  </a:lnTo>
                  <a:lnTo>
                    <a:pt x="0" y="0"/>
                  </a:lnTo>
                  <a:lnTo>
                    <a:pt x="25" y="17"/>
                  </a:lnTo>
                  <a:lnTo>
                    <a:pt x="55" y="40"/>
                  </a:lnTo>
                  <a:lnTo>
                    <a:pt x="94" y="69"/>
                  </a:lnTo>
                  <a:lnTo>
                    <a:pt x="140" y="110"/>
                  </a:lnTo>
                  <a:lnTo>
                    <a:pt x="193" y="160"/>
                  </a:lnTo>
                  <a:lnTo>
                    <a:pt x="221" y="188"/>
                  </a:lnTo>
                  <a:lnTo>
                    <a:pt x="250" y="219"/>
                  </a:lnTo>
                  <a:lnTo>
                    <a:pt x="280" y="252"/>
                  </a:lnTo>
                  <a:lnTo>
                    <a:pt x="311" y="288"/>
                  </a:lnTo>
                  <a:lnTo>
                    <a:pt x="343" y="326"/>
                  </a:lnTo>
                  <a:lnTo>
                    <a:pt x="374" y="367"/>
                  </a:lnTo>
                  <a:lnTo>
                    <a:pt x="407" y="410"/>
                  </a:lnTo>
                  <a:lnTo>
                    <a:pt x="438" y="456"/>
                  </a:lnTo>
                  <a:lnTo>
                    <a:pt x="469" y="505"/>
                  </a:lnTo>
                  <a:lnTo>
                    <a:pt x="501" y="556"/>
                  </a:lnTo>
                  <a:lnTo>
                    <a:pt x="530" y="610"/>
                  </a:lnTo>
                  <a:lnTo>
                    <a:pt x="560" y="668"/>
                  </a:lnTo>
                  <a:lnTo>
                    <a:pt x="588" y="727"/>
                  </a:lnTo>
                  <a:lnTo>
                    <a:pt x="616" y="790"/>
                  </a:lnTo>
                  <a:lnTo>
                    <a:pt x="642" y="855"/>
                  </a:lnTo>
                  <a:lnTo>
                    <a:pt x="665" y="923"/>
                  </a:lnTo>
                  <a:lnTo>
                    <a:pt x="688" y="995"/>
                  </a:lnTo>
                  <a:lnTo>
                    <a:pt x="709" y="1069"/>
                  </a:lnTo>
                  <a:lnTo>
                    <a:pt x="728" y="1145"/>
                  </a:lnTo>
                  <a:lnTo>
                    <a:pt x="744" y="1226"/>
                  </a:lnTo>
                  <a:lnTo>
                    <a:pt x="744" y="1226"/>
                  </a:lnTo>
                  <a:lnTo>
                    <a:pt x="728" y="1216"/>
                  </a:lnTo>
                  <a:lnTo>
                    <a:pt x="708" y="1206"/>
                  </a:lnTo>
                  <a:lnTo>
                    <a:pt x="680" y="1194"/>
                  </a:lnTo>
                  <a:lnTo>
                    <a:pt x="647" y="1179"/>
                  </a:lnTo>
                  <a:lnTo>
                    <a:pt x="607" y="1166"/>
                  </a:lnTo>
                  <a:lnTo>
                    <a:pt x="561" y="1152"/>
                  </a:lnTo>
                  <a:lnTo>
                    <a:pt x="512" y="1140"/>
                  </a:lnTo>
                  <a:lnTo>
                    <a:pt x="458" y="1132"/>
                  </a:lnTo>
                  <a:lnTo>
                    <a:pt x="428" y="1127"/>
                  </a:lnTo>
                  <a:lnTo>
                    <a:pt x="399" y="1125"/>
                  </a:lnTo>
                  <a:lnTo>
                    <a:pt x="369" y="1124"/>
                  </a:lnTo>
                  <a:lnTo>
                    <a:pt x="338" y="1124"/>
                  </a:lnTo>
                  <a:lnTo>
                    <a:pt x="306" y="1125"/>
                  </a:lnTo>
                  <a:lnTo>
                    <a:pt x="274" y="1128"/>
                  </a:lnTo>
                  <a:lnTo>
                    <a:pt x="241" y="1133"/>
                  </a:lnTo>
                  <a:lnTo>
                    <a:pt x="206" y="1140"/>
                  </a:lnTo>
                  <a:lnTo>
                    <a:pt x="173" y="1148"/>
                  </a:lnTo>
                  <a:lnTo>
                    <a:pt x="139" y="1158"/>
                  </a:lnTo>
                  <a:lnTo>
                    <a:pt x="104" y="1171"/>
                  </a:lnTo>
                  <a:lnTo>
                    <a:pt x="70" y="1184"/>
                  </a:lnTo>
                  <a:lnTo>
                    <a:pt x="35" y="1202"/>
                  </a:lnTo>
                  <a:lnTo>
                    <a:pt x="0" y="1222"/>
                  </a:lnTo>
                  <a:lnTo>
                    <a:pt x="0" y="1222"/>
                  </a:lnTo>
                  <a:close/>
                </a:path>
              </a:pathLst>
            </a:custGeom>
            <a:solidFill>
              <a:srgbClr val="C5A901"/>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cs typeface="Arial" charset="0"/>
              </a:endParaRPr>
            </a:p>
          </p:txBody>
        </p:sp>
        <p:sp>
          <p:nvSpPr>
            <p:cNvPr id="51" name="Freeform 8"/>
            <p:cNvSpPr>
              <a:spLocks/>
            </p:cNvSpPr>
            <p:nvPr/>
          </p:nvSpPr>
          <p:spPr bwMode="auto">
            <a:xfrm>
              <a:off x="2663925" y="475874"/>
              <a:ext cx="2402072" cy="1826886"/>
            </a:xfrm>
            <a:custGeom>
              <a:avLst/>
              <a:gdLst>
                <a:gd name="T0" fmla="*/ 745 w 1612"/>
                <a:gd name="T1" fmla="*/ 1226 h 1226"/>
                <a:gd name="T2" fmla="*/ 709 w 1612"/>
                <a:gd name="T3" fmla="*/ 1069 h 1226"/>
                <a:gd name="T4" fmla="*/ 666 w 1612"/>
                <a:gd name="T5" fmla="*/ 923 h 1226"/>
                <a:gd name="T6" fmla="*/ 615 w 1612"/>
                <a:gd name="T7" fmla="*/ 790 h 1226"/>
                <a:gd name="T8" fmla="*/ 561 w 1612"/>
                <a:gd name="T9" fmla="*/ 668 h 1226"/>
                <a:gd name="T10" fmla="*/ 500 w 1612"/>
                <a:gd name="T11" fmla="*/ 556 h 1226"/>
                <a:gd name="T12" fmla="*/ 438 w 1612"/>
                <a:gd name="T13" fmla="*/ 456 h 1226"/>
                <a:gd name="T14" fmla="*/ 375 w 1612"/>
                <a:gd name="T15" fmla="*/ 367 h 1226"/>
                <a:gd name="T16" fmla="*/ 313 w 1612"/>
                <a:gd name="T17" fmla="*/ 288 h 1226"/>
                <a:gd name="T18" fmla="*/ 252 w 1612"/>
                <a:gd name="T19" fmla="*/ 219 h 1226"/>
                <a:gd name="T20" fmla="*/ 194 w 1612"/>
                <a:gd name="T21" fmla="*/ 160 h 1226"/>
                <a:gd name="T22" fmla="*/ 94 w 1612"/>
                <a:gd name="T23" fmla="*/ 69 h 1226"/>
                <a:gd name="T24" fmla="*/ 26 w 1612"/>
                <a:gd name="T25" fmla="*/ 17 h 1226"/>
                <a:gd name="T26" fmla="*/ 0 w 1612"/>
                <a:gd name="T27" fmla="*/ 0 h 1226"/>
                <a:gd name="T28" fmla="*/ 53 w 1612"/>
                <a:gd name="T29" fmla="*/ 4 h 1226"/>
                <a:gd name="T30" fmla="*/ 194 w 1612"/>
                <a:gd name="T31" fmla="*/ 23 h 1226"/>
                <a:gd name="T32" fmla="*/ 291 w 1612"/>
                <a:gd name="T33" fmla="*/ 43 h 1226"/>
                <a:gd name="T34" fmla="*/ 401 w 1612"/>
                <a:gd name="T35" fmla="*/ 71 h 1226"/>
                <a:gd name="T36" fmla="*/ 521 w 1612"/>
                <a:gd name="T37" fmla="*/ 110 h 1226"/>
                <a:gd name="T38" fmla="*/ 650 w 1612"/>
                <a:gd name="T39" fmla="*/ 161 h 1226"/>
                <a:gd name="T40" fmla="*/ 783 w 1612"/>
                <a:gd name="T41" fmla="*/ 227 h 1226"/>
                <a:gd name="T42" fmla="*/ 919 w 1612"/>
                <a:gd name="T43" fmla="*/ 308 h 1226"/>
                <a:gd name="T44" fmla="*/ 1020 w 1612"/>
                <a:gd name="T45" fmla="*/ 379 h 1226"/>
                <a:gd name="T46" fmla="*/ 1087 w 1612"/>
                <a:gd name="T47" fmla="*/ 431 h 1226"/>
                <a:gd name="T48" fmla="*/ 1153 w 1612"/>
                <a:gd name="T49" fmla="*/ 489 h 1226"/>
                <a:gd name="T50" fmla="*/ 1217 w 1612"/>
                <a:gd name="T51" fmla="*/ 553 h 1226"/>
                <a:gd name="T52" fmla="*/ 1278 w 1612"/>
                <a:gd name="T53" fmla="*/ 620 h 1226"/>
                <a:gd name="T54" fmla="*/ 1339 w 1612"/>
                <a:gd name="T55" fmla="*/ 694 h 1226"/>
                <a:gd name="T56" fmla="*/ 1397 w 1612"/>
                <a:gd name="T57" fmla="*/ 773 h 1226"/>
                <a:gd name="T58" fmla="*/ 1451 w 1612"/>
                <a:gd name="T59" fmla="*/ 857 h 1226"/>
                <a:gd name="T60" fmla="*/ 1502 w 1612"/>
                <a:gd name="T61" fmla="*/ 948 h 1226"/>
                <a:gd name="T62" fmla="*/ 1549 w 1612"/>
                <a:gd name="T63" fmla="*/ 1045 h 1226"/>
                <a:gd name="T64" fmla="*/ 1592 w 1612"/>
                <a:gd name="T65" fmla="*/ 1148 h 1226"/>
                <a:gd name="T66" fmla="*/ 1612 w 1612"/>
                <a:gd name="T67" fmla="*/ 1202 h 1226"/>
                <a:gd name="T68" fmla="*/ 1538 w 1612"/>
                <a:gd name="T69" fmla="*/ 1186 h 1226"/>
                <a:gd name="T70" fmla="*/ 1451 w 1612"/>
                <a:gd name="T71" fmla="*/ 1173 h 1226"/>
                <a:gd name="T72" fmla="*/ 1339 w 1612"/>
                <a:gd name="T73" fmla="*/ 1160 h 1226"/>
                <a:gd name="T74" fmla="*/ 1207 w 1612"/>
                <a:gd name="T75" fmla="*/ 1155 h 1226"/>
                <a:gd name="T76" fmla="*/ 1061 w 1612"/>
                <a:gd name="T77" fmla="*/ 1161 h 1226"/>
                <a:gd name="T78" fmla="*/ 984 w 1612"/>
                <a:gd name="T79" fmla="*/ 1170 h 1226"/>
                <a:gd name="T80" fmla="*/ 905 w 1612"/>
                <a:gd name="T81" fmla="*/ 1183 h 1226"/>
                <a:gd name="T82" fmla="*/ 826 w 1612"/>
                <a:gd name="T83" fmla="*/ 1201 h 1226"/>
                <a:gd name="T84" fmla="*/ 745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745" y="1226"/>
                  </a:moveTo>
                  <a:lnTo>
                    <a:pt x="745" y="1226"/>
                  </a:lnTo>
                  <a:lnTo>
                    <a:pt x="729" y="1145"/>
                  </a:lnTo>
                  <a:lnTo>
                    <a:pt x="709" y="1069"/>
                  </a:lnTo>
                  <a:lnTo>
                    <a:pt x="689" y="995"/>
                  </a:lnTo>
                  <a:lnTo>
                    <a:pt x="666" y="923"/>
                  </a:lnTo>
                  <a:lnTo>
                    <a:pt x="642" y="855"/>
                  </a:lnTo>
                  <a:lnTo>
                    <a:pt x="615" y="790"/>
                  </a:lnTo>
                  <a:lnTo>
                    <a:pt x="589" y="727"/>
                  </a:lnTo>
                  <a:lnTo>
                    <a:pt x="561" y="668"/>
                  </a:lnTo>
                  <a:lnTo>
                    <a:pt x="531" y="610"/>
                  </a:lnTo>
                  <a:lnTo>
                    <a:pt x="500" y="556"/>
                  </a:lnTo>
                  <a:lnTo>
                    <a:pt x="469" y="505"/>
                  </a:lnTo>
                  <a:lnTo>
                    <a:pt x="438" y="456"/>
                  </a:lnTo>
                  <a:lnTo>
                    <a:pt x="406" y="410"/>
                  </a:lnTo>
                  <a:lnTo>
                    <a:pt x="375" y="367"/>
                  </a:lnTo>
                  <a:lnTo>
                    <a:pt x="344" y="326"/>
                  </a:lnTo>
                  <a:lnTo>
                    <a:pt x="313" y="288"/>
                  </a:lnTo>
                  <a:lnTo>
                    <a:pt x="281" y="252"/>
                  </a:lnTo>
                  <a:lnTo>
                    <a:pt x="252" y="219"/>
                  </a:lnTo>
                  <a:lnTo>
                    <a:pt x="222" y="188"/>
                  </a:lnTo>
                  <a:lnTo>
                    <a:pt x="194" y="160"/>
                  </a:lnTo>
                  <a:lnTo>
                    <a:pt x="140" y="110"/>
                  </a:lnTo>
                  <a:lnTo>
                    <a:pt x="94" y="69"/>
                  </a:lnTo>
                  <a:lnTo>
                    <a:pt x="56" y="40"/>
                  </a:lnTo>
                  <a:lnTo>
                    <a:pt x="26" y="17"/>
                  </a:lnTo>
                  <a:lnTo>
                    <a:pt x="0" y="0"/>
                  </a:lnTo>
                  <a:lnTo>
                    <a:pt x="0" y="0"/>
                  </a:lnTo>
                  <a:lnTo>
                    <a:pt x="15" y="0"/>
                  </a:lnTo>
                  <a:lnTo>
                    <a:pt x="53" y="4"/>
                  </a:lnTo>
                  <a:lnTo>
                    <a:pt x="113" y="10"/>
                  </a:lnTo>
                  <a:lnTo>
                    <a:pt x="194" y="23"/>
                  </a:lnTo>
                  <a:lnTo>
                    <a:pt x="240" y="31"/>
                  </a:lnTo>
                  <a:lnTo>
                    <a:pt x="291" y="43"/>
                  </a:lnTo>
                  <a:lnTo>
                    <a:pt x="344" y="56"/>
                  </a:lnTo>
                  <a:lnTo>
                    <a:pt x="401" y="71"/>
                  </a:lnTo>
                  <a:lnTo>
                    <a:pt x="461" y="89"/>
                  </a:lnTo>
                  <a:lnTo>
                    <a:pt x="521" y="110"/>
                  </a:lnTo>
                  <a:lnTo>
                    <a:pt x="586" y="135"/>
                  </a:lnTo>
                  <a:lnTo>
                    <a:pt x="650" y="161"/>
                  </a:lnTo>
                  <a:lnTo>
                    <a:pt x="717" y="193"/>
                  </a:lnTo>
                  <a:lnTo>
                    <a:pt x="783" y="227"/>
                  </a:lnTo>
                  <a:lnTo>
                    <a:pt x="852" y="265"/>
                  </a:lnTo>
                  <a:lnTo>
                    <a:pt x="919" y="308"/>
                  </a:lnTo>
                  <a:lnTo>
                    <a:pt x="987" y="354"/>
                  </a:lnTo>
                  <a:lnTo>
                    <a:pt x="1020" y="379"/>
                  </a:lnTo>
                  <a:lnTo>
                    <a:pt x="1054" y="405"/>
                  </a:lnTo>
                  <a:lnTo>
                    <a:pt x="1087" y="431"/>
                  </a:lnTo>
                  <a:lnTo>
                    <a:pt x="1120" y="461"/>
                  </a:lnTo>
                  <a:lnTo>
                    <a:pt x="1153" y="489"/>
                  </a:lnTo>
                  <a:lnTo>
                    <a:pt x="1184" y="520"/>
                  </a:lnTo>
                  <a:lnTo>
                    <a:pt x="1217" y="553"/>
                  </a:lnTo>
                  <a:lnTo>
                    <a:pt x="1248" y="586"/>
                  </a:lnTo>
                  <a:lnTo>
                    <a:pt x="1278" y="620"/>
                  </a:lnTo>
                  <a:lnTo>
                    <a:pt x="1309" y="656"/>
                  </a:lnTo>
                  <a:lnTo>
                    <a:pt x="1339" y="694"/>
                  </a:lnTo>
                  <a:lnTo>
                    <a:pt x="1367" y="732"/>
                  </a:lnTo>
                  <a:lnTo>
                    <a:pt x="1397" y="773"/>
                  </a:lnTo>
                  <a:lnTo>
                    <a:pt x="1423" y="814"/>
                  </a:lnTo>
                  <a:lnTo>
                    <a:pt x="1451" y="857"/>
                  </a:lnTo>
                  <a:lnTo>
                    <a:pt x="1477" y="902"/>
                  </a:lnTo>
                  <a:lnTo>
                    <a:pt x="1502" y="948"/>
                  </a:lnTo>
                  <a:lnTo>
                    <a:pt x="1526" y="995"/>
                  </a:lnTo>
                  <a:lnTo>
                    <a:pt x="1549" y="1045"/>
                  </a:lnTo>
                  <a:lnTo>
                    <a:pt x="1571" y="1096"/>
                  </a:lnTo>
                  <a:lnTo>
                    <a:pt x="1592" y="1148"/>
                  </a:lnTo>
                  <a:lnTo>
                    <a:pt x="1612" y="1202"/>
                  </a:lnTo>
                  <a:lnTo>
                    <a:pt x="1612" y="1202"/>
                  </a:lnTo>
                  <a:lnTo>
                    <a:pt x="1592" y="1198"/>
                  </a:lnTo>
                  <a:lnTo>
                    <a:pt x="1538" y="1186"/>
                  </a:lnTo>
                  <a:lnTo>
                    <a:pt x="1497" y="1179"/>
                  </a:lnTo>
                  <a:lnTo>
                    <a:pt x="1451" y="1173"/>
                  </a:lnTo>
                  <a:lnTo>
                    <a:pt x="1398" y="1166"/>
                  </a:lnTo>
                  <a:lnTo>
                    <a:pt x="1339" y="1160"/>
                  </a:lnTo>
                  <a:lnTo>
                    <a:pt x="1275" y="1156"/>
                  </a:lnTo>
                  <a:lnTo>
                    <a:pt x="1207" y="1155"/>
                  </a:lnTo>
                  <a:lnTo>
                    <a:pt x="1135" y="1156"/>
                  </a:lnTo>
                  <a:lnTo>
                    <a:pt x="1061" y="1161"/>
                  </a:lnTo>
                  <a:lnTo>
                    <a:pt x="1023" y="1165"/>
                  </a:lnTo>
                  <a:lnTo>
                    <a:pt x="984" y="1170"/>
                  </a:lnTo>
                  <a:lnTo>
                    <a:pt x="944" y="1176"/>
                  </a:lnTo>
                  <a:lnTo>
                    <a:pt x="905" y="1183"/>
                  </a:lnTo>
                  <a:lnTo>
                    <a:pt x="865" y="1191"/>
                  </a:lnTo>
                  <a:lnTo>
                    <a:pt x="826" y="1201"/>
                  </a:lnTo>
                  <a:lnTo>
                    <a:pt x="785" y="1212"/>
                  </a:lnTo>
                  <a:lnTo>
                    <a:pt x="745" y="1226"/>
                  </a:lnTo>
                  <a:lnTo>
                    <a:pt x="745" y="1226"/>
                  </a:lnTo>
                  <a:close/>
                </a:path>
              </a:pathLst>
            </a:custGeom>
            <a:solidFill>
              <a:srgbClr val="D06F1A"/>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cs typeface="Arial" charset="0"/>
              </a:endParaRPr>
            </a:p>
          </p:txBody>
        </p:sp>
        <p:sp>
          <p:nvSpPr>
            <p:cNvPr id="52" name="Freeform 9"/>
            <p:cNvSpPr>
              <a:spLocks/>
            </p:cNvSpPr>
            <p:nvPr/>
          </p:nvSpPr>
          <p:spPr bwMode="auto">
            <a:xfrm>
              <a:off x="2197518" y="57150"/>
              <a:ext cx="527502" cy="372530"/>
            </a:xfrm>
            <a:custGeom>
              <a:avLst/>
              <a:gdLst>
                <a:gd name="T0" fmla="*/ 354 w 354"/>
                <a:gd name="T1" fmla="*/ 250 h 250"/>
                <a:gd name="T2" fmla="*/ 354 w 354"/>
                <a:gd name="T3" fmla="*/ 250 h 250"/>
                <a:gd name="T4" fmla="*/ 352 w 354"/>
                <a:gd name="T5" fmla="*/ 240 h 250"/>
                <a:gd name="T6" fmla="*/ 348 w 354"/>
                <a:gd name="T7" fmla="*/ 232 h 250"/>
                <a:gd name="T8" fmla="*/ 339 w 354"/>
                <a:gd name="T9" fmla="*/ 225 h 250"/>
                <a:gd name="T10" fmla="*/ 331 w 354"/>
                <a:gd name="T11" fmla="*/ 220 h 250"/>
                <a:gd name="T12" fmla="*/ 331 w 354"/>
                <a:gd name="T13" fmla="*/ 220 h 250"/>
                <a:gd name="T14" fmla="*/ 321 w 354"/>
                <a:gd name="T15" fmla="*/ 217 h 250"/>
                <a:gd name="T16" fmla="*/ 297 w 354"/>
                <a:gd name="T17" fmla="*/ 209 h 250"/>
                <a:gd name="T18" fmla="*/ 262 w 354"/>
                <a:gd name="T19" fmla="*/ 201 h 250"/>
                <a:gd name="T20" fmla="*/ 241 w 354"/>
                <a:gd name="T21" fmla="*/ 197 h 250"/>
                <a:gd name="T22" fmla="*/ 216 w 354"/>
                <a:gd name="T23" fmla="*/ 194 h 250"/>
                <a:gd name="T24" fmla="*/ 216 w 354"/>
                <a:gd name="T25" fmla="*/ 39 h 250"/>
                <a:gd name="T26" fmla="*/ 216 w 354"/>
                <a:gd name="T27" fmla="*/ 39 h 250"/>
                <a:gd name="T28" fmla="*/ 216 w 354"/>
                <a:gd name="T29" fmla="*/ 31 h 250"/>
                <a:gd name="T30" fmla="*/ 213 w 354"/>
                <a:gd name="T31" fmla="*/ 25 h 250"/>
                <a:gd name="T32" fmla="*/ 209 w 354"/>
                <a:gd name="T33" fmla="*/ 18 h 250"/>
                <a:gd name="T34" fmla="*/ 204 w 354"/>
                <a:gd name="T35" fmla="*/ 12 h 250"/>
                <a:gd name="T36" fmla="*/ 199 w 354"/>
                <a:gd name="T37" fmla="*/ 7 h 250"/>
                <a:gd name="T38" fmla="*/ 193 w 354"/>
                <a:gd name="T39" fmla="*/ 3 h 250"/>
                <a:gd name="T40" fmla="*/ 185 w 354"/>
                <a:gd name="T41" fmla="*/ 2 h 250"/>
                <a:gd name="T42" fmla="*/ 176 w 354"/>
                <a:gd name="T43" fmla="*/ 0 h 250"/>
                <a:gd name="T44" fmla="*/ 176 w 354"/>
                <a:gd name="T45" fmla="*/ 0 h 250"/>
                <a:gd name="T46" fmla="*/ 170 w 354"/>
                <a:gd name="T47" fmla="*/ 2 h 250"/>
                <a:gd name="T48" fmla="*/ 162 w 354"/>
                <a:gd name="T49" fmla="*/ 3 h 250"/>
                <a:gd name="T50" fmla="*/ 155 w 354"/>
                <a:gd name="T51" fmla="*/ 7 h 250"/>
                <a:gd name="T52" fmla="*/ 149 w 354"/>
                <a:gd name="T53" fmla="*/ 12 h 250"/>
                <a:gd name="T54" fmla="*/ 144 w 354"/>
                <a:gd name="T55" fmla="*/ 18 h 250"/>
                <a:gd name="T56" fmla="*/ 140 w 354"/>
                <a:gd name="T57" fmla="*/ 25 h 250"/>
                <a:gd name="T58" fmla="*/ 139 w 354"/>
                <a:gd name="T59" fmla="*/ 31 h 250"/>
                <a:gd name="T60" fmla="*/ 137 w 354"/>
                <a:gd name="T61" fmla="*/ 39 h 250"/>
                <a:gd name="T62" fmla="*/ 137 w 354"/>
                <a:gd name="T63" fmla="*/ 194 h 250"/>
                <a:gd name="T64" fmla="*/ 137 w 354"/>
                <a:gd name="T65" fmla="*/ 194 h 250"/>
                <a:gd name="T66" fmla="*/ 114 w 354"/>
                <a:gd name="T67" fmla="*/ 197 h 250"/>
                <a:gd name="T68" fmla="*/ 94 w 354"/>
                <a:gd name="T69" fmla="*/ 201 h 250"/>
                <a:gd name="T70" fmla="*/ 58 w 354"/>
                <a:gd name="T71" fmla="*/ 209 h 250"/>
                <a:gd name="T72" fmla="*/ 35 w 354"/>
                <a:gd name="T73" fmla="*/ 217 h 250"/>
                <a:gd name="T74" fmla="*/ 25 w 354"/>
                <a:gd name="T75" fmla="*/ 220 h 250"/>
                <a:gd name="T76" fmla="*/ 25 w 354"/>
                <a:gd name="T77" fmla="*/ 220 h 250"/>
                <a:gd name="T78" fmla="*/ 15 w 354"/>
                <a:gd name="T79" fmla="*/ 225 h 250"/>
                <a:gd name="T80" fmla="*/ 9 w 354"/>
                <a:gd name="T81" fmla="*/ 232 h 250"/>
                <a:gd name="T82" fmla="*/ 4 w 354"/>
                <a:gd name="T83" fmla="*/ 240 h 250"/>
                <a:gd name="T84" fmla="*/ 0 w 354"/>
                <a:gd name="T85" fmla="*/ 250 h 250"/>
                <a:gd name="T86" fmla="*/ 0 w 354"/>
                <a:gd name="T87" fmla="*/ 250 h 250"/>
                <a:gd name="T88" fmla="*/ 43 w 354"/>
                <a:gd name="T89" fmla="*/ 245 h 250"/>
                <a:gd name="T90" fmla="*/ 88 w 354"/>
                <a:gd name="T91" fmla="*/ 242 h 250"/>
                <a:gd name="T92" fmla="*/ 132 w 354"/>
                <a:gd name="T93" fmla="*/ 238 h 250"/>
                <a:gd name="T94" fmla="*/ 176 w 354"/>
                <a:gd name="T95" fmla="*/ 238 h 250"/>
                <a:gd name="T96" fmla="*/ 176 w 354"/>
                <a:gd name="T97" fmla="*/ 238 h 250"/>
                <a:gd name="T98" fmla="*/ 223 w 354"/>
                <a:gd name="T99" fmla="*/ 238 h 250"/>
                <a:gd name="T100" fmla="*/ 267 w 354"/>
                <a:gd name="T101" fmla="*/ 242 h 250"/>
                <a:gd name="T102" fmla="*/ 311 w 354"/>
                <a:gd name="T103" fmla="*/ 245 h 250"/>
                <a:gd name="T104" fmla="*/ 354 w 354"/>
                <a:gd name="T105" fmla="*/ 250 h 250"/>
                <a:gd name="T106" fmla="*/ 354 w 354"/>
                <a:gd name="T10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250">
                  <a:moveTo>
                    <a:pt x="354" y="250"/>
                  </a:moveTo>
                  <a:lnTo>
                    <a:pt x="354" y="250"/>
                  </a:lnTo>
                  <a:lnTo>
                    <a:pt x="352" y="240"/>
                  </a:lnTo>
                  <a:lnTo>
                    <a:pt x="348" y="232"/>
                  </a:lnTo>
                  <a:lnTo>
                    <a:pt x="339" y="225"/>
                  </a:lnTo>
                  <a:lnTo>
                    <a:pt x="331" y="220"/>
                  </a:lnTo>
                  <a:lnTo>
                    <a:pt x="331" y="220"/>
                  </a:lnTo>
                  <a:lnTo>
                    <a:pt x="321" y="217"/>
                  </a:lnTo>
                  <a:lnTo>
                    <a:pt x="297" y="209"/>
                  </a:lnTo>
                  <a:lnTo>
                    <a:pt x="262" y="201"/>
                  </a:lnTo>
                  <a:lnTo>
                    <a:pt x="241" y="197"/>
                  </a:lnTo>
                  <a:lnTo>
                    <a:pt x="216" y="194"/>
                  </a:lnTo>
                  <a:lnTo>
                    <a:pt x="216" y="39"/>
                  </a:lnTo>
                  <a:lnTo>
                    <a:pt x="216" y="39"/>
                  </a:lnTo>
                  <a:lnTo>
                    <a:pt x="216" y="31"/>
                  </a:lnTo>
                  <a:lnTo>
                    <a:pt x="213" y="25"/>
                  </a:lnTo>
                  <a:lnTo>
                    <a:pt x="209" y="18"/>
                  </a:lnTo>
                  <a:lnTo>
                    <a:pt x="204" y="12"/>
                  </a:lnTo>
                  <a:lnTo>
                    <a:pt x="199" y="7"/>
                  </a:lnTo>
                  <a:lnTo>
                    <a:pt x="193" y="3"/>
                  </a:lnTo>
                  <a:lnTo>
                    <a:pt x="185" y="2"/>
                  </a:lnTo>
                  <a:lnTo>
                    <a:pt x="176" y="0"/>
                  </a:lnTo>
                  <a:lnTo>
                    <a:pt x="176" y="0"/>
                  </a:lnTo>
                  <a:lnTo>
                    <a:pt x="170" y="2"/>
                  </a:lnTo>
                  <a:lnTo>
                    <a:pt x="162" y="3"/>
                  </a:lnTo>
                  <a:lnTo>
                    <a:pt x="155" y="7"/>
                  </a:lnTo>
                  <a:lnTo>
                    <a:pt x="149" y="12"/>
                  </a:lnTo>
                  <a:lnTo>
                    <a:pt x="144" y="18"/>
                  </a:lnTo>
                  <a:lnTo>
                    <a:pt x="140" y="25"/>
                  </a:lnTo>
                  <a:lnTo>
                    <a:pt x="139" y="31"/>
                  </a:lnTo>
                  <a:lnTo>
                    <a:pt x="137" y="39"/>
                  </a:lnTo>
                  <a:lnTo>
                    <a:pt x="137" y="194"/>
                  </a:lnTo>
                  <a:lnTo>
                    <a:pt x="137" y="194"/>
                  </a:lnTo>
                  <a:lnTo>
                    <a:pt x="114" y="197"/>
                  </a:lnTo>
                  <a:lnTo>
                    <a:pt x="94" y="201"/>
                  </a:lnTo>
                  <a:lnTo>
                    <a:pt x="58" y="209"/>
                  </a:lnTo>
                  <a:lnTo>
                    <a:pt x="35" y="217"/>
                  </a:lnTo>
                  <a:lnTo>
                    <a:pt x="25" y="220"/>
                  </a:lnTo>
                  <a:lnTo>
                    <a:pt x="25" y="220"/>
                  </a:lnTo>
                  <a:lnTo>
                    <a:pt x="15" y="225"/>
                  </a:lnTo>
                  <a:lnTo>
                    <a:pt x="9" y="232"/>
                  </a:lnTo>
                  <a:lnTo>
                    <a:pt x="4" y="240"/>
                  </a:lnTo>
                  <a:lnTo>
                    <a:pt x="0" y="250"/>
                  </a:lnTo>
                  <a:lnTo>
                    <a:pt x="0" y="250"/>
                  </a:lnTo>
                  <a:lnTo>
                    <a:pt x="43" y="245"/>
                  </a:lnTo>
                  <a:lnTo>
                    <a:pt x="88" y="242"/>
                  </a:lnTo>
                  <a:lnTo>
                    <a:pt x="132" y="238"/>
                  </a:lnTo>
                  <a:lnTo>
                    <a:pt x="176" y="238"/>
                  </a:lnTo>
                  <a:lnTo>
                    <a:pt x="176" y="238"/>
                  </a:lnTo>
                  <a:lnTo>
                    <a:pt x="223" y="238"/>
                  </a:lnTo>
                  <a:lnTo>
                    <a:pt x="267" y="242"/>
                  </a:lnTo>
                  <a:lnTo>
                    <a:pt x="311" y="245"/>
                  </a:lnTo>
                  <a:lnTo>
                    <a:pt x="354" y="250"/>
                  </a:lnTo>
                  <a:lnTo>
                    <a:pt x="354" y="250"/>
                  </a:lnTo>
                  <a:close/>
                </a:path>
              </a:pathLst>
            </a:custGeom>
            <a:solidFill>
              <a:schemeClr val="tx1">
                <a:lumMod val="75000"/>
                <a:lumOff val="25000"/>
              </a:schemeClr>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cs typeface="Arial" charset="0"/>
              </a:endParaRPr>
            </a:p>
          </p:txBody>
        </p:sp>
      </p:grpSp>
      <p:sp>
        <p:nvSpPr>
          <p:cNvPr id="55" name="Rectangle 54"/>
          <p:cNvSpPr/>
          <p:nvPr/>
        </p:nvSpPr>
        <p:spPr>
          <a:xfrm>
            <a:off x="3327503" y="113221"/>
            <a:ext cx="5181604" cy="718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77"/>
            <a:r>
              <a:rPr lang="en-US" sz="1400" b="1" dirty="0">
                <a:solidFill>
                  <a:prstClr val="black"/>
                </a:solidFill>
                <a:latin typeface="Calibri" panose="020F0502020204030204"/>
              </a:rPr>
              <a:t>CII/CPAR falls under the Alberta </a:t>
            </a:r>
            <a:r>
              <a:rPr lang="en-US" sz="1400" b="1" dirty="0" err="1">
                <a:solidFill>
                  <a:prstClr val="black"/>
                </a:solidFill>
                <a:latin typeface="Calibri" panose="020F0502020204030204"/>
              </a:rPr>
              <a:t>Netcare</a:t>
            </a:r>
            <a:r>
              <a:rPr lang="en-US" sz="1400" b="1" dirty="0">
                <a:solidFill>
                  <a:prstClr val="black"/>
                </a:solidFill>
                <a:latin typeface="Calibri" panose="020F0502020204030204"/>
              </a:rPr>
              <a:t> umbrella, which is covered by the </a:t>
            </a:r>
            <a:r>
              <a:rPr lang="en-US" sz="1400" b="1" i="1" dirty="0">
                <a:solidFill>
                  <a:prstClr val="black"/>
                </a:solidFill>
                <a:latin typeface="Calibri" panose="020F0502020204030204"/>
              </a:rPr>
              <a:t>Health Information Act</a:t>
            </a:r>
            <a:r>
              <a:rPr lang="en-US" sz="1400" b="1" dirty="0">
                <a:solidFill>
                  <a:prstClr val="black"/>
                </a:solidFill>
                <a:latin typeface="Calibri" panose="020F0502020204030204"/>
              </a:rPr>
              <a:t>.  Providers are not required to </a:t>
            </a:r>
          </a:p>
          <a:p>
            <a:pPr algn="r" defTabSz="914377"/>
            <a:r>
              <a:rPr lang="en-US" sz="1400" b="1" dirty="0">
                <a:solidFill>
                  <a:prstClr val="black"/>
                </a:solidFill>
                <a:latin typeface="Calibri" panose="020F0502020204030204"/>
              </a:rPr>
              <a:t>have direct conversations with their patients, however…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67" y="5220182"/>
            <a:ext cx="652217" cy="744540"/>
          </a:xfrm>
          <a:prstGeom prst="rect">
            <a:avLst/>
          </a:prstGeom>
        </p:spPr>
      </p:pic>
      <p:sp>
        <p:nvSpPr>
          <p:cNvPr id="11" name="Rectangle 10"/>
          <p:cNvSpPr/>
          <p:nvPr/>
        </p:nvSpPr>
        <p:spPr>
          <a:xfrm>
            <a:off x="984603" y="6125410"/>
            <a:ext cx="7227295" cy="327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600" b="1" dirty="0">
                <a:solidFill>
                  <a:srgbClr val="569BBE"/>
                </a:solidFill>
                <a:latin typeface="Calibri" panose="020F0502020204030204"/>
              </a:rPr>
              <a:t>* eHealth Netcare Support Services at 1-855-643-8649 or ehealthsupport@cgi.com  </a:t>
            </a:r>
            <a:endParaRPr lang="en-CA" sz="1600" b="1" dirty="0">
              <a:solidFill>
                <a:srgbClr val="569BBE"/>
              </a:solidFill>
              <a:latin typeface="Calibri" panose="020F0502020204030204"/>
            </a:endParaRPr>
          </a:p>
        </p:txBody>
      </p:sp>
      <p:pic>
        <p:nvPicPr>
          <p:cNvPr id="13" name="Picture 12"/>
          <p:cNvPicPr>
            <a:picLocks noChangeAspect="1"/>
          </p:cNvPicPr>
          <p:nvPr/>
        </p:nvPicPr>
        <p:blipFill>
          <a:blip r:embed="rId9"/>
          <a:stretch>
            <a:fillRect/>
          </a:stretch>
        </p:blipFill>
        <p:spPr>
          <a:xfrm flipH="1">
            <a:off x="470511" y="6066254"/>
            <a:ext cx="379023" cy="404291"/>
          </a:xfrm>
          <a:prstGeom prst="rect">
            <a:avLst/>
          </a:prstGeom>
        </p:spPr>
      </p:pic>
      <p:pic>
        <p:nvPicPr>
          <p:cNvPr id="46" name="Picture 45"/>
          <p:cNvPicPr>
            <a:picLocks noChangeAspect="1"/>
          </p:cNvPicPr>
          <p:nvPr/>
        </p:nvPicPr>
        <p:blipFill>
          <a:blip r:embed="rId9"/>
          <a:stretch>
            <a:fillRect/>
          </a:stretch>
        </p:blipFill>
        <p:spPr>
          <a:xfrm>
            <a:off x="8207636" y="6066254"/>
            <a:ext cx="379023" cy="404291"/>
          </a:xfrm>
          <a:prstGeom prst="rect">
            <a:avLst/>
          </a:prstGeom>
        </p:spPr>
      </p:pic>
      <p:pic>
        <p:nvPicPr>
          <p:cNvPr id="5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10014">
            <a:off x="9062446" y="2033082"/>
            <a:ext cx="2176132" cy="2681305"/>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4" name="Title 2"/>
          <p:cNvSpPr txBox="1">
            <a:spLocks/>
          </p:cNvSpPr>
          <p:nvPr/>
        </p:nvSpPr>
        <p:spPr>
          <a:xfrm>
            <a:off x="8667139" y="177498"/>
            <a:ext cx="3840427" cy="749221"/>
          </a:xfrm>
          <a:prstGeom prst="rect">
            <a:avLst/>
          </a:prstGeom>
        </p:spPr>
        <p:txBody>
          <a:bodyPr anchor="t"/>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defTabSz="1219170" eaLnBrk="1" hangingPunct="1">
              <a:defRPr/>
            </a:pPr>
            <a:r>
              <a:rPr lang="en-CA" sz="3600" dirty="0">
                <a:solidFill>
                  <a:srgbClr val="275971"/>
                </a:solidFill>
              </a:rPr>
              <a:t>About Privacy…</a:t>
            </a:r>
          </a:p>
        </p:txBody>
      </p:sp>
      <p:cxnSp>
        <p:nvCxnSpPr>
          <p:cNvPr id="56" name="Straight Arrow Connector 55"/>
          <p:cNvCxnSpPr/>
          <p:nvPr/>
        </p:nvCxnSpPr>
        <p:spPr>
          <a:xfrm>
            <a:off x="8551441" y="1298222"/>
            <a:ext cx="975715" cy="1039087"/>
          </a:xfrm>
          <a:prstGeom prst="straightConnector1">
            <a:avLst/>
          </a:prstGeom>
          <a:noFill/>
          <a:ln w="76200" cap="flat" cmpd="sng" algn="ctr">
            <a:solidFill>
              <a:srgbClr val="CE8D3E"/>
            </a:solidFill>
            <a:prstDash val="solid"/>
            <a:tailEnd type="triangle"/>
          </a:ln>
          <a:effectLst>
            <a:outerShdw blurRad="40000" dist="23000" dir="5400000" rotWithShape="0">
              <a:srgbClr val="000000">
                <a:alpha val="35000"/>
              </a:srgbClr>
            </a:outerShdw>
          </a:effectLst>
        </p:spPr>
      </p:cxnSp>
      <p:sp>
        <p:nvSpPr>
          <p:cNvPr id="3" name="TextBox 2"/>
          <p:cNvSpPr txBox="1"/>
          <p:nvPr/>
        </p:nvSpPr>
        <p:spPr>
          <a:xfrm>
            <a:off x="9819989" y="5158899"/>
            <a:ext cx="1175322" cy="923330"/>
          </a:xfrm>
          <a:prstGeom prst="rect">
            <a:avLst/>
          </a:prstGeom>
          <a:noFill/>
        </p:spPr>
        <p:txBody>
          <a:bodyPr wrap="none" rtlCol="0">
            <a:spAutoFit/>
          </a:bodyPr>
          <a:lstStyle/>
          <a:p>
            <a:r>
              <a:rPr lang="en-US" dirty="0"/>
              <a:t>Health</a:t>
            </a:r>
          </a:p>
          <a:p>
            <a:r>
              <a:rPr lang="en-US" dirty="0"/>
              <a:t>Collection </a:t>
            </a:r>
          </a:p>
          <a:p>
            <a:r>
              <a:rPr lang="en-US" dirty="0"/>
              <a:t>Poster</a:t>
            </a:r>
            <a:endParaRPr lang="en-CA" dirty="0"/>
          </a:p>
        </p:txBody>
      </p:sp>
    </p:spTree>
    <p:extLst>
      <p:ext uri="{BB962C8B-B14F-4D97-AF65-F5344CB8AC3E}">
        <p14:creationId xmlns:p14="http://schemas.microsoft.com/office/powerpoint/2010/main" val="24890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7396 -0.90931 C -0.36216 -0.82326 -0.33264 -0.54195 -0.30313 -0.39204 C -0.27344 -0.24213 -0.20834 -0.07526 -0.13559 -0.03578 C -0.06302 0.0037 -0.02848 -0.00771 3.61111E-6 -0.00031 " pathEditMode="relative" rAng="0" ptsTypes="assa">
                                      <p:cBhvr>
                                        <p:cTn id="6" dur="2000" fill="hold"/>
                                        <p:tgtEl>
                                          <p:spTgt spid="47"/>
                                        </p:tgtEl>
                                        <p:attrNameLst>
                                          <p:attrName>ppt_x</p:attrName>
                                          <p:attrName>ppt_y</p:attrName>
                                        </p:attrNameLst>
                                      </p:cBhvr>
                                      <p:rCtr x="18698" y="45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9617"/>
          </a:xfrm>
        </p:spPr>
        <p:txBody>
          <a:bodyPr>
            <a:normAutofit/>
          </a:bodyPr>
          <a:lstStyle/>
          <a:p>
            <a:r>
              <a:rPr lang="en-US" sz="3600" dirty="0">
                <a:solidFill>
                  <a:srgbClr val="275971"/>
                </a:solidFill>
              </a:rPr>
              <a:t>Privacy:  Patient Tools</a:t>
            </a:r>
            <a:endParaRPr lang="en-CA" sz="3600" dirty="0">
              <a:solidFill>
                <a:srgbClr val="275971"/>
              </a:solidFill>
            </a:endParaRPr>
          </a:p>
        </p:txBody>
      </p:sp>
      <p:grpSp>
        <p:nvGrpSpPr>
          <p:cNvPr id="11" name="Group 10"/>
          <p:cNvGrpSpPr/>
          <p:nvPr/>
        </p:nvGrpSpPr>
        <p:grpSpPr>
          <a:xfrm>
            <a:off x="8280400" y="1379072"/>
            <a:ext cx="3155851" cy="4465065"/>
            <a:chOff x="6179545" y="941668"/>
            <a:chExt cx="2691306" cy="3917845"/>
          </a:xfrm>
        </p:grpSpPr>
        <p:sp>
          <p:nvSpPr>
            <p:cNvPr id="12" name="TextBox 11"/>
            <p:cNvSpPr txBox="1"/>
            <p:nvPr/>
          </p:nvSpPr>
          <p:spPr>
            <a:xfrm>
              <a:off x="6884958" y="4490181"/>
              <a:ext cx="1280479" cy="369332"/>
            </a:xfrm>
            <a:prstGeom prst="rect">
              <a:avLst/>
            </a:prstGeom>
            <a:noFill/>
          </p:spPr>
          <p:txBody>
            <a:bodyPr wrap="none" rtlCol="0">
              <a:spAutoFit/>
            </a:bodyPr>
            <a:lstStyle/>
            <a:p>
              <a:r>
                <a:rPr lang="en-US" dirty="0"/>
                <a:t>Patient FAQ</a:t>
              </a:r>
            </a:p>
          </p:txBody>
        </p:sp>
        <p:pic>
          <p:nvPicPr>
            <p:cNvPr id="13" name="Picture 12"/>
            <p:cNvPicPr>
              <a:picLocks noChangeAspect="1"/>
            </p:cNvPicPr>
            <p:nvPr/>
          </p:nvPicPr>
          <p:blipFill>
            <a:blip r:embed="rId3"/>
            <a:stretch>
              <a:fillRect/>
            </a:stretch>
          </p:blipFill>
          <p:spPr>
            <a:xfrm>
              <a:off x="6179545" y="941668"/>
              <a:ext cx="2691306" cy="34738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14" name="Group 13"/>
          <p:cNvGrpSpPr/>
          <p:nvPr/>
        </p:nvGrpSpPr>
        <p:grpSpPr>
          <a:xfrm>
            <a:off x="4406900" y="1549622"/>
            <a:ext cx="3470597" cy="3103196"/>
            <a:chOff x="2975863" y="1463901"/>
            <a:chExt cx="3090299" cy="2897066"/>
          </a:xfrm>
        </p:grpSpPr>
        <p:sp>
          <p:nvSpPr>
            <p:cNvPr id="15" name="TextBox 14"/>
            <p:cNvSpPr txBox="1"/>
            <p:nvPr/>
          </p:nvSpPr>
          <p:spPr>
            <a:xfrm>
              <a:off x="2987113" y="3991635"/>
              <a:ext cx="2985527" cy="369332"/>
            </a:xfrm>
            <a:prstGeom prst="rect">
              <a:avLst/>
            </a:prstGeom>
            <a:noFill/>
          </p:spPr>
          <p:txBody>
            <a:bodyPr wrap="square" rtlCol="0">
              <a:spAutoFit/>
            </a:bodyPr>
            <a:lstStyle/>
            <a:p>
              <a:pPr algn="ctr"/>
              <a:r>
                <a:rPr lang="en-US" dirty="0"/>
                <a:t>CII Patient Brochure</a:t>
              </a:r>
            </a:p>
          </p:txBody>
        </p:sp>
        <p:pic>
          <p:nvPicPr>
            <p:cNvPr id="16" name="Picture 15"/>
            <p:cNvPicPr>
              <a:picLocks noChangeAspect="1"/>
            </p:cNvPicPr>
            <p:nvPr/>
          </p:nvPicPr>
          <p:blipFill>
            <a:blip r:embed="rId4"/>
            <a:stretch>
              <a:fillRect/>
            </a:stretch>
          </p:blipFill>
          <p:spPr>
            <a:xfrm>
              <a:off x="2975863" y="1463901"/>
              <a:ext cx="3090299" cy="242936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pic>
        <p:nvPicPr>
          <p:cNvPr id="17" name="Picture 16"/>
          <p:cNvPicPr>
            <a:picLocks noChangeAspect="1"/>
          </p:cNvPicPr>
          <p:nvPr/>
        </p:nvPicPr>
        <p:blipFill>
          <a:blip r:embed="rId5"/>
          <a:stretch>
            <a:fillRect/>
          </a:stretch>
        </p:blipFill>
        <p:spPr>
          <a:xfrm>
            <a:off x="665593" y="1379072"/>
            <a:ext cx="3144407" cy="40476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TextBox 17"/>
          <p:cNvSpPr txBox="1"/>
          <p:nvPr/>
        </p:nvSpPr>
        <p:spPr>
          <a:xfrm flipH="1">
            <a:off x="693821" y="5498406"/>
            <a:ext cx="3100075" cy="369332"/>
          </a:xfrm>
          <a:prstGeom prst="rect">
            <a:avLst/>
          </a:prstGeom>
          <a:noFill/>
        </p:spPr>
        <p:txBody>
          <a:bodyPr wrap="square" rtlCol="0">
            <a:spAutoFit/>
          </a:bodyPr>
          <a:lstStyle/>
          <a:p>
            <a:pPr algn="ctr"/>
            <a:r>
              <a:rPr lang="en-US" dirty="0"/>
              <a:t>Custodian and Team Script</a:t>
            </a:r>
            <a:endParaRPr lang="en-CA" dirty="0"/>
          </a:p>
        </p:txBody>
      </p:sp>
    </p:spTree>
    <p:extLst>
      <p:ext uri="{BB962C8B-B14F-4D97-AF65-F5344CB8AC3E}">
        <p14:creationId xmlns:p14="http://schemas.microsoft.com/office/powerpoint/2010/main" val="1884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877550" cy="706621"/>
          </a:xfrm>
        </p:spPr>
        <p:txBody>
          <a:bodyPr>
            <a:normAutofit/>
          </a:bodyPr>
          <a:lstStyle/>
          <a:p>
            <a:r>
              <a:rPr lang="en-US" sz="3600" dirty="0">
                <a:solidFill>
                  <a:srgbClr val="275971"/>
                </a:solidFill>
                <a:ea typeface="Helvetica Neue Condensed" panose="02000503000000020004" pitchFamily="2" charset="0"/>
              </a:rPr>
              <a:t>3. Panel Ready* – Panel Readiness Checklist </a:t>
            </a:r>
            <a:endParaRPr lang="en-CA" sz="3600" dirty="0">
              <a:solidFill>
                <a:srgbClr val="275971"/>
              </a:solidFill>
              <a:ea typeface="Helvetica Neue Condensed" panose="02000503000000020004" pitchFamily="2" charset="0"/>
            </a:endParaRPr>
          </a:p>
        </p:txBody>
      </p:sp>
      <p:pic>
        <p:nvPicPr>
          <p:cNvPr id="8" name="Picture 7"/>
          <p:cNvPicPr>
            <a:picLocks noChangeAspect="1"/>
          </p:cNvPicPr>
          <p:nvPr/>
        </p:nvPicPr>
        <p:blipFill>
          <a:blip r:embed="rId3"/>
          <a:stretch>
            <a:fillRect/>
          </a:stretch>
        </p:blipFill>
        <p:spPr>
          <a:xfrm>
            <a:off x="623392" y="1446612"/>
            <a:ext cx="3475741" cy="447218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4401570" y="1446612"/>
            <a:ext cx="3457487" cy="447218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p:cNvSpPr txBox="1"/>
          <p:nvPr/>
        </p:nvSpPr>
        <p:spPr>
          <a:xfrm>
            <a:off x="8331199" y="2521059"/>
            <a:ext cx="3492499" cy="1815882"/>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All boxes must be checked off on the panel readiness checklist</a:t>
            </a:r>
            <a:endParaRPr lang="en-CA" sz="2800" dirty="0"/>
          </a:p>
        </p:txBody>
      </p:sp>
      <p:sp>
        <p:nvSpPr>
          <p:cNvPr id="11" name="TextBox 10"/>
          <p:cNvSpPr txBox="1"/>
          <p:nvPr/>
        </p:nvSpPr>
        <p:spPr>
          <a:xfrm>
            <a:off x="8331199" y="5084584"/>
            <a:ext cx="3492500" cy="1200329"/>
          </a:xfrm>
          <a:prstGeom prst="rect">
            <a:avLst/>
          </a:prstGeom>
          <a:noFill/>
        </p:spPr>
        <p:txBody>
          <a:bodyPr wrap="square" rtlCol="0">
            <a:spAutoFit/>
          </a:bodyPr>
          <a:lstStyle/>
          <a:p>
            <a:r>
              <a:rPr lang="en-US" dirty="0">
                <a:solidFill>
                  <a:schemeClr val="accent1"/>
                </a:solidFill>
                <a:latin typeface="Arial" panose="020B0604020202020204" pitchFamily="34" charset="0"/>
                <a:ea typeface="+mj-ea"/>
                <a:cs typeface="Arial" panose="020B0604020202020204" pitchFamily="34" charset="0"/>
              </a:rPr>
              <a:t>*Panel readiness does </a:t>
            </a:r>
            <a:r>
              <a:rPr lang="en-US" u="sng" dirty="0">
                <a:solidFill>
                  <a:schemeClr val="accent1"/>
                </a:solidFill>
                <a:latin typeface="Arial" panose="020B0604020202020204" pitchFamily="34" charset="0"/>
                <a:ea typeface="+mj-ea"/>
                <a:cs typeface="Arial" panose="020B0604020202020204" pitchFamily="34" charset="0"/>
              </a:rPr>
              <a:t>not</a:t>
            </a:r>
            <a:r>
              <a:rPr lang="en-US" dirty="0">
                <a:solidFill>
                  <a:schemeClr val="accent1"/>
                </a:solidFill>
                <a:latin typeface="Arial" panose="020B0604020202020204" pitchFamily="34" charset="0"/>
                <a:ea typeface="+mj-ea"/>
                <a:cs typeface="Arial" panose="020B0604020202020204" pitchFamily="34" charset="0"/>
              </a:rPr>
              <a:t> apply to providers that will participate and submit encounters and/or consult reports but no panels.</a:t>
            </a:r>
            <a:endParaRPr lang="en-CA" dirty="0">
              <a:solidFill>
                <a:schemeClr val="accent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31695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083521"/>
            <a:ext cx="11131285" cy="2009564"/>
          </a:xfrm>
        </p:spPr>
        <p:txBody>
          <a:bodyPr/>
          <a:lstStyle/>
          <a:p>
            <a:pPr algn="ctr"/>
            <a:r>
              <a:rPr lang="en-US" sz="6000" dirty="0">
                <a:solidFill>
                  <a:schemeClr val="bg1">
                    <a:lumMod val="50000"/>
                  </a:schemeClr>
                </a:solidFill>
              </a:rPr>
              <a:t>What Must Physicians Do?</a:t>
            </a:r>
            <a:br>
              <a:rPr lang="en-US" dirty="0">
                <a:solidFill>
                  <a:schemeClr val="bg1">
                    <a:lumMod val="50000"/>
                  </a:schemeClr>
                </a:solidFill>
              </a:rPr>
            </a:br>
            <a:r>
              <a:rPr lang="en-US" sz="4000" dirty="0">
                <a:solidFill>
                  <a:schemeClr val="bg1">
                    <a:lumMod val="50000"/>
                  </a:schemeClr>
                </a:solidFill>
              </a:rPr>
              <a:t>What is Optional?</a:t>
            </a:r>
            <a:endParaRPr lang="en-CA" sz="4000" dirty="0">
              <a:solidFill>
                <a:schemeClr val="bg1">
                  <a:lumMod val="50000"/>
                </a:schemeClr>
              </a:solidFill>
            </a:endParaRPr>
          </a:p>
        </p:txBody>
      </p:sp>
    </p:spTree>
    <p:extLst>
      <p:ext uri="{BB962C8B-B14F-4D97-AF65-F5344CB8AC3E}">
        <p14:creationId xmlns:p14="http://schemas.microsoft.com/office/powerpoint/2010/main" val="1357585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66975"/>
          </a:xfrm>
        </p:spPr>
        <p:txBody>
          <a:bodyPr>
            <a:normAutofit/>
          </a:bodyPr>
          <a:lstStyle/>
          <a:p>
            <a:r>
              <a:rPr lang="en-US" sz="3600" dirty="0">
                <a:solidFill>
                  <a:srgbClr val="275971"/>
                </a:solidFill>
              </a:rPr>
              <a:t>CII/CPAR Physician Experience – Pre Go-Live</a:t>
            </a:r>
            <a:endParaRPr lang="en-CA" sz="3600" dirty="0">
              <a:solidFill>
                <a:srgbClr val="275971"/>
              </a:solidFill>
            </a:endParaRPr>
          </a:p>
        </p:txBody>
      </p:sp>
      <p:sp>
        <p:nvSpPr>
          <p:cNvPr id="4" name="Text Placeholder 3"/>
          <p:cNvSpPr>
            <a:spLocks noGrp="1"/>
          </p:cNvSpPr>
          <p:nvPr>
            <p:ph type="body" idx="4294967295"/>
          </p:nvPr>
        </p:nvSpPr>
        <p:spPr>
          <a:xfrm>
            <a:off x="793834" y="1582793"/>
            <a:ext cx="5157787" cy="528193"/>
          </a:xfrm>
        </p:spPr>
        <p:txBody>
          <a:bodyPr>
            <a:normAutofit/>
          </a:bodyPr>
          <a:lstStyle/>
          <a:p>
            <a:pPr marL="0" indent="0" algn="ctr">
              <a:buNone/>
            </a:pPr>
            <a:r>
              <a:rPr lang="en-US" sz="2400" b="1" dirty="0">
                <a:solidFill>
                  <a:srgbClr val="275971"/>
                </a:solidFill>
              </a:rPr>
              <a:t>Physician(s) Required Activities</a:t>
            </a:r>
            <a:endParaRPr lang="en-CA" sz="2400" b="1" dirty="0">
              <a:solidFill>
                <a:srgbClr val="275971"/>
              </a:solidFill>
            </a:endParaRPr>
          </a:p>
        </p:txBody>
      </p:sp>
      <p:sp>
        <p:nvSpPr>
          <p:cNvPr id="6" name="Text Placeholder 5"/>
          <p:cNvSpPr>
            <a:spLocks noGrp="1"/>
          </p:cNvSpPr>
          <p:nvPr>
            <p:ph type="body" sz="quarter" idx="4294967295"/>
          </p:nvPr>
        </p:nvSpPr>
        <p:spPr>
          <a:xfrm>
            <a:off x="6632546" y="1588476"/>
            <a:ext cx="5183188" cy="460312"/>
          </a:xfrm>
        </p:spPr>
        <p:txBody>
          <a:bodyPr>
            <a:normAutofit/>
          </a:bodyPr>
          <a:lstStyle/>
          <a:p>
            <a:pPr marL="0" indent="0" algn="ctr">
              <a:buNone/>
            </a:pPr>
            <a:r>
              <a:rPr lang="en-US" sz="2400" b="1" dirty="0">
                <a:solidFill>
                  <a:srgbClr val="275971"/>
                </a:solidFill>
              </a:rPr>
              <a:t>Physician Optional Activities</a:t>
            </a:r>
            <a:endParaRPr lang="en-CA" sz="2400" b="1" dirty="0">
              <a:solidFill>
                <a:srgbClr val="275971"/>
              </a:solidFill>
            </a:endParaRPr>
          </a:p>
        </p:txBody>
      </p:sp>
      <p:sp>
        <p:nvSpPr>
          <p:cNvPr id="8" name="Oval 7">
            <a:extLst>
              <a:ext uri="{FF2B5EF4-FFF2-40B4-BE49-F238E27FC236}">
                <a16:creationId xmlns:a16="http://schemas.microsoft.com/office/drawing/2014/main" id="{1DFD9188-E353-FA40-B93C-CADAA7B08D87}"/>
              </a:ext>
            </a:extLst>
          </p:cNvPr>
          <p:cNvSpPr/>
          <p:nvPr/>
        </p:nvSpPr>
        <p:spPr>
          <a:xfrm>
            <a:off x="677389" y="2502874"/>
            <a:ext cx="1325564" cy="1325564"/>
          </a:xfrm>
          <a:prstGeom prst="ellipse">
            <a:avLst/>
          </a:prstGeom>
          <a:blipFill>
            <a:blip r:embed="rId3"/>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9" name="TextBox 8">
            <a:extLst>
              <a:ext uri="{FF2B5EF4-FFF2-40B4-BE49-F238E27FC236}">
                <a16:creationId xmlns:a16="http://schemas.microsoft.com/office/drawing/2014/main" id="{B95483BB-33DD-004E-8989-1407B2EA4C7F}"/>
              </a:ext>
            </a:extLst>
          </p:cNvPr>
          <p:cNvSpPr txBox="1"/>
          <p:nvPr/>
        </p:nvSpPr>
        <p:spPr>
          <a:xfrm>
            <a:off x="2031796" y="2770782"/>
            <a:ext cx="4140406" cy="666975"/>
          </a:xfrm>
          <a:prstGeom prst="rect">
            <a:avLst/>
          </a:prstGeom>
          <a:noFill/>
          <a:ln w="28575">
            <a:noFill/>
          </a:ln>
        </p:spPr>
        <p:txBody>
          <a:bodyPr wrap="square" lIns="91436" tIns="45719" rIns="91436" bIns="45719" rtlCol="0">
            <a:spAutoFit/>
          </a:bodyPr>
          <a:lstStyle/>
          <a:p>
            <a:pPr defTabSz="914332"/>
            <a:r>
              <a:rPr lang="en-US" sz="1867" b="1" dirty="0">
                <a:solidFill>
                  <a:srgbClr val="CF7028"/>
                </a:solidFill>
                <a:latin typeface="Calibri" panose="020F0502020204030204"/>
              </a:rPr>
              <a:t>Receive information about CII/CPAR including mapping in the EMR </a:t>
            </a:r>
            <a:endParaRPr lang="en-CA" sz="1867" dirty="0">
              <a:solidFill>
                <a:srgbClr val="CF7028"/>
              </a:solidFill>
              <a:latin typeface="Calibri" panose="020F0502020204030204"/>
            </a:endParaRPr>
          </a:p>
        </p:txBody>
      </p:sp>
      <p:sp>
        <p:nvSpPr>
          <p:cNvPr id="10" name="Oval 9">
            <a:extLst>
              <a:ext uri="{FF2B5EF4-FFF2-40B4-BE49-F238E27FC236}">
                <a16:creationId xmlns:a16="http://schemas.microsoft.com/office/drawing/2014/main" id="{6AF9C9C3-AB99-1F4C-8CBA-8ED918C1E1B6}"/>
              </a:ext>
            </a:extLst>
          </p:cNvPr>
          <p:cNvSpPr/>
          <p:nvPr/>
        </p:nvSpPr>
        <p:spPr>
          <a:xfrm>
            <a:off x="4520654" y="3508148"/>
            <a:ext cx="1284595" cy="1316395"/>
          </a:xfrm>
          <a:prstGeom prst="ellipse">
            <a:avLst/>
          </a:prstGeom>
          <a:blipFill>
            <a:blip r:embed="rId4"/>
            <a:stretch>
              <a:fillRect/>
            </a:stretch>
          </a:blip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11" name="TextBox 10">
            <a:extLst>
              <a:ext uri="{FF2B5EF4-FFF2-40B4-BE49-F238E27FC236}">
                <a16:creationId xmlns:a16="http://schemas.microsoft.com/office/drawing/2014/main" id="{0BA0E7A5-E73F-A344-8991-C36D830BE110}"/>
              </a:ext>
            </a:extLst>
          </p:cNvPr>
          <p:cNvSpPr txBox="1"/>
          <p:nvPr/>
        </p:nvSpPr>
        <p:spPr>
          <a:xfrm>
            <a:off x="641685" y="3962769"/>
            <a:ext cx="3840232" cy="379654"/>
          </a:xfrm>
          <a:prstGeom prst="rect">
            <a:avLst/>
          </a:prstGeom>
          <a:noFill/>
          <a:ln w="28575">
            <a:noFill/>
          </a:ln>
        </p:spPr>
        <p:txBody>
          <a:bodyPr wrap="square" lIns="91436" tIns="45719" rIns="91436" bIns="45719" rtlCol="0">
            <a:spAutoFit/>
          </a:bodyPr>
          <a:lstStyle/>
          <a:p>
            <a:pPr algn="r" defTabSz="914332"/>
            <a:r>
              <a:rPr lang="en-CA" sz="1867" b="1" dirty="0">
                <a:solidFill>
                  <a:srgbClr val="BAA601"/>
                </a:solidFill>
                <a:latin typeface="Calibri" panose="020F0502020204030204"/>
              </a:rPr>
              <a:t>Decide to participate in CII/CPAR</a:t>
            </a:r>
            <a:endParaRPr lang="en-CA" sz="1867" dirty="0">
              <a:solidFill>
                <a:srgbClr val="BAA601"/>
              </a:solidFill>
              <a:latin typeface="Calibri" panose="020F0502020204030204"/>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54" y="4702690"/>
            <a:ext cx="1325564" cy="1325564"/>
          </a:xfrm>
          <a:prstGeom prst="ellipse">
            <a:avLst/>
          </a:prstGeom>
          <a:blipFill>
            <a:blip r:embed="rId5"/>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13" name="TextBox 12">
            <a:extLst>
              <a:ext uri="{FF2B5EF4-FFF2-40B4-BE49-F238E27FC236}">
                <a16:creationId xmlns:a16="http://schemas.microsoft.com/office/drawing/2014/main" id="{B95483BB-33DD-004E-8989-1407B2EA4C7F}"/>
              </a:ext>
            </a:extLst>
          </p:cNvPr>
          <p:cNvSpPr txBox="1"/>
          <p:nvPr/>
        </p:nvSpPr>
        <p:spPr>
          <a:xfrm>
            <a:off x="1972497" y="5031984"/>
            <a:ext cx="4140406" cy="666975"/>
          </a:xfrm>
          <a:prstGeom prst="rect">
            <a:avLst/>
          </a:prstGeom>
          <a:noFill/>
          <a:ln w="28575">
            <a:noFill/>
          </a:ln>
        </p:spPr>
        <p:txBody>
          <a:bodyPr wrap="square" lIns="91436" tIns="45719" rIns="91436" bIns="45719" rtlCol="0">
            <a:spAutoFit/>
          </a:bodyPr>
          <a:lstStyle/>
          <a:p>
            <a:pPr defTabSz="914332"/>
            <a:r>
              <a:rPr lang="en-US" sz="1867" b="1" dirty="0">
                <a:solidFill>
                  <a:srgbClr val="569BBE"/>
                </a:solidFill>
                <a:latin typeface="Calibri" panose="020F0502020204030204"/>
              </a:rPr>
              <a:t>Sign participation forms and AH PIA endorsement letter</a:t>
            </a:r>
            <a:endParaRPr lang="en-CA" sz="1867" dirty="0">
              <a:solidFill>
                <a:srgbClr val="569BBE"/>
              </a:solidFill>
              <a:latin typeface="Calibri" panose="020F0502020204030204"/>
            </a:endParaRPr>
          </a:p>
        </p:txBody>
      </p:sp>
      <p:sp>
        <p:nvSpPr>
          <p:cNvPr id="14" name="Oval 13"/>
          <p:cNvSpPr/>
          <p:nvPr/>
        </p:nvSpPr>
        <p:spPr>
          <a:xfrm>
            <a:off x="10184476" y="2435432"/>
            <a:ext cx="1337760" cy="1315967"/>
          </a:xfrm>
          <a:prstGeom prst="ellipse">
            <a:avLst/>
          </a:prstGeom>
          <a:blipFill>
            <a:blip r:embed="rId6"/>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B95483BB-33DD-004E-8989-1407B2EA4C7F}"/>
              </a:ext>
            </a:extLst>
          </p:cNvPr>
          <p:cNvSpPr txBox="1"/>
          <p:nvPr/>
        </p:nvSpPr>
        <p:spPr>
          <a:xfrm>
            <a:off x="6472242" y="2591172"/>
            <a:ext cx="3683391" cy="954298"/>
          </a:xfrm>
          <a:prstGeom prst="rect">
            <a:avLst/>
          </a:prstGeom>
          <a:noFill/>
          <a:ln w="28575">
            <a:noFill/>
          </a:ln>
        </p:spPr>
        <p:txBody>
          <a:bodyPr wrap="square" lIns="91436" tIns="45719" rIns="91436" bIns="45719" rtlCol="0">
            <a:spAutoFit/>
          </a:bodyPr>
          <a:lstStyle/>
          <a:p>
            <a:pPr algn="r" defTabSz="914332"/>
            <a:r>
              <a:rPr lang="en-US" sz="1867" b="1" dirty="0">
                <a:solidFill>
                  <a:srgbClr val="275971"/>
                </a:solidFill>
                <a:latin typeface="Calibri" panose="020F0502020204030204"/>
              </a:rPr>
              <a:t>Clinic identifies team member to be Site Liaison (usually clinic manager)</a:t>
            </a:r>
            <a:endParaRPr lang="en-CA" sz="1867" dirty="0">
              <a:solidFill>
                <a:srgbClr val="275971"/>
              </a:solidFill>
              <a:latin typeface="Calibri" panose="020F0502020204030204"/>
            </a:endParaRPr>
          </a:p>
        </p:txBody>
      </p:sp>
      <p:sp>
        <p:nvSpPr>
          <p:cNvPr id="16" name="TextBox 15">
            <a:extLst>
              <a:ext uri="{FF2B5EF4-FFF2-40B4-BE49-F238E27FC236}">
                <a16:creationId xmlns:a16="http://schemas.microsoft.com/office/drawing/2014/main" id="{59C51BE1-D92B-7044-AB43-C429708B82FF}"/>
              </a:ext>
            </a:extLst>
          </p:cNvPr>
          <p:cNvSpPr txBox="1"/>
          <p:nvPr/>
        </p:nvSpPr>
        <p:spPr>
          <a:xfrm>
            <a:off x="7689304" y="3906618"/>
            <a:ext cx="2830103" cy="666975"/>
          </a:xfrm>
          <a:prstGeom prst="rect">
            <a:avLst/>
          </a:prstGeom>
          <a:noFill/>
          <a:ln w="28575">
            <a:noFill/>
          </a:ln>
        </p:spPr>
        <p:txBody>
          <a:bodyPr wrap="square" lIns="91436" tIns="45719" rIns="91436" bIns="45719" rtlCol="0">
            <a:spAutoFit/>
          </a:bodyPr>
          <a:lstStyle/>
          <a:p>
            <a:pPr defTabSz="914332"/>
            <a:r>
              <a:rPr lang="en-CA" sz="1867" b="1" dirty="0">
                <a:solidFill>
                  <a:srgbClr val="5AC2AD"/>
                </a:solidFill>
                <a:latin typeface="Calibri" panose="020F0502020204030204"/>
              </a:rPr>
              <a:t>Meet with clinic manager/ privacy officer about PIA</a:t>
            </a:r>
            <a:endParaRPr lang="en-CA" sz="1867" dirty="0">
              <a:solidFill>
                <a:srgbClr val="5AC2AD"/>
              </a:solidFill>
              <a:latin typeface="Calibri" panose="020F0502020204030204"/>
            </a:endParaRPr>
          </a:p>
        </p:txBody>
      </p:sp>
      <p:grpSp>
        <p:nvGrpSpPr>
          <p:cNvPr id="17" name="Group 16"/>
          <p:cNvGrpSpPr/>
          <p:nvPr/>
        </p:nvGrpSpPr>
        <p:grpSpPr>
          <a:xfrm>
            <a:off x="6306510" y="3547586"/>
            <a:ext cx="1353951" cy="1353951"/>
            <a:chOff x="5146674" y="4482160"/>
            <a:chExt cx="1353951" cy="1353951"/>
          </a:xfrm>
        </p:grpSpPr>
        <p:sp>
          <p:nvSpPr>
            <p:cNvPr id="18" name="Oval 17">
              <a:extLst>
                <a:ext uri="{FF2B5EF4-FFF2-40B4-BE49-F238E27FC236}">
                  <a16:creationId xmlns:a16="http://schemas.microsoft.com/office/drawing/2014/main" id="{59EB3D8F-48AD-1742-959F-F43644D3E2CB}"/>
                </a:ext>
              </a:extLst>
            </p:cNvPr>
            <p:cNvSpPr/>
            <p:nvPr/>
          </p:nvSpPr>
          <p:spPr>
            <a:xfrm>
              <a:off x="5146674" y="4482160"/>
              <a:ext cx="1353951" cy="1353951"/>
            </a:xfrm>
            <a:prstGeom prst="ellipse">
              <a:avLst/>
            </a:prstGeom>
            <a:solidFill>
              <a:schemeClr val="bg1"/>
            </a:solid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srgbClr val="CF7028"/>
                </a:solidFill>
              </a:endParaRPr>
            </a:p>
          </p:txBody>
        </p:sp>
        <p:grpSp>
          <p:nvGrpSpPr>
            <p:cNvPr id="19" name="Group 18"/>
            <p:cNvGrpSpPr/>
            <p:nvPr/>
          </p:nvGrpSpPr>
          <p:grpSpPr>
            <a:xfrm>
              <a:off x="5472710" y="4588533"/>
              <a:ext cx="764423" cy="1099366"/>
              <a:chOff x="9439093" y="1328799"/>
              <a:chExt cx="764423" cy="1099366"/>
            </a:xfrm>
          </p:grpSpPr>
          <p:grpSp>
            <p:nvGrpSpPr>
              <p:cNvPr id="20" name="Google Shape;374;p39"/>
              <p:cNvGrpSpPr/>
              <p:nvPr/>
            </p:nvGrpSpPr>
            <p:grpSpPr>
              <a:xfrm>
                <a:off x="9439093" y="1328799"/>
                <a:ext cx="764423" cy="1099366"/>
                <a:chOff x="2003275" y="2021560"/>
                <a:chExt cx="439650" cy="523900"/>
              </a:xfrm>
            </p:grpSpPr>
            <p:sp>
              <p:nvSpPr>
                <p:cNvPr id="22" name="Google Shape;375;p39"/>
                <p:cNvSpPr/>
                <p:nvPr/>
              </p:nvSpPr>
              <p:spPr>
                <a:xfrm>
                  <a:off x="2003275" y="2081385"/>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6;p39"/>
                <p:cNvSpPr/>
                <p:nvPr/>
              </p:nvSpPr>
              <p:spPr>
                <a:xfrm>
                  <a:off x="2064325" y="2021560"/>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 name="TextBox 20"/>
              <p:cNvSpPr txBox="1"/>
              <p:nvPr/>
            </p:nvSpPr>
            <p:spPr>
              <a:xfrm>
                <a:off x="9574084" y="1631020"/>
                <a:ext cx="524503" cy="369332"/>
              </a:xfrm>
              <a:prstGeom prst="rect">
                <a:avLst/>
              </a:prstGeom>
              <a:noFill/>
            </p:spPr>
            <p:txBody>
              <a:bodyPr wrap="none" rtlCol="0">
                <a:spAutoFit/>
              </a:bodyPr>
              <a:lstStyle/>
              <a:p>
                <a:r>
                  <a:rPr lang="en-US" dirty="0"/>
                  <a:t>PIA</a:t>
                </a:r>
                <a:endParaRPr lang="en-CA" dirty="0"/>
              </a:p>
            </p:txBody>
          </p:sp>
        </p:grpSp>
      </p:grpSp>
      <p:sp>
        <p:nvSpPr>
          <p:cNvPr id="24" name="TextBox 23">
            <a:extLst>
              <a:ext uri="{FF2B5EF4-FFF2-40B4-BE49-F238E27FC236}">
                <a16:creationId xmlns:a16="http://schemas.microsoft.com/office/drawing/2014/main" id="{7A5795AE-1949-2B41-AC3B-8C604C42889F}"/>
              </a:ext>
            </a:extLst>
          </p:cNvPr>
          <p:cNvSpPr txBox="1"/>
          <p:nvPr/>
        </p:nvSpPr>
        <p:spPr>
          <a:xfrm>
            <a:off x="7948104" y="5088303"/>
            <a:ext cx="2137557" cy="666975"/>
          </a:xfrm>
          <a:prstGeom prst="rect">
            <a:avLst/>
          </a:prstGeom>
          <a:noFill/>
          <a:ln w="28575">
            <a:noFill/>
          </a:ln>
        </p:spPr>
        <p:txBody>
          <a:bodyPr wrap="square" lIns="91436" tIns="45719" rIns="91436" bIns="45719" rtlCol="0">
            <a:spAutoFit/>
          </a:bodyPr>
          <a:lstStyle/>
          <a:p>
            <a:pPr algn="r" defTabSz="914332"/>
            <a:r>
              <a:rPr lang="en-CA" sz="1867" b="1" dirty="0">
                <a:solidFill>
                  <a:srgbClr val="E7A723"/>
                </a:solidFill>
                <a:latin typeface="Calibri" panose="020F0502020204030204"/>
              </a:rPr>
              <a:t>Meet with PCN facilitator</a:t>
            </a:r>
            <a:endParaRPr lang="en-CA" sz="1867" dirty="0">
              <a:solidFill>
                <a:prstClr val="black"/>
              </a:solidFill>
              <a:latin typeface="Calibri" panose="020F0502020204030204"/>
            </a:endParaRPr>
          </a:p>
        </p:txBody>
      </p:sp>
      <p:sp>
        <p:nvSpPr>
          <p:cNvPr id="25" name="Oval 24"/>
          <p:cNvSpPr/>
          <p:nvPr/>
        </p:nvSpPr>
        <p:spPr>
          <a:xfrm>
            <a:off x="10184476" y="4669653"/>
            <a:ext cx="1373392" cy="1373392"/>
          </a:xfrm>
          <a:prstGeom prst="ellipse">
            <a:avLst/>
          </a:prstGeom>
          <a:blipFill>
            <a:blip r:embed="rId7"/>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89617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49320"/>
          </a:xfrm>
        </p:spPr>
        <p:txBody>
          <a:bodyPr>
            <a:normAutofit/>
          </a:bodyPr>
          <a:lstStyle/>
          <a:p>
            <a:r>
              <a:rPr lang="en-US" sz="3600" dirty="0">
                <a:solidFill>
                  <a:srgbClr val="275971"/>
                </a:solidFill>
              </a:rPr>
              <a:t>CII/CPAR Physician Experience – Post Go-Live</a:t>
            </a:r>
            <a:endParaRPr lang="en-CA" sz="3600" dirty="0">
              <a:solidFill>
                <a:srgbClr val="275971"/>
              </a:solidFill>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781" y="3558884"/>
            <a:ext cx="1325564" cy="1325564"/>
          </a:xfrm>
          <a:prstGeom prst="ellipse">
            <a:avLst/>
          </a:prstGeom>
          <a:blipFill>
            <a:blip r:embed="rId3"/>
            <a:stretch>
              <a:fillRect/>
            </a:stretch>
          </a:blipFill>
          <a:ln w="38100">
            <a:solidFill>
              <a:srgbClr val="27597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26" name="TextBox 25">
            <a:extLst>
              <a:ext uri="{FF2B5EF4-FFF2-40B4-BE49-F238E27FC236}">
                <a16:creationId xmlns:a16="http://schemas.microsoft.com/office/drawing/2014/main" id="{0BA0E7A5-E73F-A344-8991-C36D830BE110}"/>
              </a:ext>
            </a:extLst>
          </p:cNvPr>
          <p:cNvSpPr txBox="1"/>
          <p:nvPr/>
        </p:nvSpPr>
        <p:spPr>
          <a:xfrm>
            <a:off x="2063137" y="2819080"/>
            <a:ext cx="1957451" cy="379654"/>
          </a:xfrm>
          <a:prstGeom prst="rect">
            <a:avLst/>
          </a:prstGeom>
          <a:noFill/>
          <a:ln w="28575">
            <a:noFill/>
          </a:ln>
        </p:spPr>
        <p:txBody>
          <a:bodyPr wrap="square" lIns="91436" tIns="45719" rIns="91436" bIns="45719" rtlCol="0">
            <a:spAutoFit/>
          </a:bodyPr>
          <a:lstStyle/>
          <a:p>
            <a:pPr defTabSz="914332"/>
            <a:r>
              <a:rPr lang="en-CA" sz="1867" b="1" dirty="0">
                <a:solidFill>
                  <a:srgbClr val="BAA601"/>
                </a:solidFill>
                <a:latin typeface="Calibri" panose="020F0502020204030204"/>
              </a:rPr>
              <a:t>Go Live</a:t>
            </a:r>
            <a:endParaRPr lang="en-CA" sz="1867" dirty="0">
              <a:solidFill>
                <a:srgbClr val="BAA601"/>
              </a:solidFill>
              <a:latin typeface="Calibri" panose="020F0502020204030204"/>
            </a:endParaRPr>
          </a:p>
        </p:txBody>
      </p:sp>
      <p:grpSp>
        <p:nvGrpSpPr>
          <p:cNvPr id="27" name="Group 26"/>
          <p:cNvGrpSpPr/>
          <p:nvPr/>
        </p:nvGrpSpPr>
        <p:grpSpPr>
          <a:xfrm>
            <a:off x="737573" y="2434170"/>
            <a:ext cx="1325564" cy="1325564"/>
            <a:chOff x="10355781" y="3232735"/>
            <a:chExt cx="1325564" cy="1325564"/>
          </a:xfrm>
        </p:grpSpPr>
        <p:sp>
          <p:nvSpPr>
            <p:cNvPr id="28" name="Oval 27">
              <a:extLst>
                <a:ext uri="{FF2B5EF4-FFF2-40B4-BE49-F238E27FC236}">
                  <a16:creationId xmlns:a16="http://schemas.microsoft.com/office/drawing/2014/main" id="{5ED6EB5A-1C55-964F-8842-0DA3B240856A}"/>
                </a:ext>
              </a:extLst>
            </p:cNvPr>
            <p:cNvSpPr/>
            <p:nvPr/>
          </p:nvSpPr>
          <p:spPr>
            <a:xfrm>
              <a:off x="10355781" y="3232735"/>
              <a:ext cx="1325564" cy="1325564"/>
            </a:xfrm>
            <a:prstGeom prst="ellipse">
              <a:avLst/>
            </a:prstGeom>
            <a:solidFill>
              <a:schemeClr val="bg1"/>
            </a:solid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pic>
          <p:nvPicPr>
            <p:cNvPr id="29" name="Picture 28">
              <a:extLst>
                <a:ext uri="{FF2B5EF4-FFF2-40B4-BE49-F238E27FC236}">
                  <a16:creationId xmlns:a16="http://schemas.microsoft.com/office/drawing/2014/main" id="{A093FBD6-14F4-FC43-A197-B8CC7A73892D}"/>
                </a:ext>
              </a:extLst>
            </p:cNvPr>
            <p:cNvPicPr>
              <a:picLocks noChangeAspect="1"/>
            </p:cNvPicPr>
            <p:nvPr/>
          </p:nvPicPr>
          <p:blipFill>
            <a:blip r:embed="rId4"/>
            <a:stretch>
              <a:fillRect/>
            </a:stretch>
          </p:blipFill>
          <p:spPr>
            <a:xfrm>
              <a:off x="10561525" y="3439793"/>
              <a:ext cx="925099" cy="925099"/>
            </a:xfrm>
            <a:prstGeom prst="rect">
              <a:avLst/>
            </a:prstGeom>
            <a:ln>
              <a:noFill/>
            </a:ln>
          </p:spPr>
        </p:pic>
      </p:grpSp>
      <p:sp>
        <p:nvSpPr>
          <p:cNvPr id="30" name="TextBox 29"/>
          <p:cNvSpPr txBox="1"/>
          <p:nvPr/>
        </p:nvSpPr>
        <p:spPr>
          <a:xfrm>
            <a:off x="1137302" y="2891677"/>
            <a:ext cx="526106" cy="430887"/>
          </a:xfrm>
          <a:prstGeom prst="rect">
            <a:avLst/>
          </a:prstGeom>
          <a:noFill/>
        </p:spPr>
        <p:txBody>
          <a:bodyPr wrap="none" rtlCol="0">
            <a:spAutoFit/>
          </a:bodyPr>
          <a:lstStyle/>
          <a:p>
            <a:pPr algn="ctr"/>
            <a:r>
              <a:rPr lang="en-US" sz="1050" dirty="0"/>
              <a:t>CII</a:t>
            </a:r>
          </a:p>
          <a:p>
            <a:pPr algn="ctr"/>
            <a:r>
              <a:rPr lang="en-US" sz="1050" dirty="0"/>
              <a:t>CPAR</a:t>
            </a:r>
            <a:endParaRPr lang="en-CA" sz="1050" dirty="0"/>
          </a:p>
        </p:txBody>
      </p:sp>
      <p:sp>
        <p:nvSpPr>
          <p:cNvPr id="31" name="TextBox 30">
            <a:extLst>
              <a:ext uri="{FF2B5EF4-FFF2-40B4-BE49-F238E27FC236}">
                <a16:creationId xmlns:a16="http://schemas.microsoft.com/office/drawing/2014/main" id="{7A5795AE-1949-2B41-AC3B-8C604C42889F}"/>
              </a:ext>
            </a:extLst>
          </p:cNvPr>
          <p:cNvSpPr txBox="1"/>
          <p:nvPr/>
        </p:nvSpPr>
        <p:spPr>
          <a:xfrm>
            <a:off x="1201656" y="3816830"/>
            <a:ext cx="3121123" cy="666975"/>
          </a:xfrm>
          <a:prstGeom prst="rect">
            <a:avLst/>
          </a:prstGeom>
          <a:noFill/>
          <a:ln w="28575">
            <a:noFill/>
          </a:ln>
        </p:spPr>
        <p:txBody>
          <a:bodyPr wrap="square" lIns="91436" tIns="45719" rIns="91436" bIns="45719" rtlCol="0">
            <a:spAutoFit/>
          </a:bodyPr>
          <a:lstStyle/>
          <a:p>
            <a:pPr algn="r" defTabSz="914332"/>
            <a:r>
              <a:rPr lang="en-CA" sz="1867" b="1" dirty="0">
                <a:solidFill>
                  <a:srgbClr val="E7A723"/>
                </a:solidFill>
                <a:latin typeface="Calibri" panose="020F0502020204030204"/>
              </a:rPr>
              <a:t>Review panel conflict report and give feedback</a:t>
            </a:r>
            <a:endParaRPr lang="en-CA" sz="1867" dirty="0">
              <a:solidFill>
                <a:prstClr val="black"/>
              </a:solidFill>
              <a:latin typeface="Calibri" panose="020F0502020204030204"/>
            </a:endParaRPr>
          </a:p>
        </p:txBody>
      </p:sp>
      <p:sp>
        <p:nvSpPr>
          <p:cNvPr id="32" name="Oval 31"/>
          <p:cNvSpPr/>
          <p:nvPr/>
        </p:nvSpPr>
        <p:spPr>
          <a:xfrm>
            <a:off x="4390049" y="3358121"/>
            <a:ext cx="1373392" cy="1373392"/>
          </a:xfrm>
          <a:prstGeom prst="ellipse">
            <a:avLst/>
          </a:prstGeom>
          <a:blipFill>
            <a:blip r:embed="rId5"/>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007B5C0A-8BCC-3349-BDEB-CAF9A6339135}"/>
              </a:ext>
            </a:extLst>
          </p:cNvPr>
          <p:cNvSpPr txBox="1"/>
          <p:nvPr/>
        </p:nvSpPr>
        <p:spPr>
          <a:xfrm>
            <a:off x="1997158" y="4892102"/>
            <a:ext cx="3149558" cy="954298"/>
          </a:xfrm>
          <a:prstGeom prst="rect">
            <a:avLst/>
          </a:prstGeom>
          <a:noFill/>
          <a:ln w="28575">
            <a:noFill/>
          </a:ln>
        </p:spPr>
        <p:txBody>
          <a:bodyPr wrap="square" lIns="91436" tIns="45719" rIns="91436" bIns="45719" rtlCol="0">
            <a:spAutoFit/>
          </a:bodyPr>
          <a:lstStyle/>
          <a:p>
            <a:pPr defTabSz="914332"/>
            <a:r>
              <a:rPr lang="en-US" sz="1867" b="1" dirty="0">
                <a:solidFill>
                  <a:srgbClr val="5CB4BF"/>
                </a:solidFill>
                <a:latin typeface="Calibri" panose="020F0502020204030204"/>
              </a:rPr>
              <a:t>Receive eNotifications when CPAR patients are in hospital or ER; advise on team process</a:t>
            </a:r>
            <a:endParaRPr lang="en-CA" sz="1867" dirty="0">
              <a:solidFill>
                <a:srgbClr val="5CB4BF"/>
              </a:solidFill>
              <a:latin typeface="Calibri" panose="020F0502020204030204"/>
            </a:endParaRPr>
          </a:p>
        </p:txBody>
      </p:sp>
      <p:sp>
        <p:nvSpPr>
          <p:cNvPr id="34" name="Oval 33">
            <a:extLst>
              <a:ext uri="{FF2B5EF4-FFF2-40B4-BE49-F238E27FC236}">
                <a16:creationId xmlns:a16="http://schemas.microsoft.com/office/drawing/2014/main" id="{6AF9C9C3-AB99-1F4C-8CBA-8ED918C1E1B6}"/>
              </a:ext>
            </a:extLst>
          </p:cNvPr>
          <p:cNvSpPr/>
          <p:nvPr/>
        </p:nvSpPr>
        <p:spPr>
          <a:xfrm>
            <a:off x="696838" y="4760524"/>
            <a:ext cx="1284595" cy="1284595"/>
          </a:xfrm>
          <a:prstGeom prst="ellipse">
            <a:avLst/>
          </a:prstGeom>
          <a:blipFill>
            <a:blip r:embed="rId6"/>
            <a:stretch>
              <a:fillRect/>
            </a:stretch>
          </a:blip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35" name="TextBox 34">
            <a:extLst>
              <a:ext uri="{FF2B5EF4-FFF2-40B4-BE49-F238E27FC236}">
                <a16:creationId xmlns:a16="http://schemas.microsoft.com/office/drawing/2014/main" id="{0BA0E7A5-E73F-A344-8991-C36D830BE110}"/>
              </a:ext>
            </a:extLst>
          </p:cNvPr>
          <p:cNvSpPr txBox="1"/>
          <p:nvPr/>
        </p:nvSpPr>
        <p:spPr>
          <a:xfrm>
            <a:off x="7286765" y="2531758"/>
            <a:ext cx="2821441" cy="954298"/>
          </a:xfrm>
          <a:prstGeom prst="rect">
            <a:avLst/>
          </a:prstGeom>
          <a:noFill/>
          <a:ln w="28575">
            <a:noFill/>
          </a:ln>
        </p:spPr>
        <p:txBody>
          <a:bodyPr wrap="square" lIns="91436" tIns="45719" rIns="91436" bIns="45719" rtlCol="0">
            <a:spAutoFit/>
          </a:bodyPr>
          <a:lstStyle/>
          <a:p>
            <a:pPr algn="ctr" defTabSz="914332"/>
            <a:r>
              <a:rPr lang="en-CA" sz="1867" b="1" dirty="0">
                <a:solidFill>
                  <a:srgbClr val="569BBE"/>
                </a:solidFill>
                <a:latin typeface="Calibri" panose="020F0502020204030204"/>
              </a:rPr>
              <a:t>Provider </a:t>
            </a:r>
            <a:r>
              <a:rPr lang="en-CA" sz="1867" b="1" u="sng" dirty="0">
                <a:solidFill>
                  <a:srgbClr val="569BBE"/>
                </a:solidFill>
                <a:latin typeface="Calibri" panose="020F0502020204030204"/>
              </a:rPr>
              <a:t>or</a:t>
            </a:r>
            <a:r>
              <a:rPr lang="en-CA" sz="1867" b="1" dirty="0">
                <a:solidFill>
                  <a:srgbClr val="569BBE"/>
                </a:solidFill>
                <a:latin typeface="Calibri" panose="020F0502020204030204"/>
              </a:rPr>
              <a:t> delegate views CEDs in Netcare for quality assurance</a:t>
            </a:r>
            <a:endParaRPr lang="en-CA" sz="1867" dirty="0">
              <a:solidFill>
                <a:prstClr val="black"/>
              </a:solidFill>
              <a:latin typeface="Calibri" panose="020F0502020204030204"/>
            </a:endParaRPr>
          </a:p>
        </p:txBody>
      </p:sp>
      <p:sp>
        <p:nvSpPr>
          <p:cNvPr id="36" name="Oval 35">
            <a:extLst>
              <a:ext uri="{FF2B5EF4-FFF2-40B4-BE49-F238E27FC236}">
                <a16:creationId xmlns:a16="http://schemas.microsoft.com/office/drawing/2014/main" id="{6AF9C9C3-AB99-1F4C-8CBA-8ED918C1E1B6}"/>
              </a:ext>
            </a:extLst>
          </p:cNvPr>
          <p:cNvSpPr/>
          <p:nvPr/>
        </p:nvSpPr>
        <p:spPr>
          <a:xfrm>
            <a:off x="10175476" y="2364662"/>
            <a:ext cx="1284595" cy="1302139"/>
          </a:xfrm>
          <a:prstGeom prst="ellipse">
            <a:avLst/>
          </a:prstGeom>
          <a:blipFill>
            <a:blip r:embed="rId7"/>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37" name="TextBox 36">
            <a:extLst>
              <a:ext uri="{FF2B5EF4-FFF2-40B4-BE49-F238E27FC236}">
                <a16:creationId xmlns:a16="http://schemas.microsoft.com/office/drawing/2014/main" id="{0BA0E7A5-E73F-A344-8991-C36D830BE110}"/>
              </a:ext>
            </a:extLst>
          </p:cNvPr>
          <p:cNvSpPr txBox="1"/>
          <p:nvPr/>
        </p:nvSpPr>
        <p:spPr>
          <a:xfrm>
            <a:off x="7892345" y="3968412"/>
            <a:ext cx="2821441" cy="379654"/>
          </a:xfrm>
          <a:prstGeom prst="rect">
            <a:avLst/>
          </a:prstGeom>
          <a:noFill/>
          <a:ln w="28575">
            <a:noFill/>
          </a:ln>
        </p:spPr>
        <p:txBody>
          <a:bodyPr wrap="square" lIns="91436" tIns="45719" rIns="91436" bIns="45719" rtlCol="0">
            <a:spAutoFit/>
          </a:bodyPr>
          <a:lstStyle/>
          <a:p>
            <a:pPr defTabSz="914332"/>
            <a:r>
              <a:rPr lang="en-CA" sz="1867" b="1" dirty="0">
                <a:solidFill>
                  <a:srgbClr val="275971"/>
                </a:solidFill>
                <a:latin typeface="Calibri" panose="020F0502020204030204"/>
              </a:rPr>
              <a:t>Optional evaluation</a:t>
            </a:r>
            <a:endParaRPr lang="en-CA" sz="1867" dirty="0">
              <a:solidFill>
                <a:srgbClr val="275971"/>
              </a:solidFill>
              <a:latin typeface="Calibri" panose="020F0502020204030204"/>
            </a:endParaRPr>
          </a:p>
        </p:txBody>
      </p:sp>
      <p:sp>
        <p:nvSpPr>
          <p:cNvPr id="38" name="TextBox 37">
            <a:extLst>
              <a:ext uri="{FF2B5EF4-FFF2-40B4-BE49-F238E27FC236}">
                <a16:creationId xmlns:a16="http://schemas.microsoft.com/office/drawing/2014/main" id="{B95483BB-33DD-004E-8989-1407B2EA4C7F}"/>
              </a:ext>
            </a:extLst>
          </p:cNvPr>
          <p:cNvSpPr txBox="1"/>
          <p:nvPr/>
        </p:nvSpPr>
        <p:spPr>
          <a:xfrm>
            <a:off x="6836667" y="5127741"/>
            <a:ext cx="3314794" cy="666975"/>
          </a:xfrm>
          <a:prstGeom prst="rect">
            <a:avLst/>
          </a:prstGeom>
          <a:noFill/>
          <a:ln w="28575">
            <a:noFill/>
          </a:ln>
        </p:spPr>
        <p:txBody>
          <a:bodyPr wrap="square" lIns="91436" tIns="45719" rIns="91436" bIns="45719" rtlCol="0">
            <a:spAutoFit/>
          </a:bodyPr>
          <a:lstStyle/>
          <a:p>
            <a:pPr algn="r" defTabSz="914332"/>
            <a:r>
              <a:rPr lang="en-US" sz="1867" b="1" dirty="0">
                <a:solidFill>
                  <a:srgbClr val="CF7028"/>
                </a:solidFill>
                <a:latin typeface="Calibri" panose="020F0502020204030204"/>
              </a:rPr>
              <a:t>Provider may participate in quality improvement meetings</a:t>
            </a:r>
            <a:endParaRPr lang="en-CA" sz="1867" dirty="0">
              <a:solidFill>
                <a:srgbClr val="CF7028"/>
              </a:solidFill>
              <a:latin typeface="Calibri" panose="020F0502020204030204"/>
            </a:endParaRPr>
          </a:p>
        </p:txBody>
      </p:sp>
      <p:sp>
        <p:nvSpPr>
          <p:cNvPr id="39" name="Oval 38">
            <a:extLst>
              <a:ext uri="{FF2B5EF4-FFF2-40B4-BE49-F238E27FC236}">
                <a16:creationId xmlns:a16="http://schemas.microsoft.com/office/drawing/2014/main" id="{1DFD9188-E353-FA40-B93C-CADAA7B08D87}"/>
              </a:ext>
            </a:extLst>
          </p:cNvPr>
          <p:cNvSpPr/>
          <p:nvPr/>
        </p:nvSpPr>
        <p:spPr>
          <a:xfrm>
            <a:off x="10167186" y="4740040"/>
            <a:ext cx="1325564" cy="1325564"/>
          </a:xfrm>
          <a:prstGeom prst="ellipse">
            <a:avLst/>
          </a:prstGeom>
          <a:blipFill>
            <a:blip r:embed="rId8"/>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32"/>
            <a:endParaRPr lang="en-CA" sz="1867">
              <a:solidFill>
                <a:prstClr val="white"/>
              </a:solidFill>
            </a:endParaRPr>
          </a:p>
        </p:txBody>
      </p:sp>
      <p:sp>
        <p:nvSpPr>
          <p:cNvPr id="20" name="Text Placeholder 3">
            <a:extLst>
              <a:ext uri="{FF2B5EF4-FFF2-40B4-BE49-F238E27FC236}">
                <a16:creationId xmlns:a16="http://schemas.microsoft.com/office/drawing/2014/main" id="{74D9AA43-9F22-412A-BF30-5D18209AFEF0}"/>
              </a:ext>
            </a:extLst>
          </p:cNvPr>
          <p:cNvSpPr txBox="1">
            <a:spLocks/>
          </p:cNvSpPr>
          <p:nvPr/>
        </p:nvSpPr>
        <p:spPr>
          <a:xfrm>
            <a:off x="793834" y="1582793"/>
            <a:ext cx="5157787" cy="52819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rgbClr val="275971"/>
                </a:solidFill>
              </a:rPr>
              <a:t>Physician(s) Required Activities</a:t>
            </a:r>
            <a:endParaRPr lang="en-CA" sz="2400" b="1" dirty="0">
              <a:solidFill>
                <a:srgbClr val="275971"/>
              </a:solidFill>
            </a:endParaRPr>
          </a:p>
        </p:txBody>
      </p:sp>
      <p:sp>
        <p:nvSpPr>
          <p:cNvPr id="21" name="Text Placeholder 5">
            <a:extLst>
              <a:ext uri="{FF2B5EF4-FFF2-40B4-BE49-F238E27FC236}">
                <a16:creationId xmlns:a16="http://schemas.microsoft.com/office/drawing/2014/main" id="{BFF64F88-5E8D-4F07-B9CE-74C9825B53D8}"/>
              </a:ext>
            </a:extLst>
          </p:cNvPr>
          <p:cNvSpPr txBox="1">
            <a:spLocks/>
          </p:cNvSpPr>
          <p:nvPr/>
        </p:nvSpPr>
        <p:spPr>
          <a:xfrm>
            <a:off x="6632546" y="1588476"/>
            <a:ext cx="5183188" cy="4603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b="1">
                <a:solidFill>
                  <a:srgbClr val="275971"/>
                </a:solidFill>
              </a:rPr>
              <a:t>Physician Optional Activities</a:t>
            </a:r>
            <a:endParaRPr lang="en-CA" sz="2400" b="1" dirty="0">
              <a:solidFill>
                <a:srgbClr val="275971"/>
              </a:solidFill>
            </a:endParaRPr>
          </a:p>
        </p:txBody>
      </p:sp>
    </p:spTree>
    <p:extLst>
      <p:ext uri="{BB962C8B-B14F-4D97-AF65-F5344CB8AC3E}">
        <p14:creationId xmlns:p14="http://schemas.microsoft.com/office/powerpoint/2010/main" val="2738454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652676"/>
            <a:ext cx="11131285" cy="871253"/>
          </a:xfrm>
        </p:spPr>
        <p:txBody>
          <a:bodyPr>
            <a:noAutofit/>
          </a:bodyPr>
          <a:lstStyle/>
          <a:p>
            <a:pPr algn="ctr"/>
            <a:r>
              <a:rPr lang="en-US" sz="6000" dirty="0">
                <a:solidFill>
                  <a:schemeClr val="bg1">
                    <a:lumMod val="50000"/>
                  </a:schemeClr>
                </a:solidFill>
              </a:rPr>
              <a:t>Ready to Participate?</a:t>
            </a:r>
            <a:endParaRPr lang="en-CA" sz="6000" dirty="0">
              <a:solidFill>
                <a:schemeClr val="bg1">
                  <a:lumMod val="50000"/>
                </a:schemeClr>
              </a:solidFill>
            </a:endParaRPr>
          </a:p>
        </p:txBody>
      </p:sp>
    </p:spTree>
    <p:extLst>
      <p:ext uri="{BB962C8B-B14F-4D97-AF65-F5344CB8AC3E}">
        <p14:creationId xmlns:p14="http://schemas.microsoft.com/office/powerpoint/2010/main" val="363842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662"/>
          <a:stretch/>
        </p:blipFill>
        <p:spPr>
          <a:xfrm>
            <a:off x="0" y="904874"/>
            <a:ext cx="11657103" cy="5953125"/>
          </a:xfrm>
          <a:prstGeom prst="rect">
            <a:avLst/>
          </a:prstGeom>
        </p:spPr>
      </p:pic>
      <p:sp>
        <p:nvSpPr>
          <p:cNvPr id="4" name="Title 1">
            <a:extLst>
              <a:ext uri="{FF2B5EF4-FFF2-40B4-BE49-F238E27FC236}">
                <a16:creationId xmlns:a16="http://schemas.microsoft.com/office/drawing/2014/main" id="{6BB8F58B-C14F-4146-A0BC-36A6697816A4}"/>
              </a:ext>
            </a:extLst>
          </p:cNvPr>
          <p:cNvSpPr>
            <a:spLocks noGrp="1"/>
          </p:cNvSpPr>
          <p:nvPr>
            <p:ph type="title"/>
          </p:nvPr>
        </p:nvSpPr>
        <p:spPr>
          <a:xfrm>
            <a:off x="693821" y="176576"/>
            <a:ext cx="10515600" cy="649320"/>
          </a:xfrm>
        </p:spPr>
        <p:txBody>
          <a:bodyPr>
            <a:normAutofit fontScale="90000"/>
          </a:bodyPr>
          <a:lstStyle/>
          <a:p>
            <a:r>
              <a:rPr lang="en-US" sz="4000" dirty="0">
                <a:solidFill>
                  <a:srgbClr val="275971"/>
                </a:solidFill>
              </a:rPr>
              <a:t>The Clinic Journey</a:t>
            </a:r>
            <a:br>
              <a:rPr lang="en-US" sz="3600" dirty="0">
                <a:solidFill>
                  <a:srgbClr val="275971"/>
                </a:solidFill>
              </a:rPr>
            </a:br>
            <a:r>
              <a:rPr lang="en-US" sz="2200" dirty="0">
                <a:solidFill>
                  <a:srgbClr val="275971"/>
                </a:solidFill>
              </a:rPr>
              <a:t>Registration and Participation: For Clinics with Panels</a:t>
            </a:r>
            <a:endParaRPr lang="en-CA" sz="3600" dirty="0">
              <a:solidFill>
                <a:srgbClr val="275971"/>
              </a:solidFill>
            </a:endParaRPr>
          </a:p>
        </p:txBody>
      </p:sp>
    </p:spTree>
    <p:extLst>
      <p:ext uri="{BB962C8B-B14F-4D97-AF65-F5344CB8AC3E}">
        <p14:creationId xmlns:p14="http://schemas.microsoft.com/office/powerpoint/2010/main" val="1890115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CBBC-537D-4380-8334-F0A98B4378D3}"/>
              </a:ext>
            </a:extLst>
          </p:cNvPr>
          <p:cNvSpPr>
            <a:spLocks noGrp="1"/>
          </p:cNvSpPr>
          <p:nvPr>
            <p:ph type="title"/>
          </p:nvPr>
        </p:nvSpPr>
        <p:spPr>
          <a:xfrm>
            <a:off x="693821" y="176576"/>
            <a:ext cx="10382888" cy="649320"/>
          </a:xfrm>
        </p:spPr>
        <p:txBody>
          <a:bodyPr/>
          <a:lstStyle/>
          <a:p>
            <a:pPr>
              <a:lnSpc>
                <a:spcPct val="100000"/>
              </a:lnSpc>
            </a:pPr>
            <a:r>
              <a:rPr lang="en-CA" dirty="0"/>
              <a:t>The Clinic Journey – Registration &amp; Participation</a:t>
            </a:r>
            <a:br>
              <a:rPr lang="en-CA" dirty="0"/>
            </a:br>
            <a:r>
              <a:rPr lang="en-CA" sz="2800" i="1" dirty="0"/>
              <a:t>(for Participants Submitting Encounters and/or Consult Reports)</a:t>
            </a:r>
            <a:endParaRPr lang="en-CA" i="1" dirty="0"/>
          </a:p>
        </p:txBody>
      </p:sp>
      <p:sp>
        <p:nvSpPr>
          <p:cNvPr id="4" name="Slide Number Placeholder 3">
            <a:extLst>
              <a:ext uri="{FF2B5EF4-FFF2-40B4-BE49-F238E27FC236}">
                <a16:creationId xmlns:a16="http://schemas.microsoft.com/office/drawing/2014/main" id="{F34257AE-4EDC-4B56-8530-5A3ED055D359}"/>
              </a:ext>
            </a:extLst>
          </p:cNvPr>
          <p:cNvSpPr>
            <a:spLocks noGrp="1"/>
          </p:cNvSpPr>
          <p:nvPr>
            <p:ph type="sldNum" sz="quarter" idx="12"/>
          </p:nvPr>
        </p:nvSpPr>
        <p:spPr/>
        <p:txBody>
          <a:bodyPr/>
          <a:lstStyle/>
          <a:p>
            <a:fld id="{F0F5746B-1A61-4914-9792-FA2C912D93FF}" type="slidenum">
              <a:rPr lang="en-CA" smtClean="0"/>
              <a:pPr/>
              <a:t>69</a:t>
            </a:fld>
            <a:endParaRPr lang="en-CA"/>
          </a:p>
        </p:txBody>
      </p:sp>
      <p:pic>
        <p:nvPicPr>
          <p:cNvPr id="6" name="Picture 5">
            <a:extLst>
              <a:ext uri="{FF2B5EF4-FFF2-40B4-BE49-F238E27FC236}">
                <a16:creationId xmlns:a16="http://schemas.microsoft.com/office/drawing/2014/main" id="{39084DAE-E499-48F3-AA7C-A46F29EB2FA7}"/>
              </a:ext>
            </a:extLst>
          </p:cNvPr>
          <p:cNvPicPr>
            <a:picLocks noChangeAspect="1"/>
          </p:cNvPicPr>
          <p:nvPr/>
        </p:nvPicPr>
        <p:blipFill rotWithShape="1">
          <a:blip r:embed="rId3"/>
          <a:srcRect t="14406"/>
          <a:stretch/>
        </p:blipFill>
        <p:spPr>
          <a:xfrm>
            <a:off x="2165383" y="1429766"/>
            <a:ext cx="7861234" cy="4237102"/>
          </a:xfrm>
          <a:prstGeom prst="rect">
            <a:avLst/>
          </a:prstGeom>
        </p:spPr>
      </p:pic>
      <p:sp>
        <p:nvSpPr>
          <p:cNvPr id="8" name="TextBox 7">
            <a:extLst>
              <a:ext uri="{FF2B5EF4-FFF2-40B4-BE49-F238E27FC236}">
                <a16:creationId xmlns:a16="http://schemas.microsoft.com/office/drawing/2014/main" id="{27CC2EC6-F6B1-4E7E-BF88-F1A908FE58F8}"/>
              </a:ext>
            </a:extLst>
          </p:cNvPr>
          <p:cNvSpPr txBox="1"/>
          <p:nvPr/>
        </p:nvSpPr>
        <p:spPr>
          <a:xfrm>
            <a:off x="2339742" y="5666868"/>
            <a:ext cx="3573380" cy="830997"/>
          </a:xfrm>
          <a:prstGeom prst="rect">
            <a:avLst/>
          </a:prstGeom>
          <a:noFill/>
        </p:spPr>
        <p:txBody>
          <a:bodyPr wrap="square" rtlCol="0">
            <a:spAutoFit/>
          </a:bodyPr>
          <a:lstStyle/>
          <a:p>
            <a:pPr algn="ctr"/>
            <a:r>
              <a:rPr lang="en-US" sz="2400" dirty="0">
                <a:solidFill>
                  <a:srgbClr val="333635"/>
                </a:solidFill>
                <a:latin typeface="Segoe UI" panose="020B0502040204020203" pitchFamily="34" charset="0"/>
                <a:cs typeface="Segoe UI" panose="020B0502040204020203" pitchFamily="34" charset="0"/>
              </a:rPr>
              <a:t>Confirmation of Participation Form</a:t>
            </a:r>
          </a:p>
        </p:txBody>
      </p:sp>
      <p:sp>
        <p:nvSpPr>
          <p:cNvPr id="10" name="TextBox 9">
            <a:extLst>
              <a:ext uri="{FF2B5EF4-FFF2-40B4-BE49-F238E27FC236}">
                <a16:creationId xmlns:a16="http://schemas.microsoft.com/office/drawing/2014/main" id="{22A9752A-CEAC-451D-9F78-F27F30E3D3E0}"/>
              </a:ext>
            </a:extLst>
          </p:cNvPr>
          <p:cNvSpPr txBox="1"/>
          <p:nvPr/>
        </p:nvSpPr>
        <p:spPr>
          <a:xfrm>
            <a:off x="6278878" y="5843303"/>
            <a:ext cx="3573380" cy="461665"/>
          </a:xfrm>
          <a:prstGeom prst="rect">
            <a:avLst/>
          </a:prstGeom>
          <a:noFill/>
        </p:spPr>
        <p:txBody>
          <a:bodyPr wrap="square" rtlCol="0">
            <a:spAutoFit/>
          </a:bodyPr>
          <a:lstStyle/>
          <a:p>
            <a:pPr algn="ctr"/>
            <a:r>
              <a:rPr lang="en-US" sz="2400" dirty="0">
                <a:solidFill>
                  <a:srgbClr val="333635"/>
                </a:solidFill>
                <a:latin typeface="Segoe UI" panose="020B0502040204020203" pitchFamily="34" charset="0"/>
                <a:cs typeface="Segoe UI" panose="020B0502040204020203" pitchFamily="34" charset="0"/>
              </a:rPr>
              <a:t>Participation Package</a:t>
            </a:r>
          </a:p>
        </p:txBody>
      </p:sp>
    </p:spTree>
    <p:extLst>
      <p:ext uri="{BB962C8B-B14F-4D97-AF65-F5344CB8AC3E}">
        <p14:creationId xmlns:p14="http://schemas.microsoft.com/office/powerpoint/2010/main" val="107480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dirty="0">
                <a:solidFill>
                  <a:srgbClr val="275971"/>
                </a:solidFill>
                <a:latin typeface="+mn-lt"/>
              </a:rPr>
              <a:t>CII/CPAR Alignment with PCN Initiatives</a:t>
            </a:r>
            <a:endParaRPr lang="en-CA" sz="3600" dirty="0">
              <a:solidFill>
                <a:srgbClr val="275971"/>
              </a:solidFill>
              <a:latin typeface="+mn-lt"/>
            </a:endParaRPr>
          </a:p>
        </p:txBody>
      </p:sp>
      <p:pic>
        <p:nvPicPr>
          <p:cNvPr id="8" name="Picture 2">
            <a:extLst>
              <a:ext uri="{FF2B5EF4-FFF2-40B4-BE49-F238E27FC236}">
                <a16:creationId xmlns:a16="http://schemas.microsoft.com/office/drawing/2014/main" id="{21778C28-EE7B-4838-BBEA-2DA29D8FF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415" y="3742590"/>
            <a:ext cx="3531655" cy="343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7440150" y="1499285"/>
            <a:ext cx="1561055" cy="1622877"/>
          </a:xfrm>
          <a:prstGeom prst="rect">
            <a:avLst/>
          </a:prstGeom>
        </p:spPr>
      </p:pic>
      <p:sp>
        <p:nvSpPr>
          <p:cNvPr id="3" name="TextBox 2"/>
          <p:cNvSpPr txBox="1"/>
          <p:nvPr/>
        </p:nvSpPr>
        <p:spPr>
          <a:xfrm>
            <a:off x="9168341" y="1798576"/>
            <a:ext cx="1956017" cy="830997"/>
          </a:xfrm>
          <a:prstGeom prst="rect">
            <a:avLst/>
          </a:prstGeom>
          <a:noFill/>
        </p:spPr>
        <p:txBody>
          <a:bodyPr wrap="square" rtlCol="0">
            <a:spAutoFit/>
          </a:bodyPr>
          <a:lstStyle/>
          <a:p>
            <a:pPr defTabSz="1219170" fontAlgn="base">
              <a:spcBef>
                <a:spcPct val="0"/>
              </a:spcBef>
              <a:spcAft>
                <a:spcPct val="0"/>
              </a:spcAft>
            </a:pPr>
            <a:r>
              <a:rPr lang="en-CA" sz="2400" dirty="0">
                <a:solidFill>
                  <a:srgbClr val="275971"/>
                </a:solidFill>
                <a:cs typeface="Arial" panose="020B0604020202020204" pitchFamily="34" charset="0"/>
              </a:rPr>
              <a:t>Transitions</a:t>
            </a:r>
            <a:r>
              <a:rPr lang="en-CA" sz="2400" dirty="0">
                <a:solidFill>
                  <a:srgbClr val="275971"/>
                </a:solidFill>
                <a:cs typeface="Arial" charset="0"/>
              </a:rPr>
              <a:t> </a:t>
            </a:r>
            <a:r>
              <a:rPr lang="en-CA" sz="2400" dirty="0">
                <a:solidFill>
                  <a:srgbClr val="275971"/>
                </a:solidFill>
                <a:cs typeface="Arial" panose="020B0604020202020204" pitchFamily="34" charset="0"/>
              </a:rPr>
              <a:t>of Care</a:t>
            </a:r>
          </a:p>
        </p:txBody>
      </p:sp>
      <p:pic>
        <p:nvPicPr>
          <p:cNvPr id="11" name="Content Placeholder 4">
            <a:extLst>
              <a:ext uri="{FF2B5EF4-FFF2-40B4-BE49-F238E27FC236}">
                <a16:creationId xmlns:a16="http://schemas.microsoft.com/office/drawing/2014/main" id="{9C70319B-847E-8349-93F1-BB5C1BE1A514}"/>
              </a:ext>
            </a:extLst>
          </p:cNvPr>
          <p:cNvPicPr>
            <a:picLocks noGrp="1" noChangeAspect="1"/>
          </p:cNvPicPr>
          <p:nvPr>
            <p:ph sz="half" idx="4294967295"/>
          </p:nvPr>
        </p:nvPicPr>
        <p:blipFill>
          <a:blip r:embed="rId5"/>
          <a:stretch>
            <a:fillRect/>
          </a:stretch>
        </p:blipFill>
        <p:spPr>
          <a:xfrm>
            <a:off x="7113316" y="3956450"/>
            <a:ext cx="2510069" cy="1790067"/>
          </a:xfrm>
          <a:prstGeom prst="rect">
            <a:avLst/>
          </a:prstGeom>
        </p:spPr>
      </p:pic>
      <p:sp>
        <p:nvSpPr>
          <p:cNvPr id="13" name="TextBox 12"/>
          <p:cNvSpPr txBox="1"/>
          <p:nvPr/>
        </p:nvSpPr>
        <p:spPr>
          <a:xfrm>
            <a:off x="9821439" y="4442572"/>
            <a:ext cx="1747171" cy="830997"/>
          </a:xfrm>
          <a:prstGeom prst="rect">
            <a:avLst/>
          </a:prstGeom>
          <a:noFill/>
        </p:spPr>
        <p:txBody>
          <a:bodyPr wrap="square" rtlCol="0">
            <a:spAutoFit/>
          </a:bodyPr>
          <a:lstStyle/>
          <a:p>
            <a:pPr defTabSz="1219170" fontAlgn="base">
              <a:spcBef>
                <a:spcPct val="0"/>
              </a:spcBef>
              <a:spcAft>
                <a:spcPct val="0"/>
              </a:spcAft>
            </a:pPr>
            <a:r>
              <a:rPr lang="en-CA" sz="2400" dirty="0">
                <a:solidFill>
                  <a:srgbClr val="275971"/>
                </a:solidFill>
                <a:cs typeface="Arial" panose="020B0604020202020204" pitchFamily="34" charset="0"/>
              </a:rPr>
              <a:t>Opioid Response</a:t>
            </a:r>
          </a:p>
        </p:txBody>
      </p:sp>
      <p:sp>
        <p:nvSpPr>
          <p:cNvPr id="14" name="TextBox 13"/>
          <p:cNvSpPr txBox="1"/>
          <p:nvPr/>
        </p:nvSpPr>
        <p:spPr>
          <a:xfrm>
            <a:off x="1199456" y="1748206"/>
            <a:ext cx="1391471" cy="1200329"/>
          </a:xfrm>
          <a:prstGeom prst="rect">
            <a:avLst/>
          </a:prstGeom>
          <a:noFill/>
        </p:spPr>
        <p:txBody>
          <a:bodyPr wrap="none" rtlCol="0">
            <a:spAutoFit/>
          </a:bodyPr>
          <a:lstStyle/>
          <a:p>
            <a:pPr defTabSz="1219170" fontAlgn="base">
              <a:spcBef>
                <a:spcPct val="0"/>
              </a:spcBef>
              <a:spcAft>
                <a:spcPct val="0"/>
              </a:spcAft>
            </a:pPr>
            <a:r>
              <a:rPr lang="en-CA" sz="2400" dirty="0">
                <a:solidFill>
                  <a:srgbClr val="275971"/>
                </a:solidFill>
                <a:cs typeface="Arial" panose="020B0604020202020204" pitchFamily="34" charset="0"/>
              </a:rPr>
              <a:t>Patient’s </a:t>
            </a:r>
          </a:p>
          <a:p>
            <a:pPr defTabSz="1219170" fontAlgn="base">
              <a:spcBef>
                <a:spcPct val="0"/>
              </a:spcBef>
              <a:spcAft>
                <a:spcPct val="0"/>
              </a:spcAft>
            </a:pPr>
            <a:r>
              <a:rPr lang="en-CA" sz="2400" dirty="0">
                <a:solidFill>
                  <a:srgbClr val="275971"/>
                </a:solidFill>
                <a:cs typeface="Arial" panose="020B0604020202020204" pitchFamily="34" charset="0"/>
              </a:rPr>
              <a:t>Medical </a:t>
            </a:r>
          </a:p>
          <a:p>
            <a:pPr defTabSz="1219170" fontAlgn="base">
              <a:spcBef>
                <a:spcPct val="0"/>
              </a:spcBef>
              <a:spcAft>
                <a:spcPct val="0"/>
              </a:spcAft>
            </a:pPr>
            <a:r>
              <a:rPr lang="en-CA" sz="2400" dirty="0">
                <a:solidFill>
                  <a:srgbClr val="275971"/>
                </a:solidFill>
                <a:cs typeface="Arial" panose="020B0604020202020204" pitchFamily="34" charset="0"/>
              </a:rPr>
              <a:t>Home</a:t>
            </a:r>
          </a:p>
        </p:txBody>
      </p:sp>
      <p:sp>
        <p:nvSpPr>
          <p:cNvPr id="15" name="TextBox 14"/>
          <p:cNvSpPr txBox="1"/>
          <p:nvPr/>
        </p:nvSpPr>
        <p:spPr>
          <a:xfrm>
            <a:off x="815413" y="4257906"/>
            <a:ext cx="1713091" cy="1200329"/>
          </a:xfrm>
          <a:prstGeom prst="rect">
            <a:avLst/>
          </a:prstGeom>
          <a:noFill/>
        </p:spPr>
        <p:txBody>
          <a:bodyPr wrap="square" rtlCol="0">
            <a:spAutoFit/>
          </a:bodyPr>
          <a:lstStyle/>
          <a:p>
            <a:pPr defTabSz="1219170" fontAlgn="base">
              <a:spcBef>
                <a:spcPct val="0"/>
              </a:spcBef>
              <a:spcAft>
                <a:spcPct val="0"/>
              </a:spcAft>
            </a:pPr>
            <a:r>
              <a:rPr lang="en-CA" sz="2400" dirty="0">
                <a:solidFill>
                  <a:srgbClr val="275971"/>
                </a:solidFill>
                <a:cs typeface="Arial" panose="020B0604020202020204" pitchFamily="34" charset="0"/>
              </a:rPr>
              <a:t>Continuity </a:t>
            </a:r>
          </a:p>
          <a:p>
            <a:pPr defTabSz="1219170" fontAlgn="base">
              <a:spcBef>
                <a:spcPct val="0"/>
              </a:spcBef>
              <a:spcAft>
                <a:spcPct val="0"/>
              </a:spcAft>
            </a:pPr>
            <a:r>
              <a:rPr lang="en-CA" sz="2400" dirty="0">
                <a:solidFill>
                  <a:srgbClr val="275971"/>
                </a:solidFill>
                <a:cs typeface="Arial" panose="020B0604020202020204" pitchFamily="34" charset="0"/>
              </a:rPr>
              <a:t>Of </a:t>
            </a:r>
          </a:p>
          <a:p>
            <a:pPr defTabSz="1219170" fontAlgn="base">
              <a:spcBef>
                <a:spcPct val="0"/>
              </a:spcBef>
              <a:spcAft>
                <a:spcPct val="0"/>
              </a:spcAft>
            </a:pPr>
            <a:r>
              <a:rPr lang="en-CA" sz="2400" dirty="0">
                <a:solidFill>
                  <a:srgbClr val="275971"/>
                </a:solidFill>
                <a:cs typeface="Arial" panose="020B0604020202020204" pitchFamily="34" charset="0"/>
              </a:rPr>
              <a:t>Care</a:t>
            </a:r>
          </a:p>
        </p:txBody>
      </p:sp>
      <p:pic>
        <p:nvPicPr>
          <p:cNvPr id="16" name="Picture 15"/>
          <p:cNvPicPr/>
          <p:nvPr/>
        </p:nvPicPr>
        <p:blipFill>
          <a:blip r:embed="rId6"/>
          <a:stretch>
            <a:fillRect/>
          </a:stretch>
        </p:blipFill>
        <p:spPr>
          <a:xfrm>
            <a:off x="2752458" y="1275737"/>
            <a:ext cx="2937265" cy="2406650"/>
          </a:xfrm>
          <a:prstGeom prst="rect">
            <a:avLst/>
          </a:prstGeom>
        </p:spPr>
      </p:pic>
    </p:spTree>
    <p:extLst>
      <p:ext uri="{BB962C8B-B14F-4D97-AF65-F5344CB8AC3E}">
        <p14:creationId xmlns:p14="http://schemas.microsoft.com/office/powerpoint/2010/main" val="3270614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964779" cy="571504"/>
          </a:xfrm>
        </p:spPr>
        <p:txBody>
          <a:bodyPr>
            <a:normAutofit/>
          </a:bodyPr>
          <a:lstStyle/>
          <a:p>
            <a:r>
              <a:rPr lang="en-US" sz="3200" dirty="0">
                <a:solidFill>
                  <a:srgbClr val="275971"/>
                </a:solidFill>
                <a:ea typeface="Helvetica Neue Condensed" panose="02000503000000020004" pitchFamily="2" charset="0"/>
              </a:rPr>
              <a:t>Ready to Complete the Confirmation of Participation Form?</a:t>
            </a:r>
            <a:endParaRPr lang="en-CA" sz="3200" dirty="0">
              <a:solidFill>
                <a:srgbClr val="275971"/>
              </a:solidFill>
              <a:ea typeface="Helvetica Neue Condensed" panose="02000503000000020004" pitchFamily="2" charset="0"/>
            </a:endParaRPr>
          </a:p>
        </p:txBody>
      </p:sp>
      <p:sp>
        <p:nvSpPr>
          <p:cNvPr id="7" name="Content Placeholder 6"/>
          <p:cNvSpPr>
            <a:spLocks noGrp="1"/>
          </p:cNvSpPr>
          <p:nvPr>
            <p:ph idx="1"/>
          </p:nvPr>
        </p:nvSpPr>
        <p:spPr>
          <a:xfrm>
            <a:off x="3540948" y="2072987"/>
            <a:ext cx="5767131" cy="3594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r>
              <a:rPr lang="en-US" sz="2400" b="1" dirty="0"/>
              <a:t>Part A: Gather Clinic Information</a:t>
            </a:r>
          </a:p>
          <a:p>
            <a:pPr>
              <a:buFont typeface="Wingdings" panose="05000000000000000000" pitchFamily="2" charset="2"/>
              <a:buChar char="ü"/>
            </a:pPr>
            <a:r>
              <a:rPr lang="en-US" sz="1800" dirty="0"/>
              <a:t>Decide who will be the clinic Site Liaison (and alternate)</a:t>
            </a:r>
          </a:p>
          <a:p>
            <a:pPr marL="0" indent="0">
              <a:buNone/>
            </a:pPr>
            <a:r>
              <a:rPr lang="en-US" sz="2400" b="1" dirty="0"/>
              <a:t>Part B: Clinic Readiness</a:t>
            </a:r>
          </a:p>
          <a:p>
            <a:pPr>
              <a:buFont typeface="Wingdings" panose="05000000000000000000" pitchFamily="2" charset="2"/>
              <a:buChar char="ü"/>
            </a:pPr>
            <a:r>
              <a:rPr lang="en-US" sz="1800" dirty="0"/>
              <a:t>Respond to questions</a:t>
            </a:r>
          </a:p>
          <a:p>
            <a:pPr marL="0" indent="0">
              <a:buNone/>
            </a:pPr>
            <a:r>
              <a:rPr lang="en-US" sz="2400" b="1" dirty="0"/>
              <a:t>Part C: Identify Participating Providers</a:t>
            </a:r>
          </a:p>
          <a:p>
            <a:pPr>
              <a:buFont typeface="Wingdings" panose="05000000000000000000" pitchFamily="2" charset="2"/>
              <a:buChar char="ü"/>
            </a:pPr>
            <a:r>
              <a:rPr lang="en-US" sz="1800" dirty="0"/>
              <a:t>Providers with panels upload</a:t>
            </a:r>
          </a:p>
          <a:p>
            <a:pPr marL="0" indent="0">
              <a:buNone/>
            </a:pPr>
            <a:r>
              <a:rPr lang="en-US" sz="1800" dirty="0"/>
              <a:t>panels and encounters</a:t>
            </a:r>
          </a:p>
          <a:p>
            <a:pPr>
              <a:buFont typeface="Wingdings" panose="05000000000000000000" pitchFamily="2" charset="2"/>
              <a:buChar char="ü"/>
            </a:pPr>
            <a:r>
              <a:rPr lang="en-US" sz="1800" dirty="0"/>
              <a:t>Providers who write consult reports upload consult reports</a:t>
            </a:r>
            <a:endParaRPr lang="en-CA" sz="1800" dirty="0"/>
          </a:p>
        </p:txBody>
      </p:sp>
      <p:pic>
        <p:nvPicPr>
          <p:cNvPr id="5" name="Picture 4"/>
          <p:cNvPicPr>
            <a:picLocks noChangeAspect="1"/>
          </p:cNvPicPr>
          <p:nvPr/>
        </p:nvPicPr>
        <p:blipFill>
          <a:blip r:embed="rId3"/>
          <a:stretch>
            <a:fillRect/>
          </a:stretch>
        </p:blipFill>
        <p:spPr>
          <a:xfrm>
            <a:off x="352425" y="1697040"/>
            <a:ext cx="3067986" cy="397033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9202283" y="1443177"/>
            <a:ext cx="2301320" cy="29860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p:cNvSpPr txBox="1"/>
          <p:nvPr/>
        </p:nvSpPr>
        <p:spPr>
          <a:xfrm>
            <a:off x="8649474" y="1068877"/>
            <a:ext cx="3398239" cy="369332"/>
          </a:xfrm>
          <a:prstGeom prst="rect">
            <a:avLst/>
          </a:prstGeom>
          <a:noFill/>
        </p:spPr>
        <p:txBody>
          <a:bodyPr wrap="none" rtlCol="0">
            <a:spAutoFit/>
          </a:bodyPr>
          <a:lstStyle/>
          <a:p>
            <a:pPr algn="ctr"/>
            <a:r>
              <a:rPr lang="en-US" dirty="0"/>
              <a:t>CPAR Roles and Responsibilities</a:t>
            </a:r>
            <a:endParaRPr lang="en-CA" dirty="0"/>
          </a:p>
        </p:txBody>
      </p:sp>
      <p:cxnSp>
        <p:nvCxnSpPr>
          <p:cNvPr id="11" name="Straight Arrow Connector 10"/>
          <p:cNvCxnSpPr>
            <a:cxnSpLocks/>
          </p:cNvCxnSpPr>
          <p:nvPr/>
        </p:nvCxnSpPr>
        <p:spPr>
          <a:xfrm>
            <a:off x="8447809" y="2452255"/>
            <a:ext cx="1226416" cy="395720"/>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08079" y="4563190"/>
            <a:ext cx="2654300" cy="1323439"/>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t>Providers with panels can sign up for eNotifications when enabled</a:t>
            </a:r>
            <a:endParaRPr lang="en-CA" sz="2000" dirty="0"/>
          </a:p>
        </p:txBody>
      </p:sp>
      <p:sp>
        <p:nvSpPr>
          <p:cNvPr id="2" name="TextBox 1"/>
          <p:cNvSpPr txBox="1"/>
          <p:nvPr/>
        </p:nvSpPr>
        <p:spPr>
          <a:xfrm>
            <a:off x="415351" y="5885935"/>
            <a:ext cx="2868734" cy="369332"/>
          </a:xfrm>
          <a:prstGeom prst="rect">
            <a:avLst/>
          </a:prstGeom>
          <a:noFill/>
        </p:spPr>
        <p:txBody>
          <a:bodyPr wrap="none" rtlCol="0">
            <a:spAutoFit/>
          </a:bodyPr>
          <a:lstStyle/>
          <a:p>
            <a:r>
              <a:rPr lang="en-US" dirty="0"/>
              <a:t>See Team Toolkit Appendix C</a:t>
            </a:r>
            <a:endParaRPr lang="en-CA" dirty="0"/>
          </a:p>
        </p:txBody>
      </p:sp>
    </p:spTree>
    <p:extLst>
      <p:ext uri="{BB962C8B-B14F-4D97-AF65-F5344CB8AC3E}">
        <p14:creationId xmlns:p14="http://schemas.microsoft.com/office/powerpoint/2010/main" val="1676980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972800" cy="695325"/>
          </a:xfrm>
        </p:spPr>
        <p:txBody>
          <a:bodyPr>
            <a:normAutofit/>
          </a:bodyPr>
          <a:lstStyle/>
          <a:p>
            <a:r>
              <a:rPr lang="en-US" sz="3600" dirty="0">
                <a:solidFill>
                  <a:srgbClr val="275971"/>
                </a:solidFill>
                <a:ea typeface="Helvetica Neue Condensed" panose="02000503000000020004" pitchFamily="2" charset="0"/>
              </a:rPr>
              <a:t>Confirmation of Participation Form – Page 2</a:t>
            </a:r>
            <a:endParaRPr lang="en-CA" sz="3600" dirty="0">
              <a:solidFill>
                <a:srgbClr val="275971"/>
              </a:solidFill>
              <a:ea typeface="Helvetica Neue Condensed" panose="02000503000000020004" pitchFamily="2" charset="0"/>
            </a:endParaRPr>
          </a:p>
        </p:txBody>
      </p:sp>
      <p:sp>
        <p:nvSpPr>
          <p:cNvPr id="3" name="Content Placeholder 2"/>
          <p:cNvSpPr>
            <a:spLocks noGrp="1"/>
          </p:cNvSpPr>
          <p:nvPr>
            <p:ph idx="1"/>
          </p:nvPr>
        </p:nvSpPr>
        <p:spPr>
          <a:xfrm>
            <a:off x="3881956" y="1671999"/>
            <a:ext cx="7700444" cy="3601315"/>
          </a:xfrm>
        </p:spPr>
        <p:txBody>
          <a:bodyPr>
            <a:normAutofit/>
          </a:bodyPr>
          <a:lstStyle/>
          <a:p>
            <a:pPr marL="0" indent="0">
              <a:buNone/>
            </a:pPr>
            <a:r>
              <a:rPr lang="en-US" sz="2400" b="1" dirty="0"/>
              <a:t>Part D: Clinic Governance</a:t>
            </a:r>
          </a:p>
          <a:p>
            <a:pPr>
              <a:buFont typeface="Wingdings" panose="05000000000000000000" pitchFamily="2" charset="2"/>
              <a:buChar char="ü"/>
            </a:pPr>
            <a:r>
              <a:rPr lang="en-US" sz="2000" dirty="0"/>
              <a:t>Is there a primary custodian at the clinic?</a:t>
            </a:r>
          </a:p>
          <a:p>
            <a:pPr marL="0" indent="0">
              <a:buNone/>
            </a:pPr>
            <a:r>
              <a:rPr lang="en-US" sz="2400" b="1" dirty="0"/>
              <a:t>Part E: Provider Awareness and Agreement</a:t>
            </a:r>
          </a:p>
          <a:p>
            <a:pPr>
              <a:buFont typeface="Wingdings" panose="05000000000000000000" pitchFamily="2" charset="2"/>
              <a:buChar char="ü"/>
            </a:pPr>
            <a:r>
              <a:rPr lang="en-US" sz="2000" dirty="0"/>
              <a:t>Confirm provider awareness</a:t>
            </a:r>
          </a:p>
          <a:p>
            <a:pPr marL="0" indent="0">
              <a:buNone/>
            </a:pPr>
            <a:r>
              <a:rPr lang="en-US" sz="2400" b="1" dirty="0"/>
              <a:t>Part F: Training Confirmation</a:t>
            </a:r>
          </a:p>
          <a:p>
            <a:pPr>
              <a:buFont typeface="Wingdings" panose="05000000000000000000" pitchFamily="2" charset="2"/>
              <a:buChar char="ü"/>
            </a:pPr>
            <a:r>
              <a:rPr lang="en-US" sz="2000" dirty="0"/>
              <a:t>Providers reviewed privacy materials</a:t>
            </a:r>
          </a:p>
          <a:p>
            <a:pPr>
              <a:buFont typeface="Wingdings" panose="05000000000000000000" pitchFamily="2" charset="2"/>
              <a:buChar char="ü"/>
            </a:pPr>
            <a:r>
              <a:rPr lang="en-US" sz="2000" dirty="0"/>
              <a:t>Team is aware of roles and responsibilities</a:t>
            </a:r>
          </a:p>
          <a:p>
            <a:pPr>
              <a:buFont typeface="Wingdings" panose="05000000000000000000" pitchFamily="2" charset="2"/>
              <a:buChar char="ü"/>
            </a:pPr>
            <a:r>
              <a:rPr lang="en-US" sz="2000" dirty="0"/>
              <a:t>EMR mapping to Netcare understood</a:t>
            </a:r>
          </a:p>
          <a:p>
            <a:pPr>
              <a:buFont typeface="Wingdings" panose="05000000000000000000" pitchFamily="2" charset="2"/>
              <a:buChar char="ü"/>
            </a:pPr>
            <a:r>
              <a:rPr lang="en-US" sz="2000" dirty="0"/>
              <a:t>Panel readiness checklist (for panel clinics only)</a:t>
            </a:r>
          </a:p>
          <a:p>
            <a:pPr>
              <a:buFont typeface="Wingdings" panose="05000000000000000000" pitchFamily="2" charset="2"/>
              <a:buChar char="ü"/>
            </a:pPr>
            <a:endParaRPr lang="en-CA" sz="2400" dirty="0"/>
          </a:p>
        </p:txBody>
      </p:sp>
      <p:pic>
        <p:nvPicPr>
          <p:cNvPr id="5" name="Picture 4"/>
          <p:cNvPicPr>
            <a:picLocks noChangeAspect="1"/>
          </p:cNvPicPr>
          <p:nvPr/>
        </p:nvPicPr>
        <p:blipFill>
          <a:blip r:embed="rId3"/>
          <a:stretch>
            <a:fillRect/>
          </a:stretch>
        </p:blipFill>
        <p:spPr>
          <a:xfrm>
            <a:off x="609600" y="1480270"/>
            <a:ext cx="3066763" cy="398477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1344987" y="5888746"/>
            <a:ext cx="8874224" cy="369332"/>
          </a:xfrm>
          <a:prstGeom prst="rect">
            <a:avLst/>
          </a:prstGeom>
          <a:noFill/>
        </p:spPr>
        <p:txBody>
          <a:bodyPr wrap="none" rtlCol="0">
            <a:spAutoFit/>
          </a:bodyPr>
          <a:lstStyle/>
          <a:p>
            <a:r>
              <a:rPr lang="en-US" b="1" dirty="0">
                <a:solidFill>
                  <a:schemeClr val="accent1"/>
                </a:solidFill>
              </a:rPr>
              <a:t>Note: </a:t>
            </a:r>
            <a:r>
              <a:rPr lang="en-US" dirty="0">
                <a:solidFill>
                  <a:schemeClr val="accent1"/>
                </a:solidFill>
              </a:rPr>
              <a:t>Page 3 of the Confirmation of Participation Form provides detailed instructions.</a:t>
            </a:r>
            <a:endParaRPr lang="en-CA" dirty="0">
              <a:solidFill>
                <a:schemeClr val="accent1"/>
              </a:solidFill>
            </a:endParaRPr>
          </a:p>
        </p:txBody>
      </p:sp>
    </p:spTree>
    <p:extLst>
      <p:ext uri="{BB962C8B-B14F-4D97-AF65-F5344CB8AC3E}">
        <p14:creationId xmlns:p14="http://schemas.microsoft.com/office/powerpoint/2010/main" val="1672339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343866"/>
            <a:ext cx="11131285" cy="1488875"/>
          </a:xfrm>
        </p:spPr>
        <p:txBody>
          <a:bodyPr>
            <a:noAutofit/>
          </a:bodyPr>
          <a:lstStyle/>
          <a:p>
            <a:pPr algn="ctr"/>
            <a:r>
              <a:rPr lang="en-US" sz="6000" dirty="0">
                <a:solidFill>
                  <a:schemeClr val="bg1">
                    <a:lumMod val="50000"/>
                  </a:schemeClr>
                </a:solidFill>
              </a:rPr>
              <a:t>Pre Go-Live Tips</a:t>
            </a:r>
            <a:br>
              <a:rPr lang="en-US" sz="6000" dirty="0">
                <a:solidFill>
                  <a:schemeClr val="bg1">
                    <a:lumMod val="50000"/>
                  </a:schemeClr>
                </a:solidFill>
              </a:rPr>
            </a:br>
            <a:r>
              <a:rPr lang="en-US" sz="6000" dirty="0">
                <a:solidFill>
                  <a:schemeClr val="bg1">
                    <a:lumMod val="50000"/>
                  </a:schemeClr>
                </a:solidFill>
              </a:rPr>
              <a:t>Tools and Supports</a:t>
            </a:r>
            <a:endParaRPr lang="en-CA" sz="6000" dirty="0">
              <a:solidFill>
                <a:schemeClr val="bg1">
                  <a:lumMod val="50000"/>
                </a:schemeClr>
              </a:solidFill>
            </a:endParaRPr>
          </a:p>
        </p:txBody>
      </p:sp>
      <p:sp>
        <p:nvSpPr>
          <p:cNvPr id="2" name="Rectangle 1"/>
          <p:cNvSpPr/>
          <p:nvPr/>
        </p:nvSpPr>
        <p:spPr>
          <a:xfrm>
            <a:off x="2896439" y="3120509"/>
            <a:ext cx="7469865" cy="461665"/>
          </a:xfrm>
          <a:prstGeom prst="rect">
            <a:avLst/>
          </a:prstGeom>
        </p:spPr>
        <p:txBody>
          <a:bodyPr wrap="none">
            <a:spAutoFit/>
          </a:bodyPr>
          <a:lstStyle/>
          <a:p>
            <a:r>
              <a:rPr lang="en-CA" sz="2400" dirty="0">
                <a:hlinkClick r:id="rId3"/>
              </a:rPr>
              <a:t>https://actt.albertadoctors.org/cii-cpar/toolsresources</a:t>
            </a:r>
            <a:endParaRPr lang="en-CA" sz="2400" dirty="0"/>
          </a:p>
        </p:txBody>
      </p:sp>
    </p:spTree>
    <p:extLst>
      <p:ext uri="{BB962C8B-B14F-4D97-AF65-F5344CB8AC3E}">
        <p14:creationId xmlns:p14="http://schemas.microsoft.com/office/powerpoint/2010/main" val="3851254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34097"/>
          </a:xfrm>
        </p:spPr>
        <p:txBody>
          <a:bodyPr>
            <a:normAutofit/>
          </a:bodyPr>
          <a:lstStyle/>
          <a:p>
            <a:r>
              <a:rPr lang="en-US" sz="3600" dirty="0"/>
              <a:t>EMR Checklist before Go-Live – PS Suite</a:t>
            </a:r>
            <a:endParaRPr lang="en-CA" sz="3600" dirty="0"/>
          </a:p>
        </p:txBody>
      </p:sp>
      <p:sp>
        <p:nvSpPr>
          <p:cNvPr id="4" name="Slide Number Placeholder 3"/>
          <p:cNvSpPr>
            <a:spLocks noGrp="1"/>
          </p:cNvSpPr>
          <p:nvPr>
            <p:ph type="sldNum" sz="quarter" idx="4294967295"/>
          </p:nvPr>
        </p:nvSpPr>
        <p:spPr>
          <a:xfrm>
            <a:off x="0" y="6308725"/>
            <a:ext cx="2743200" cy="366713"/>
          </a:xfrm>
        </p:spPr>
        <p:txBody>
          <a:bodyPr/>
          <a:lstStyle/>
          <a:p>
            <a:fld id="{2F72C91A-F371-A442-819F-418533824D85}" type="slidenum">
              <a:rPr lang="en-CA" smtClean="0">
                <a:solidFill>
                  <a:prstClr val="black">
                    <a:tint val="75000"/>
                  </a:prstClr>
                </a:solidFill>
              </a:rPr>
              <a:pPr/>
              <a:t>73</a:t>
            </a:fld>
            <a:endParaRPr lang="en-CA">
              <a:solidFill>
                <a:prstClr val="black">
                  <a:tint val="75000"/>
                </a:prstClr>
              </a:solidFill>
            </a:endParaRPr>
          </a:p>
        </p:txBody>
      </p:sp>
      <p:sp>
        <p:nvSpPr>
          <p:cNvPr id="7" name="Rounded Rectangle 6"/>
          <p:cNvSpPr/>
          <p:nvPr/>
        </p:nvSpPr>
        <p:spPr>
          <a:xfrm>
            <a:off x="704565" y="1584777"/>
            <a:ext cx="10515600" cy="4723948"/>
          </a:xfrm>
          <a:prstGeom prst="roundRect">
            <a:avLst/>
          </a:prstGeom>
        </p:spPr>
        <p:txBody>
          <a:bodyPr vert="horz" lIns="91440" tIns="45720" rIns="91440" bIns="45720" rtlCol="0">
            <a:normAutofit/>
          </a:bodyPr>
          <a:lstStyle/>
          <a:p>
            <a:pPr defTabSz="685800">
              <a:lnSpc>
                <a:spcPct val="90000"/>
              </a:lnSpc>
              <a:spcBef>
                <a:spcPts val="750"/>
              </a:spcBef>
            </a:pPr>
            <a:r>
              <a:rPr lang="en-US" sz="2400" b="1" dirty="0">
                <a:solidFill>
                  <a:srgbClr val="333635"/>
                </a:solidFill>
                <a:latin typeface="Segoe UI" panose="020B0502040204020203" pitchFamily="34" charset="0"/>
                <a:cs typeface="Segoe UI" panose="020B0502040204020203" pitchFamily="34" charset="0"/>
              </a:rPr>
              <a:t>For Providers Submitting Panels and Encounters: </a:t>
            </a:r>
          </a:p>
          <a:p>
            <a:pPr marL="457200" indent="-457200" defTabSz="685800">
              <a:lnSpc>
                <a:spcPct val="90000"/>
              </a:lnSpc>
              <a:spcBef>
                <a:spcPts val="750"/>
              </a:spcBef>
              <a:spcAft>
                <a:spcPts val="600"/>
              </a:spcAft>
              <a:buFont typeface="+mj-lt"/>
              <a:buAutoNum type="arabicPeriod"/>
            </a:pPr>
            <a:r>
              <a:rPr lang="en-US" dirty="0">
                <a:solidFill>
                  <a:srgbClr val="333635"/>
                </a:solidFill>
                <a:latin typeface="Segoe UI" panose="020B0502040204020203" pitchFamily="34" charset="0"/>
                <a:cs typeface="Segoe UI" panose="020B0502040204020203" pitchFamily="34" charset="0"/>
              </a:rPr>
              <a:t>Accept the </a:t>
            </a:r>
            <a:r>
              <a:rPr lang="en-US" sz="2000" dirty="0">
                <a:solidFill>
                  <a:srgbClr val="333635"/>
                </a:solidFill>
                <a:latin typeface="Segoe UI" panose="020B0502040204020203" pitchFamily="34" charset="0"/>
                <a:cs typeface="Segoe UI" panose="020B0502040204020203" pitchFamily="34" charset="0"/>
              </a:rPr>
              <a:t>terms and conditions for TELUS EMR Mobile</a:t>
            </a:r>
          </a:p>
          <a:p>
            <a:pPr marL="457200" indent="-457200" defTabSz="685800">
              <a:lnSpc>
                <a:spcPct val="90000"/>
              </a:lnSpc>
              <a:spcBef>
                <a:spcPts val="750"/>
              </a:spcBef>
              <a:spcAft>
                <a:spcPts val="600"/>
              </a:spcAft>
              <a:buFont typeface="+mj-lt"/>
              <a:buAutoNum type="arabicPeriod"/>
            </a:pPr>
            <a:r>
              <a:rPr lang="en-US" sz="2000" dirty="0">
                <a:solidFill>
                  <a:srgbClr val="333635"/>
                </a:solidFill>
                <a:latin typeface="Segoe UI" panose="020B0502040204020203" pitchFamily="34" charset="0"/>
                <a:cs typeface="Segoe UI" panose="020B0502040204020203" pitchFamily="34" charset="0"/>
              </a:rPr>
              <a:t>Configure the EMR (see slide 21)</a:t>
            </a:r>
          </a:p>
          <a:p>
            <a:pPr marL="457200" indent="-457200" defTabSz="685800">
              <a:lnSpc>
                <a:spcPct val="90000"/>
              </a:lnSpc>
              <a:spcBef>
                <a:spcPts val="750"/>
              </a:spcBef>
              <a:spcAft>
                <a:spcPts val="600"/>
              </a:spcAft>
              <a:buFont typeface="+mj-lt"/>
              <a:buAutoNum type="arabicPeriod"/>
            </a:pPr>
            <a:r>
              <a:rPr lang="en-US" sz="2000" dirty="0">
                <a:solidFill>
                  <a:srgbClr val="333635"/>
                </a:solidFill>
                <a:latin typeface="Segoe UI" panose="020B0502040204020203" pitchFamily="34" charset="0"/>
                <a:cs typeface="Segoe UI" panose="020B0502040204020203" pitchFamily="34" charset="0"/>
              </a:rPr>
              <a:t>Review EMR mapping</a:t>
            </a:r>
          </a:p>
          <a:p>
            <a:pPr marL="457200" indent="-457200" defTabSz="685800">
              <a:lnSpc>
                <a:spcPct val="90000"/>
              </a:lnSpc>
              <a:spcBef>
                <a:spcPts val="750"/>
              </a:spcBef>
              <a:spcAft>
                <a:spcPts val="600"/>
              </a:spcAft>
              <a:buFont typeface="+mj-lt"/>
              <a:buAutoNum type="arabicPeriod"/>
            </a:pPr>
            <a:r>
              <a:rPr lang="en-US" sz="2000" dirty="0">
                <a:solidFill>
                  <a:srgbClr val="333635"/>
                </a:solidFill>
                <a:latin typeface="Segoe UI" panose="020B0502040204020203" pitchFamily="34" charset="0"/>
                <a:cs typeface="Segoe UI" panose="020B0502040204020203" pitchFamily="34" charset="0"/>
              </a:rPr>
              <a:t>Understand how to prevent encounter data from sending</a:t>
            </a:r>
          </a:p>
          <a:p>
            <a:pPr marL="457200" indent="-457200" defTabSz="685800">
              <a:lnSpc>
                <a:spcPct val="90000"/>
              </a:lnSpc>
              <a:spcBef>
                <a:spcPts val="750"/>
              </a:spcBef>
              <a:spcAft>
                <a:spcPts val="600"/>
              </a:spcAft>
              <a:buFont typeface="+mj-lt"/>
              <a:buAutoNum type="arabicPeriod"/>
            </a:pPr>
            <a:r>
              <a:rPr lang="en-US" sz="2000" dirty="0">
                <a:solidFill>
                  <a:srgbClr val="333635"/>
                </a:solidFill>
                <a:latin typeface="Segoe UI" panose="020B0502040204020203" pitchFamily="34" charset="0"/>
                <a:cs typeface="Segoe UI" panose="020B0502040204020203" pitchFamily="34" charset="0"/>
              </a:rPr>
              <a:t>Run a panel list for each provider before go-live to check which patients are submitted on the panel</a:t>
            </a:r>
          </a:p>
          <a:p>
            <a:pPr marL="457200" indent="-457200" defTabSz="685800">
              <a:lnSpc>
                <a:spcPct val="90000"/>
              </a:lnSpc>
              <a:spcBef>
                <a:spcPts val="750"/>
              </a:spcBef>
              <a:spcAft>
                <a:spcPts val="600"/>
              </a:spcAft>
              <a:buFont typeface="+mj-lt"/>
              <a:buAutoNum type="arabicPeriod"/>
            </a:pPr>
            <a:r>
              <a:rPr lang="en-US" sz="2000" dirty="0">
                <a:solidFill>
                  <a:srgbClr val="333635"/>
                </a:solidFill>
                <a:latin typeface="Segoe UI" panose="020B0502040204020203" pitchFamily="34" charset="0"/>
                <a:cs typeface="Segoe UI" panose="020B0502040204020203" pitchFamily="34" charset="0"/>
              </a:rPr>
              <a:t>CPAR panel numbers a</a:t>
            </a:r>
            <a:r>
              <a:rPr lang="en-US" dirty="0">
                <a:solidFill>
                  <a:srgbClr val="333635"/>
                </a:solidFill>
                <a:latin typeface="Segoe UI" panose="020B0502040204020203" pitchFamily="34" charset="0"/>
                <a:cs typeface="Segoe UI" panose="020B0502040204020203" pitchFamily="34" charset="0"/>
              </a:rPr>
              <a:t>nd facility ID must be entered for each participating provider</a:t>
            </a:r>
          </a:p>
        </p:txBody>
      </p:sp>
      <p:pic>
        <p:nvPicPr>
          <p:cNvPr id="9" name="Picture 8">
            <a:extLst>
              <a:ext uri="{FF2B5EF4-FFF2-40B4-BE49-F238E27FC236}">
                <a16:creationId xmlns:a16="http://schemas.microsoft.com/office/drawing/2014/main" id="{5164E45C-31B5-4AE2-8C7E-683B08DD94D4}"/>
              </a:ext>
            </a:extLst>
          </p:cNvPr>
          <p:cNvPicPr>
            <a:picLocks noChangeAspect="1"/>
          </p:cNvPicPr>
          <p:nvPr/>
        </p:nvPicPr>
        <p:blipFill>
          <a:blip r:embed="rId3"/>
          <a:stretch>
            <a:fillRect/>
          </a:stretch>
        </p:blipFill>
        <p:spPr>
          <a:xfrm>
            <a:off x="9731142" y="1303211"/>
            <a:ext cx="1478279" cy="189763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C362527-51F3-4B2C-9A4C-C806EA4E3B7D}"/>
              </a:ext>
            </a:extLst>
          </p:cNvPr>
          <p:cNvSpPr txBox="1"/>
          <p:nvPr/>
        </p:nvSpPr>
        <p:spPr>
          <a:xfrm flipH="1">
            <a:off x="9224123" y="232062"/>
            <a:ext cx="2492315" cy="1015663"/>
          </a:xfrm>
          <a:prstGeom prst="rect">
            <a:avLst/>
          </a:prstGeom>
          <a:noFill/>
        </p:spPr>
        <p:txBody>
          <a:bodyPr wrap="square" rtlCol="0">
            <a:spAutoFit/>
          </a:bodyPr>
          <a:lstStyle/>
          <a:p>
            <a:pPr algn="ctr"/>
            <a:r>
              <a:rPr lang="en-US" sz="1500" dirty="0">
                <a:solidFill>
                  <a:srgbClr val="333635"/>
                </a:solidFill>
              </a:rPr>
              <a:t>Detailed Instructions Available in User Guide:</a:t>
            </a:r>
          </a:p>
          <a:p>
            <a:pPr algn="ctr"/>
            <a:r>
              <a:rPr lang="en-US" sz="1500" dirty="0">
                <a:solidFill>
                  <a:srgbClr val="333635"/>
                </a:solidFill>
                <a:hlinkClick r:id="rId4"/>
              </a:rPr>
              <a:t>https://help.pssuiteemr.com/PDF/CII_CPAR_Guide.pdf</a:t>
            </a:r>
            <a:r>
              <a:rPr lang="en-US" sz="1500" dirty="0">
                <a:solidFill>
                  <a:srgbClr val="333635"/>
                </a:solidFill>
              </a:rPr>
              <a:t> </a:t>
            </a:r>
          </a:p>
        </p:txBody>
      </p:sp>
    </p:spTree>
    <p:extLst>
      <p:ext uri="{BB962C8B-B14F-4D97-AF65-F5344CB8AC3E}">
        <p14:creationId xmlns:p14="http://schemas.microsoft.com/office/powerpoint/2010/main" val="1372846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71514"/>
          </a:xfrm>
        </p:spPr>
        <p:txBody>
          <a:bodyPr>
            <a:normAutofit/>
          </a:bodyPr>
          <a:lstStyle/>
          <a:p>
            <a:r>
              <a:rPr lang="en-US" sz="3600" dirty="0"/>
              <a:t>Panel Tips – Review your Panel List</a:t>
            </a:r>
            <a:endParaRPr lang="en-CA" sz="3600" dirty="0"/>
          </a:p>
        </p:txBody>
      </p:sp>
      <p:sp>
        <p:nvSpPr>
          <p:cNvPr id="10" name="TextBox 9"/>
          <p:cNvSpPr txBox="1"/>
          <p:nvPr/>
        </p:nvSpPr>
        <p:spPr>
          <a:xfrm>
            <a:off x="6535363" y="2397948"/>
            <a:ext cx="5456383" cy="2062103"/>
          </a:xfrm>
          <a:prstGeom prst="rect">
            <a:avLst/>
          </a:prstGeom>
          <a:noFill/>
        </p:spPr>
        <p:txBody>
          <a:bodyPr wrap="square" rtlCol="0">
            <a:spAutoFit/>
          </a:bodyPr>
          <a:lstStyle/>
          <a:p>
            <a:r>
              <a:rPr lang="en-US" sz="2000" b="1" dirty="0"/>
              <a:t>To upload to CPAR, each patient MUST:</a:t>
            </a:r>
          </a:p>
          <a:p>
            <a:pPr>
              <a:buFont typeface="Wingdings" panose="05000000000000000000" pitchFamily="2" charset="2"/>
              <a:buChar char="ü"/>
            </a:pPr>
            <a:r>
              <a:rPr lang="en-US" dirty="0"/>
              <a:t>Have a registered provider in their MD/NP field</a:t>
            </a:r>
          </a:p>
          <a:p>
            <a:pPr>
              <a:buFont typeface="Wingdings" panose="05000000000000000000" pitchFamily="2" charset="2"/>
              <a:buChar char="ü"/>
            </a:pPr>
            <a:r>
              <a:rPr lang="en-US" dirty="0"/>
              <a:t>NOT be Excluded from CPAR Panel</a:t>
            </a:r>
          </a:p>
          <a:p>
            <a:pPr>
              <a:buFont typeface="Wingdings" panose="05000000000000000000" pitchFamily="2" charset="2"/>
              <a:buChar char="ü"/>
            </a:pPr>
            <a:r>
              <a:rPr lang="en-US" dirty="0"/>
              <a:t>Have a PHN and Sex recorded</a:t>
            </a:r>
          </a:p>
          <a:p>
            <a:pPr>
              <a:buFont typeface="Wingdings" panose="05000000000000000000" pitchFamily="2" charset="2"/>
              <a:buChar char="ü"/>
            </a:pPr>
            <a:r>
              <a:rPr lang="en-US" dirty="0"/>
              <a:t>Have the Patient status “Active”</a:t>
            </a:r>
          </a:p>
          <a:p>
            <a:pPr>
              <a:buFont typeface="Wingdings" panose="05000000000000000000" pitchFamily="2" charset="2"/>
              <a:buChar char="ü"/>
            </a:pPr>
            <a:r>
              <a:rPr lang="en-US" dirty="0"/>
              <a:t>Have a last visit date and last verified date</a:t>
            </a:r>
          </a:p>
          <a:p>
            <a:pPr>
              <a:buFont typeface="Wingdings" panose="05000000000000000000" pitchFamily="2" charset="2"/>
              <a:buChar char="ü"/>
            </a:pPr>
            <a:r>
              <a:rPr lang="en-US" dirty="0"/>
              <a:t>NOT be marked as private</a:t>
            </a:r>
            <a:endParaRPr lang="en-US" sz="1400" dirty="0"/>
          </a:p>
        </p:txBody>
      </p:sp>
      <p:grpSp>
        <p:nvGrpSpPr>
          <p:cNvPr id="6" name="Group 5">
            <a:extLst>
              <a:ext uri="{FF2B5EF4-FFF2-40B4-BE49-F238E27FC236}">
                <a16:creationId xmlns:a16="http://schemas.microsoft.com/office/drawing/2014/main" id="{9388376F-9AC6-4459-8A35-E72CA4764D8A}"/>
              </a:ext>
            </a:extLst>
          </p:cNvPr>
          <p:cNvGrpSpPr>
            <a:grpSpLocks noChangeAspect="1"/>
          </p:cNvGrpSpPr>
          <p:nvPr/>
        </p:nvGrpSpPr>
        <p:grpSpPr>
          <a:xfrm>
            <a:off x="200254" y="1246570"/>
            <a:ext cx="6013506" cy="4750113"/>
            <a:chOff x="5832422" y="2029420"/>
            <a:chExt cx="5600297" cy="4423716"/>
          </a:xfrm>
        </p:grpSpPr>
        <p:pic>
          <p:nvPicPr>
            <p:cNvPr id="8" name="Picture 7">
              <a:extLst>
                <a:ext uri="{FF2B5EF4-FFF2-40B4-BE49-F238E27FC236}">
                  <a16:creationId xmlns:a16="http://schemas.microsoft.com/office/drawing/2014/main" id="{859641AA-FAF8-43C3-92D0-CE1B9B99490E}"/>
                </a:ext>
              </a:extLst>
            </p:cNvPr>
            <p:cNvPicPr>
              <a:picLocks noChangeAspect="1"/>
            </p:cNvPicPr>
            <p:nvPr/>
          </p:nvPicPr>
          <p:blipFill>
            <a:blip r:embed="rId3"/>
            <a:stretch>
              <a:fillRect/>
            </a:stretch>
          </p:blipFill>
          <p:spPr>
            <a:xfrm>
              <a:off x="5832422" y="2029420"/>
              <a:ext cx="5600297" cy="4423716"/>
            </a:xfrm>
            <a:prstGeom prst="rect">
              <a:avLst/>
            </a:prstGeom>
            <a:ln>
              <a:solidFill>
                <a:schemeClr val="tx1"/>
              </a:solidFill>
            </a:ln>
          </p:spPr>
        </p:pic>
        <p:sp>
          <p:nvSpPr>
            <p:cNvPr id="9" name="Rectangle 8">
              <a:extLst>
                <a:ext uri="{FF2B5EF4-FFF2-40B4-BE49-F238E27FC236}">
                  <a16:creationId xmlns:a16="http://schemas.microsoft.com/office/drawing/2014/main" id="{1C1D3589-AD72-41F1-A641-FF223A3EB22A}"/>
                </a:ext>
              </a:extLst>
            </p:cNvPr>
            <p:cNvSpPr>
              <a:spLocks noChangeAspect="1"/>
            </p:cNvSpPr>
            <p:nvPr/>
          </p:nvSpPr>
          <p:spPr>
            <a:xfrm>
              <a:off x="9129811" y="5387339"/>
              <a:ext cx="970152" cy="265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1" name="Straight Arrow Connector 10">
            <a:extLst>
              <a:ext uri="{FF2B5EF4-FFF2-40B4-BE49-F238E27FC236}">
                <a16:creationId xmlns:a16="http://schemas.microsoft.com/office/drawing/2014/main" id="{CA2ABED2-9A6B-4437-8BD9-93D60F2764FE}"/>
              </a:ext>
            </a:extLst>
          </p:cNvPr>
          <p:cNvCxnSpPr>
            <a:cxnSpLocks/>
          </p:cNvCxnSpPr>
          <p:nvPr/>
        </p:nvCxnSpPr>
        <p:spPr>
          <a:xfrm flipH="1">
            <a:off x="4782669" y="3200400"/>
            <a:ext cx="1836340" cy="16518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12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1630025" cy="652467"/>
          </a:xfrm>
        </p:spPr>
        <p:txBody>
          <a:bodyPr>
            <a:normAutofit/>
          </a:bodyPr>
          <a:lstStyle/>
          <a:p>
            <a:r>
              <a:rPr lang="en-US" sz="3600" dirty="0"/>
              <a:t>Run a Panel List Before your First Upload in Searches</a:t>
            </a:r>
            <a:endParaRPr lang="en-CA" sz="3600" dirty="0"/>
          </a:p>
        </p:txBody>
      </p:sp>
      <p:pic>
        <p:nvPicPr>
          <p:cNvPr id="3" name="Picture 2">
            <a:extLst>
              <a:ext uri="{FF2B5EF4-FFF2-40B4-BE49-F238E27FC236}">
                <a16:creationId xmlns:a16="http://schemas.microsoft.com/office/drawing/2014/main" id="{23D602DC-612B-4D4C-8604-7E1A74856674}"/>
              </a:ext>
            </a:extLst>
          </p:cNvPr>
          <p:cNvPicPr>
            <a:picLocks noChangeAspect="1"/>
          </p:cNvPicPr>
          <p:nvPr/>
        </p:nvPicPr>
        <p:blipFill>
          <a:blip r:embed="rId3"/>
          <a:stretch>
            <a:fillRect/>
          </a:stretch>
        </p:blipFill>
        <p:spPr>
          <a:xfrm>
            <a:off x="5835649" y="1195387"/>
            <a:ext cx="5848350" cy="4467225"/>
          </a:xfrm>
          <a:prstGeom prst="rect">
            <a:avLst/>
          </a:prstGeom>
        </p:spPr>
      </p:pic>
      <p:sp>
        <p:nvSpPr>
          <p:cNvPr id="8" name="Rectangle 7">
            <a:extLst>
              <a:ext uri="{FF2B5EF4-FFF2-40B4-BE49-F238E27FC236}">
                <a16:creationId xmlns:a16="http://schemas.microsoft.com/office/drawing/2014/main" id="{6305C210-D87E-45FD-AB72-BB8085EABB8A}"/>
              </a:ext>
            </a:extLst>
          </p:cNvPr>
          <p:cNvSpPr/>
          <p:nvPr/>
        </p:nvSpPr>
        <p:spPr>
          <a:xfrm>
            <a:off x="8476978" y="5329991"/>
            <a:ext cx="2616137" cy="368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6">
            <a:extLst>
              <a:ext uri="{FF2B5EF4-FFF2-40B4-BE49-F238E27FC236}">
                <a16:creationId xmlns:a16="http://schemas.microsoft.com/office/drawing/2014/main" id="{B7492ACE-19AC-476E-B9F0-0A1752B88479}"/>
              </a:ext>
            </a:extLst>
          </p:cNvPr>
          <p:cNvSpPr/>
          <p:nvPr/>
        </p:nvSpPr>
        <p:spPr>
          <a:xfrm>
            <a:off x="1047465" y="2553646"/>
            <a:ext cx="4096035" cy="1750705"/>
          </a:xfrm>
          <a:prstGeom prst="roundRect">
            <a:avLst/>
          </a:prstGeom>
        </p:spPr>
        <p:txBody>
          <a:bodyPr vert="horz" lIns="91440" tIns="45720" rIns="91440" bIns="45720" rtlCol="0">
            <a:normAutofit/>
          </a:bodyPr>
          <a:lstStyle/>
          <a:p>
            <a:pPr defTabSz="685800">
              <a:lnSpc>
                <a:spcPct val="90000"/>
              </a:lnSpc>
              <a:spcBef>
                <a:spcPts val="750"/>
              </a:spcBef>
            </a:pPr>
            <a:r>
              <a:rPr lang="en-US" sz="2400" b="1" dirty="0">
                <a:solidFill>
                  <a:srgbClr val="333635"/>
                </a:solidFill>
                <a:latin typeface="Segoe UI" panose="020B0502040204020203" pitchFamily="34" charset="0"/>
                <a:cs typeface="Segoe UI" panose="020B0502040204020203" pitchFamily="34" charset="0"/>
              </a:rPr>
              <a:t>Contact the PS Suite support team to add the custom CII/CPAR panel query to your EMR </a:t>
            </a:r>
          </a:p>
        </p:txBody>
      </p:sp>
    </p:spTree>
    <p:extLst>
      <p:ext uri="{BB962C8B-B14F-4D97-AF65-F5344CB8AC3E}">
        <p14:creationId xmlns:p14="http://schemas.microsoft.com/office/powerpoint/2010/main" val="1465696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EAFFF-95CD-4A30-9A0C-1021EEF772EA}"/>
              </a:ext>
            </a:extLst>
          </p:cNvPr>
          <p:cNvPicPr>
            <a:picLocks noChangeAspect="1"/>
          </p:cNvPicPr>
          <p:nvPr/>
        </p:nvPicPr>
        <p:blipFill>
          <a:blip r:embed="rId3"/>
          <a:stretch>
            <a:fillRect/>
          </a:stretch>
        </p:blipFill>
        <p:spPr>
          <a:xfrm>
            <a:off x="713874" y="3187366"/>
            <a:ext cx="10639926" cy="4026343"/>
          </a:xfrm>
          <a:prstGeom prst="rect">
            <a:avLst/>
          </a:prstGeom>
        </p:spPr>
      </p:pic>
      <p:sp>
        <p:nvSpPr>
          <p:cNvPr id="5" name="Rounded Rectangle 4"/>
          <p:cNvSpPr/>
          <p:nvPr/>
        </p:nvSpPr>
        <p:spPr>
          <a:xfrm>
            <a:off x="519332" y="1022192"/>
            <a:ext cx="5737090" cy="2165174"/>
          </a:xfrm>
          <a:prstGeom prst="roundRect">
            <a:avLst/>
          </a:prstGeom>
        </p:spPr>
        <p:txBody>
          <a:bodyPr vert="horz" lIns="91440" tIns="45720" rIns="91440" bIns="45720" rtlCol="0">
            <a:normAutofit fontScale="77500" lnSpcReduction="20000"/>
          </a:bodyPr>
          <a:lstStyle/>
          <a:p>
            <a:pPr defTabSz="685800">
              <a:lnSpc>
                <a:spcPct val="90000"/>
              </a:lnSpc>
              <a:spcBef>
                <a:spcPts val="750"/>
              </a:spcBef>
            </a:pPr>
            <a:r>
              <a:rPr lang="en-US" sz="2800" b="1" dirty="0">
                <a:solidFill>
                  <a:srgbClr val="333635"/>
                </a:solidFill>
                <a:latin typeface="Segoe UI" panose="020B0502040204020203" pitchFamily="34" charset="0"/>
                <a:cs typeface="Segoe UI" panose="020B0502040204020203" pitchFamily="34" charset="0"/>
              </a:rPr>
              <a:t>Ensure that each patient:</a:t>
            </a:r>
          </a:p>
          <a:p>
            <a:pPr marL="342900" indent="-342900" defTabSz="685800">
              <a:lnSpc>
                <a:spcPct val="90000"/>
              </a:lnSpc>
              <a:spcBef>
                <a:spcPts val="750"/>
              </a:spcBef>
              <a:buFont typeface="Wingdings" panose="05000000000000000000" pitchFamily="2" charset="2"/>
              <a:buChar char="ü"/>
            </a:pPr>
            <a:r>
              <a:rPr lang="en-US" sz="2400" dirty="0">
                <a:solidFill>
                  <a:srgbClr val="333635"/>
                </a:solidFill>
                <a:latin typeface="Segoe UI" panose="020B0502040204020203" pitchFamily="34" charset="0"/>
                <a:cs typeface="Segoe UI" panose="020B0502040204020203" pitchFamily="34" charset="0"/>
              </a:rPr>
              <a:t>Has a Last Visit Date</a:t>
            </a:r>
          </a:p>
          <a:p>
            <a:pPr marL="342900" indent="-342900" defTabSz="685800">
              <a:lnSpc>
                <a:spcPct val="90000"/>
              </a:lnSpc>
              <a:spcBef>
                <a:spcPts val="750"/>
              </a:spcBef>
              <a:buFont typeface="Wingdings" panose="05000000000000000000" pitchFamily="2" charset="2"/>
              <a:buChar char="ü"/>
            </a:pPr>
            <a:r>
              <a:rPr lang="en-US" sz="2400" dirty="0">
                <a:solidFill>
                  <a:srgbClr val="333635"/>
                </a:solidFill>
                <a:latin typeface="Segoe UI" panose="020B0502040204020203" pitchFamily="34" charset="0"/>
                <a:cs typeface="Segoe UI" panose="020B0502040204020203" pitchFamily="34" charset="0"/>
              </a:rPr>
              <a:t>Has the status “Active”</a:t>
            </a:r>
          </a:p>
          <a:p>
            <a:pPr marL="342900" indent="-342900" defTabSz="685800">
              <a:lnSpc>
                <a:spcPct val="90000"/>
              </a:lnSpc>
              <a:spcBef>
                <a:spcPts val="750"/>
              </a:spcBef>
              <a:buFont typeface="Wingdings" panose="05000000000000000000" pitchFamily="2" charset="2"/>
              <a:buChar char="ü"/>
            </a:pPr>
            <a:r>
              <a:rPr lang="en-US" sz="2400" dirty="0">
                <a:solidFill>
                  <a:srgbClr val="333635"/>
                </a:solidFill>
                <a:latin typeface="Segoe UI" panose="020B0502040204020203" pitchFamily="34" charset="0"/>
                <a:cs typeface="Segoe UI" panose="020B0502040204020203" pitchFamily="34" charset="0"/>
              </a:rPr>
              <a:t>Is assigned to a MD/NP participating in CPAR</a:t>
            </a:r>
          </a:p>
          <a:p>
            <a:pPr marL="342900" indent="-342900" defTabSz="685800">
              <a:lnSpc>
                <a:spcPct val="90000"/>
              </a:lnSpc>
              <a:spcBef>
                <a:spcPts val="750"/>
              </a:spcBef>
              <a:buFont typeface="Wingdings" panose="05000000000000000000" pitchFamily="2" charset="2"/>
              <a:buChar char="ü"/>
            </a:pPr>
            <a:r>
              <a:rPr lang="en-US" sz="2400" dirty="0">
                <a:solidFill>
                  <a:srgbClr val="333635"/>
                </a:solidFill>
                <a:latin typeface="Segoe UI" panose="020B0502040204020203" pitchFamily="34" charset="0"/>
                <a:cs typeface="Segoe UI" panose="020B0502040204020203" pitchFamily="34" charset="0"/>
              </a:rPr>
              <a:t>Has a PHN and Sex recorded</a:t>
            </a:r>
          </a:p>
          <a:p>
            <a:pPr marL="342900" indent="-342900" defTabSz="685800">
              <a:lnSpc>
                <a:spcPct val="90000"/>
              </a:lnSpc>
              <a:spcBef>
                <a:spcPts val="750"/>
              </a:spcBef>
              <a:buFont typeface="Wingdings" panose="05000000000000000000" pitchFamily="2" charset="2"/>
              <a:buChar char="ü"/>
            </a:pPr>
            <a:r>
              <a:rPr lang="en-US" sz="2400" dirty="0">
                <a:solidFill>
                  <a:srgbClr val="333635"/>
                </a:solidFill>
                <a:latin typeface="Segoe UI" panose="020B0502040204020203" pitchFamily="34" charset="0"/>
                <a:cs typeface="Segoe UI" panose="020B0502040204020203" pitchFamily="34" charset="0"/>
              </a:rPr>
              <a:t>Has a Data Last Verified date</a:t>
            </a:r>
            <a:endParaRPr lang="en-CA" sz="2400" dirty="0">
              <a:solidFill>
                <a:srgbClr val="333635"/>
              </a:solidFill>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91C71CC-CE39-457A-A379-8F3BBF4D6D76}"/>
              </a:ext>
            </a:extLst>
          </p:cNvPr>
          <p:cNvSpPr/>
          <p:nvPr/>
        </p:nvSpPr>
        <p:spPr>
          <a:xfrm>
            <a:off x="7301604" y="1022192"/>
            <a:ext cx="4052196" cy="1505178"/>
          </a:xfrm>
          <a:prstGeom prst="roundRect">
            <a:avLst/>
          </a:prstGeom>
        </p:spPr>
        <p:txBody>
          <a:bodyPr vert="horz" lIns="91440" tIns="45720" rIns="91440" bIns="45720" rtlCol="0">
            <a:normAutofit/>
          </a:bodyPr>
          <a:lstStyle/>
          <a:p>
            <a:pPr defTabSz="685800">
              <a:lnSpc>
                <a:spcPct val="90000"/>
              </a:lnSpc>
              <a:spcBef>
                <a:spcPts val="750"/>
              </a:spcBef>
            </a:pPr>
            <a:r>
              <a:rPr lang="en-US" sz="2200" b="1" dirty="0">
                <a:solidFill>
                  <a:srgbClr val="333635"/>
                </a:solidFill>
                <a:latin typeface="Segoe UI" panose="020B0502040204020203" pitchFamily="34" charset="0"/>
                <a:cs typeface="Segoe UI" panose="020B0502040204020203" pitchFamily="34" charset="0"/>
              </a:rPr>
              <a:t>Review your results:</a:t>
            </a:r>
          </a:p>
          <a:p>
            <a:pPr marL="342900" indent="-342900" defTabSz="685800">
              <a:lnSpc>
                <a:spcPct val="90000"/>
              </a:lnSpc>
              <a:spcBef>
                <a:spcPts val="750"/>
              </a:spcBef>
              <a:buFont typeface="Wingdings" panose="05000000000000000000" pitchFamily="2" charset="2"/>
              <a:buChar char="ü"/>
            </a:pPr>
            <a:r>
              <a:rPr lang="en-US" sz="2100" dirty="0">
                <a:solidFill>
                  <a:srgbClr val="333635"/>
                </a:solidFill>
                <a:latin typeface="Segoe UI" panose="020B0502040204020203" pitchFamily="34" charset="0"/>
                <a:cs typeface="Segoe UI" panose="020B0502040204020203" pitchFamily="34" charset="0"/>
              </a:rPr>
              <a:t>Identify the total number of patients that will upload</a:t>
            </a:r>
            <a:endParaRPr lang="en-CA" sz="2100" dirty="0">
              <a:solidFill>
                <a:srgbClr val="333635"/>
              </a:solidFill>
              <a:latin typeface="Segoe UI" panose="020B0502040204020203" pitchFamily="34" charset="0"/>
              <a:cs typeface="Segoe UI" panose="020B0502040204020203" pitchFamily="34" charset="0"/>
            </a:endParaRPr>
          </a:p>
        </p:txBody>
      </p:sp>
      <p:sp>
        <p:nvSpPr>
          <p:cNvPr id="9" name="Title 1">
            <a:extLst>
              <a:ext uri="{FF2B5EF4-FFF2-40B4-BE49-F238E27FC236}">
                <a16:creationId xmlns:a16="http://schemas.microsoft.com/office/drawing/2014/main" id="{78E0F572-23CF-4771-B8C1-5906272608A7}"/>
              </a:ext>
            </a:extLst>
          </p:cNvPr>
          <p:cNvSpPr>
            <a:spLocks noGrp="1"/>
          </p:cNvSpPr>
          <p:nvPr>
            <p:ph type="title"/>
          </p:nvPr>
        </p:nvSpPr>
        <p:spPr>
          <a:xfrm>
            <a:off x="693821" y="176576"/>
            <a:ext cx="10952747" cy="652467"/>
          </a:xfrm>
        </p:spPr>
        <p:txBody>
          <a:bodyPr>
            <a:normAutofit/>
          </a:bodyPr>
          <a:lstStyle/>
          <a:p>
            <a:r>
              <a:rPr lang="en-US" sz="3600" dirty="0"/>
              <a:t>Run a Panel List Before your First Upload in Searches</a:t>
            </a:r>
            <a:endParaRPr lang="en-CA" sz="3600" dirty="0"/>
          </a:p>
        </p:txBody>
      </p:sp>
    </p:spTree>
    <p:extLst>
      <p:ext uri="{BB962C8B-B14F-4D97-AF65-F5344CB8AC3E}">
        <p14:creationId xmlns:p14="http://schemas.microsoft.com/office/powerpoint/2010/main" val="136315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00294"/>
          </a:xfrm>
        </p:spPr>
        <p:txBody>
          <a:bodyPr>
            <a:normAutofit/>
          </a:bodyPr>
          <a:lstStyle/>
          <a:p>
            <a:r>
              <a:rPr lang="en-US" sz="3600" dirty="0"/>
              <a:t>EMR Checklist before Go-Live – PS Suite</a:t>
            </a:r>
            <a:endParaRPr lang="en-CA" sz="3600" dirty="0"/>
          </a:p>
        </p:txBody>
      </p:sp>
      <p:sp>
        <p:nvSpPr>
          <p:cNvPr id="8" name="Rounded Rectangle 7"/>
          <p:cNvSpPr/>
          <p:nvPr/>
        </p:nvSpPr>
        <p:spPr>
          <a:xfrm>
            <a:off x="592911" y="1194893"/>
            <a:ext cx="7636690" cy="3775596"/>
          </a:xfrm>
          <a:prstGeom prst="roundRect">
            <a:avLst/>
          </a:prstGeom>
        </p:spPr>
        <p:txBody>
          <a:bodyPr vert="horz" lIns="91440" tIns="45720" rIns="91440" bIns="45720" rtlCol="0">
            <a:normAutofit/>
          </a:bodyPr>
          <a:lstStyle/>
          <a:p>
            <a:pPr defTabSz="685800">
              <a:lnSpc>
                <a:spcPct val="90000"/>
              </a:lnSpc>
              <a:spcBef>
                <a:spcPts val="750"/>
              </a:spcBef>
            </a:pPr>
            <a:r>
              <a:rPr lang="en-US" sz="2800" b="1" dirty="0">
                <a:solidFill>
                  <a:srgbClr val="333635"/>
                </a:solidFill>
                <a:latin typeface="Segoe UI" panose="020B0502040204020203" pitchFamily="34" charset="0"/>
                <a:cs typeface="Segoe UI" panose="020B0502040204020203" pitchFamily="34" charset="0"/>
              </a:rPr>
              <a:t>For Providers Submitting Consult Reports:</a:t>
            </a:r>
          </a:p>
          <a:p>
            <a:pPr marL="457200" indent="-457200" defTabSz="685800">
              <a:lnSpc>
                <a:spcPct val="90000"/>
              </a:lnSpc>
              <a:spcBef>
                <a:spcPts val="750"/>
              </a:spcBef>
              <a:buFont typeface="Wingdings" panose="05000000000000000000" pitchFamily="2" charset="2"/>
              <a:buChar char="ü"/>
            </a:pPr>
            <a:r>
              <a:rPr lang="en-US" sz="2800" dirty="0">
                <a:solidFill>
                  <a:srgbClr val="333635"/>
                </a:solidFill>
                <a:latin typeface="Segoe UI" panose="020B0502040204020203" pitchFamily="34" charset="0"/>
                <a:cs typeface="Segoe UI" panose="020B0502040204020203" pitchFamily="34" charset="0"/>
              </a:rPr>
              <a:t>Accept the terms and conditions for TELUS EMR Mobile</a:t>
            </a:r>
          </a:p>
          <a:p>
            <a:pPr marL="457200" indent="-457200" defTabSz="685800">
              <a:lnSpc>
                <a:spcPct val="90000"/>
              </a:lnSpc>
              <a:spcBef>
                <a:spcPts val="750"/>
              </a:spcBef>
              <a:buFont typeface="Wingdings" panose="05000000000000000000" pitchFamily="2" charset="2"/>
              <a:buChar char="ü"/>
            </a:pPr>
            <a:r>
              <a:rPr lang="en-US" sz="2800" dirty="0">
                <a:solidFill>
                  <a:srgbClr val="333635"/>
                </a:solidFill>
                <a:latin typeface="Segoe UI" panose="020B0502040204020203" pitchFamily="34" charset="0"/>
                <a:cs typeface="Segoe UI" panose="020B0502040204020203" pitchFamily="34" charset="0"/>
              </a:rPr>
              <a:t>Enable EMR integration CII: Settings &gt;Preferences &gt; Outbound Interfaces</a:t>
            </a:r>
          </a:p>
        </p:txBody>
      </p:sp>
      <p:pic>
        <p:nvPicPr>
          <p:cNvPr id="10" name="Picture 9">
            <a:extLst>
              <a:ext uri="{FF2B5EF4-FFF2-40B4-BE49-F238E27FC236}">
                <a16:creationId xmlns:a16="http://schemas.microsoft.com/office/drawing/2014/main" id="{CA343E30-22B3-4D87-8B9C-4EADD3E09F5A}"/>
              </a:ext>
            </a:extLst>
          </p:cNvPr>
          <p:cNvPicPr>
            <a:picLocks noChangeAspect="1"/>
          </p:cNvPicPr>
          <p:nvPr/>
        </p:nvPicPr>
        <p:blipFill>
          <a:blip r:embed="rId3"/>
          <a:stretch>
            <a:fillRect/>
          </a:stretch>
        </p:blipFill>
        <p:spPr>
          <a:xfrm>
            <a:off x="9927308" y="1059528"/>
            <a:ext cx="1478279" cy="18976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55BE0D2F-033E-48A1-8F10-793C3E6BCBDB}"/>
              </a:ext>
            </a:extLst>
          </p:cNvPr>
          <p:cNvGrpSpPr/>
          <p:nvPr/>
        </p:nvGrpSpPr>
        <p:grpSpPr>
          <a:xfrm>
            <a:off x="1388836" y="4161917"/>
            <a:ext cx="6044839" cy="1126595"/>
            <a:chOff x="3073580" y="4213240"/>
            <a:chExt cx="6044839" cy="1126595"/>
          </a:xfrm>
        </p:grpSpPr>
        <p:pic>
          <p:nvPicPr>
            <p:cNvPr id="5" name="Picture 4">
              <a:extLst>
                <a:ext uri="{FF2B5EF4-FFF2-40B4-BE49-F238E27FC236}">
                  <a16:creationId xmlns:a16="http://schemas.microsoft.com/office/drawing/2014/main" id="{98015D5E-0EE9-4530-807D-4E6C0CED2DEB}"/>
                </a:ext>
              </a:extLst>
            </p:cNvPr>
            <p:cNvPicPr>
              <a:picLocks noChangeAspect="1"/>
            </p:cNvPicPr>
            <p:nvPr/>
          </p:nvPicPr>
          <p:blipFill rotWithShape="1">
            <a:blip r:embed="rId4"/>
            <a:srcRect t="44566" b="12554"/>
            <a:stretch/>
          </p:blipFill>
          <p:spPr>
            <a:xfrm>
              <a:off x="3073580" y="4213240"/>
              <a:ext cx="6044839" cy="1126595"/>
            </a:xfrm>
            <a:prstGeom prst="rect">
              <a:avLst/>
            </a:prstGeom>
          </p:spPr>
        </p:pic>
        <p:sp>
          <p:nvSpPr>
            <p:cNvPr id="36" name="Rectangle 35">
              <a:extLst>
                <a:ext uri="{FF2B5EF4-FFF2-40B4-BE49-F238E27FC236}">
                  <a16:creationId xmlns:a16="http://schemas.microsoft.com/office/drawing/2014/main" id="{4435DC27-80AB-4C42-979C-D546A2C84AF0}"/>
                </a:ext>
              </a:extLst>
            </p:cNvPr>
            <p:cNvSpPr/>
            <p:nvPr/>
          </p:nvSpPr>
          <p:spPr>
            <a:xfrm>
              <a:off x="3341069" y="4726679"/>
              <a:ext cx="399658" cy="4064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5" name="TextBox 14">
            <a:extLst>
              <a:ext uri="{FF2B5EF4-FFF2-40B4-BE49-F238E27FC236}">
                <a16:creationId xmlns:a16="http://schemas.microsoft.com/office/drawing/2014/main" id="{443DA371-579B-41B4-AB57-2C2DFDF7CA86}"/>
              </a:ext>
            </a:extLst>
          </p:cNvPr>
          <p:cNvSpPr txBox="1"/>
          <p:nvPr/>
        </p:nvSpPr>
        <p:spPr>
          <a:xfrm flipH="1">
            <a:off x="9338951" y="169945"/>
            <a:ext cx="2654994" cy="830997"/>
          </a:xfrm>
          <a:prstGeom prst="rect">
            <a:avLst/>
          </a:prstGeom>
          <a:noFill/>
        </p:spPr>
        <p:txBody>
          <a:bodyPr wrap="square" rtlCol="0">
            <a:spAutoFit/>
          </a:bodyPr>
          <a:lstStyle/>
          <a:p>
            <a:pPr algn="ctr"/>
            <a:r>
              <a:rPr lang="en-US" sz="1200" dirty="0">
                <a:solidFill>
                  <a:srgbClr val="333635"/>
                </a:solidFill>
              </a:rPr>
              <a:t>Detailed Configuration Instructions Available in User Guide:</a:t>
            </a:r>
          </a:p>
          <a:p>
            <a:pPr algn="ctr"/>
            <a:r>
              <a:rPr lang="en-US" sz="1200" dirty="0">
                <a:solidFill>
                  <a:srgbClr val="333635"/>
                </a:solidFill>
                <a:hlinkClick r:id="rId5"/>
              </a:rPr>
              <a:t>https://help.pssuiteemr.com/PDF/CII_CPAR_Guide.pdf</a:t>
            </a:r>
            <a:r>
              <a:rPr lang="en-US" sz="1200" dirty="0">
                <a:solidFill>
                  <a:srgbClr val="333635"/>
                </a:solidFill>
              </a:rPr>
              <a:t> </a:t>
            </a:r>
          </a:p>
        </p:txBody>
      </p:sp>
    </p:spTree>
    <p:extLst>
      <p:ext uri="{BB962C8B-B14F-4D97-AF65-F5344CB8AC3E}">
        <p14:creationId xmlns:p14="http://schemas.microsoft.com/office/powerpoint/2010/main" val="908277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479" y="2570421"/>
            <a:ext cx="5275521" cy="1717157"/>
          </a:xfrm>
        </p:spPr>
        <p:txBody>
          <a:bodyPr>
            <a:normAutofit/>
          </a:bodyPr>
          <a:lstStyle/>
          <a:p>
            <a:pPr algn="ctr"/>
            <a:r>
              <a:rPr lang="en-US" sz="3600" dirty="0">
                <a:solidFill>
                  <a:srgbClr val="275971"/>
                </a:solidFill>
              </a:rPr>
              <a:t>Next step for the clinic Site Liaison</a:t>
            </a:r>
            <a:br>
              <a:rPr lang="en-US" sz="3600" dirty="0">
                <a:solidFill>
                  <a:srgbClr val="275971"/>
                </a:solidFill>
              </a:rPr>
            </a:br>
            <a:endParaRPr lang="en-CA" sz="3600" dirty="0">
              <a:solidFill>
                <a:srgbClr val="275971"/>
              </a:solidFill>
            </a:endParaRPr>
          </a:p>
        </p:txBody>
      </p:sp>
      <p:pic>
        <p:nvPicPr>
          <p:cNvPr id="2" name="Picture 1">
            <a:extLst>
              <a:ext uri="{FF2B5EF4-FFF2-40B4-BE49-F238E27FC236}">
                <a16:creationId xmlns:a16="http://schemas.microsoft.com/office/drawing/2014/main" id="{8B9243E5-F2CB-4406-804A-07ED592ACEDD}"/>
              </a:ext>
            </a:extLst>
          </p:cNvPr>
          <p:cNvPicPr>
            <a:picLocks noChangeAspect="1"/>
          </p:cNvPicPr>
          <p:nvPr/>
        </p:nvPicPr>
        <p:blipFill>
          <a:blip r:embed="rId3"/>
          <a:stretch>
            <a:fillRect/>
          </a:stretch>
        </p:blipFill>
        <p:spPr>
          <a:xfrm>
            <a:off x="6664195" y="913379"/>
            <a:ext cx="4176257" cy="5391168"/>
          </a:xfrm>
          <a:prstGeom prst="rect">
            <a:avLst/>
          </a:prstGeom>
        </p:spPr>
      </p:pic>
      <p:sp>
        <p:nvSpPr>
          <p:cNvPr id="4" name="Title 2">
            <a:extLst>
              <a:ext uri="{FF2B5EF4-FFF2-40B4-BE49-F238E27FC236}">
                <a16:creationId xmlns:a16="http://schemas.microsoft.com/office/drawing/2014/main" id="{064E6190-56F4-465E-B17A-B52AA9BE9D79}"/>
              </a:ext>
            </a:extLst>
          </p:cNvPr>
          <p:cNvSpPr txBox="1">
            <a:spLocks/>
          </p:cNvSpPr>
          <p:nvPr/>
        </p:nvSpPr>
        <p:spPr>
          <a:xfrm>
            <a:off x="693821" y="176576"/>
            <a:ext cx="5275521" cy="73608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3600" dirty="0">
                <a:latin typeface="Segoe UI" panose="020B0502040204020203" pitchFamily="34" charset="0"/>
              </a:rPr>
              <a:t>Team Toolkit</a:t>
            </a:r>
            <a:endParaRPr lang="en-CA" sz="3600" dirty="0">
              <a:latin typeface="Segoe UI" panose="020B0502040204020203" pitchFamily="34" charset="0"/>
            </a:endParaRPr>
          </a:p>
        </p:txBody>
      </p:sp>
    </p:spTree>
    <p:extLst>
      <p:ext uri="{BB962C8B-B14F-4D97-AF65-F5344CB8AC3E}">
        <p14:creationId xmlns:p14="http://schemas.microsoft.com/office/powerpoint/2010/main" val="4064790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314575"/>
            <a:ext cx="4404360" cy="1707912"/>
          </a:xfrm>
        </p:spPr>
        <p:txBody>
          <a:bodyPr>
            <a:normAutofit/>
          </a:bodyPr>
          <a:lstStyle/>
          <a:p>
            <a:r>
              <a:rPr lang="en-US" sz="3600" dirty="0">
                <a:solidFill>
                  <a:srgbClr val="275971"/>
                </a:solidFill>
              </a:rPr>
              <a:t>Use the Clinic Journey Checklist for each step</a:t>
            </a:r>
            <a:endParaRPr lang="en-CA" sz="3600" dirty="0">
              <a:solidFill>
                <a:srgbClr val="275971"/>
              </a:solidFill>
            </a:endParaRPr>
          </a:p>
        </p:txBody>
      </p:sp>
      <p:pic>
        <p:nvPicPr>
          <p:cNvPr id="5" name="Picture 4"/>
          <p:cNvPicPr>
            <a:picLocks noChangeAspect="1"/>
          </p:cNvPicPr>
          <p:nvPr/>
        </p:nvPicPr>
        <p:blipFill>
          <a:blip r:embed="rId3"/>
          <a:stretch>
            <a:fillRect/>
          </a:stretch>
        </p:blipFill>
        <p:spPr>
          <a:xfrm>
            <a:off x="6192037" y="898358"/>
            <a:ext cx="4299248" cy="5529262"/>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 name="Rectangle 2"/>
          <p:cNvSpPr/>
          <p:nvPr/>
        </p:nvSpPr>
        <p:spPr>
          <a:xfrm>
            <a:off x="221818" y="4184134"/>
            <a:ext cx="5637121" cy="369332"/>
          </a:xfrm>
          <a:prstGeom prst="rect">
            <a:avLst/>
          </a:prstGeom>
        </p:spPr>
        <p:txBody>
          <a:bodyPr wrap="none">
            <a:spAutoFit/>
          </a:bodyPr>
          <a:lstStyle/>
          <a:p>
            <a:pPr lvl="0">
              <a:defRPr/>
            </a:pPr>
            <a:r>
              <a:rPr lang="en-US" u="sng" dirty="0">
                <a:hlinkClick r:id="rId4"/>
              </a:rPr>
              <a:t>https://actt.albertadoctors.org/cii-cpar/toolsresources</a:t>
            </a:r>
            <a:endParaRPr lang="en-CA" dirty="0"/>
          </a:p>
        </p:txBody>
      </p:sp>
      <p:sp>
        <p:nvSpPr>
          <p:cNvPr id="6" name="Title 3">
            <a:extLst>
              <a:ext uri="{FF2B5EF4-FFF2-40B4-BE49-F238E27FC236}">
                <a16:creationId xmlns:a16="http://schemas.microsoft.com/office/drawing/2014/main" id="{FC80A2B3-69FC-4E21-898B-135284C7FDA9}"/>
              </a:ext>
            </a:extLst>
          </p:cNvPr>
          <p:cNvSpPr txBox="1">
            <a:spLocks/>
          </p:cNvSpPr>
          <p:nvPr/>
        </p:nvSpPr>
        <p:spPr>
          <a:xfrm>
            <a:off x="693821" y="176576"/>
            <a:ext cx="6619875" cy="6858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3600" dirty="0">
                <a:latin typeface="Segoe UI" panose="020B0502040204020203" pitchFamily="34" charset="0"/>
              </a:rPr>
              <a:t>The Clinic Journey Checklist</a:t>
            </a:r>
            <a:endParaRPr lang="en-CA" sz="3600" dirty="0">
              <a:latin typeface="Segoe UI" panose="020B0502040204020203" pitchFamily="34" charset="0"/>
            </a:endParaRPr>
          </a:p>
        </p:txBody>
      </p:sp>
    </p:spTree>
    <p:extLst>
      <p:ext uri="{BB962C8B-B14F-4D97-AF65-F5344CB8AC3E}">
        <p14:creationId xmlns:p14="http://schemas.microsoft.com/office/powerpoint/2010/main" val="70907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93821" y="176576"/>
            <a:ext cx="9819467" cy="680039"/>
          </a:xfrm>
        </p:spPr>
        <p:txBody>
          <a:bodyPr vert="horz" lIns="91440" tIns="45720" rIns="91440" bIns="45720" rtlCol="0" anchor="t">
            <a:normAutofit/>
          </a:bodyPr>
          <a:lstStyle/>
          <a:p>
            <a:r>
              <a:rPr lang="en-US" sz="3600" dirty="0">
                <a:solidFill>
                  <a:srgbClr val="275971"/>
                </a:solidFill>
                <a:latin typeface="+mn-lt"/>
              </a:rPr>
              <a:t>New TOP Relational Continuity CPG</a:t>
            </a:r>
          </a:p>
        </p:txBody>
      </p:sp>
      <p:sp>
        <p:nvSpPr>
          <p:cNvPr id="4" name="Slide Number Placeholder 3"/>
          <p:cNvSpPr>
            <a:spLocks noGrp="1"/>
          </p:cNvSpPr>
          <p:nvPr>
            <p:ph type="sldNum" sz="quarter" idx="4294967295"/>
          </p:nvPr>
        </p:nvSpPr>
        <p:spPr/>
        <p:txBody>
          <a:bodyPr/>
          <a:lstStyle/>
          <a:p>
            <a:fld id="{3A2281A5-0AAD-5C43-9874-F8F3A9F5B29A}" type="slidenum">
              <a:rPr lang="en-US" smtClean="0"/>
              <a:pPr/>
              <a:t>8</a:t>
            </a:fld>
            <a:endParaRPr lang="en-US" dirty="0"/>
          </a:p>
        </p:txBody>
      </p:sp>
      <p:pic>
        <p:nvPicPr>
          <p:cNvPr id="3" name="Picture 2"/>
          <p:cNvPicPr>
            <a:picLocks noChangeAspect="1"/>
          </p:cNvPicPr>
          <p:nvPr/>
        </p:nvPicPr>
        <p:blipFill>
          <a:blip r:embed="rId3"/>
          <a:stretch>
            <a:fillRect/>
          </a:stretch>
        </p:blipFill>
        <p:spPr>
          <a:xfrm>
            <a:off x="470992" y="1460068"/>
            <a:ext cx="3418203" cy="4405989"/>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136572" y="1460069"/>
            <a:ext cx="3413608" cy="440598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7651343" y="2420719"/>
            <a:ext cx="4451757" cy="2716493"/>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1443353" y="5872586"/>
            <a:ext cx="1473480" cy="461665"/>
          </a:xfrm>
          <a:prstGeom prst="rect">
            <a:avLst/>
          </a:prstGeom>
          <a:noFill/>
        </p:spPr>
        <p:txBody>
          <a:bodyPr wrap="none" rtlCol="0">
            <a:spAutoFit/>
          </a:bodyPr>
          <a:lstStyle/>
          <a:p>
            <a:r>
              <a:rPr lang="en-US" sz="2400" dirty="0"/>
              <a:t>Guideline</a:t>
            </a:r>
            <a:endParaRPr lang="en-CA" sz="2400" dirty="0"/>
          </a:p>
        </p:txBody>
      </p:sp>
      <p:sp>
        <p:nvSpPr>
          <p:cNvPr id="11" name="TextBox 10"/>
          <p:cNvSpPr txBox="1"/>
          <p:nvPr/>
        </p:nvSpPr>
        <p:spPr>
          <a:xfrm>
            <a:off x="5104487" y="5866057"/>
            <a:ext cx="1477777" cy="461665"/>
          </a:xfrm>
          <a:prstGeom prst="rect">
            <a:avLst/>
          </a:prstGeom>
          <a:noFill/>
        </p:spPr>
        <p:txBody>
          <a:bodyPr wrap="none" rtlCol="0">
            <a:spAutoFit/>
          </a:bodyPr>
          <a:lstStyle/>
          <a:p>
            <a:r>
              <a:rPr lang="en-US" sz="2400" dirty="0"/>
              <a:t>Summary</a:t>
            </a:r>
            <a:endParaRPr lang="en-CA" sz="2400" dirty="0"/>
          </a:p>
        </p:txBody>
      </p:sp>
      <p:sp>
        <p:nvSpPr>
          <p:cNvPr id="12" name="TextBox 11"/>
          <p:cNvSpPr txBox="1"/>
          <p:nvPr/>
        </p:nvSpPr>
        <p:spPr>
          <a:xfrm>
            <a:off x="8748451" y="5137213"/>
            <a:ext cx="2422138" cy="461665"/>
          </a:xfrm>
          <a:prstGeom prst="rect">
            <a:avLst/>
          </a:prstGeom>
          <a:noFill/>
        </p:spPr>
        <p:txBody>
          <a:bodyPr wrap="none" rtlCol="0">
            <a:spAutoFit/>
          </a:bodyPr>
          <a:lstStyle/>
          <a:p>
            <a:r>
              <a:rPr lang="en-US" sz="2400" dirty="0"/>
              <a:t>Change Package</a:t>
            </a:r>
            <a:endParaRPr lang="en-CA" sz="2400" dirty="0"/>
          </a:p>
        </p:txBody>
      </p:sp>
      <p:sp>
        <p:nvSpPr>
          <p:cNvPr id="2" name="Oval 1"/>
          <p:cNvSpPr/>
          <p:nvPr/>
        </p:nvSpPr>
        <p:spPr>
          <a:xfrm>
            <a:off x="10094152" y="199681"/>
            <a:ext cx="1626857" cy="1648243"/>
          </a:xfrm>
          <a:prstGeom prst="ellipse">
            <a:avLst/>
          </a:prstGeom>
          <a:solidFill>
            <a:srgbClr val="27597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t>June 2019</a:t>
            </a:r>
            <a:endParaRPr lang="en-CA" sz="2133" dirty="0"/>
          </a:p>
        </p:txBody>
      </p:sp>
    </p:spTree>
    <p:extLst>
      <p:ext uri="{BB962C8B-B14F-4D97-AF65-F5344CB8AC3E}">
        <p14:creationId xmlns:p14="http://schemas.microsoft.com/office/powerpoint/2010/main" val="834066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16495" y="853294"/>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6"/>
            <a:ext cx="10515600" cy="684696"/>
          </a:xfrm>
        </p:spPr>
        <p:txBody>
          <a:bodyPr anchor="t">
            <a:normAutofit/>
          </a:bodyPr>
          <a:lstStyle/>
          <a:p>
            <a:pPr eaLnBrk="1" hangingPunct="1"/>
            <a:r>
              <a:rPr lang="en-CA" sz="3600" dirty="0">
                <a:solidFill>
                  <a:srgbClr val="275971"/>
                </a:solidFill>
                <a:ea typeface="Helvetica Neue Condensed" panose="02000503000000020004" pitchFamily="2" charset="0"/>
              </a:rPr>
              <a:t>More Information and Resources</a:t>
            </a:r>
          </a:p>
        </p:txBody>
      </p:sp>
      <p:sp>
        <p:nvSpPr>
          <p:cNvPr id="8" name="Title 2"/>
          <p:cNvSpPr txBox="1">
            <a:spLocks/>
          </p:cNvSpPr>
          <p:nvPr/>
        </p:nvSpPr>
        <p:spPr bwMode="auto">
          <a:xfrm>
            <a:off x="627220" y="5829234"/>
            <a:ext cx="10959008" cy="7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lvl="0" eaLnBrk="1" fontAlgn="auto" hangingPunct="1">
              <a:spcBef>
                <a:spcPts val="0"/>
              </a:spcBef>
              <a:spcAft>
                <a:spcPts val="0"/>
              </a:spcAft>
              <a:defRPr/>
            </a:pPr>
            <a:r>
              <a:rPr lang="en-US" u="sng" dirty="0">
                <a:solidFill>
                  <a:schemeClr val="tx1"/>
                </a:solidFill>
                <a:hlinkClick r:id="rId4"/>
              </a:rPr>
              <a:t>https://actt.albertadoctors.org/cii-cpar/toolsresources</a:t>
            </a:r>
            <a:endParaRPr lang="en-CA" dirty="0">
              <a:solidFill>
                <a:schemeClr val="tx1"/>
              </a:solidFill>
            </a:endParaRPr>
          </a:p>
        </p:txBody>
      </p:sp>
    </p:spTree>
    <p:extLst>
      <p:ext uri="{BB962C8B-B14F-4D97-AF65-F5344CB8AC3E}">
        <p14:creationId xmlns:p14="http://schemas.microsoft.com/office/powerpoint/2010/main" val="2629871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821" y="176576"/>
            <a:ext cx="10515600" cy="655189"/>
          </a:xfrm>
        </p:spPr>
        <p:txBody>
          <a:bodyPr>
            <a:normAutofit/>
          </a:bodyPr>
          <a:lstStyle/>
          <a:p>
            <a:r>
              <a:rPr lang="en-US" sz="3600" dirty="0">
                <a:solidFill>
                  <a:srgbClr val="275971"/>
                </a:solidFill>
              </a:rPr>
              <a:t>Information Sharing Questions?</a:t>
            </a:r>
            <a:endParaRPr lang="en-CA" sz="3600" dirty="0">
              <a:solidFill>
                <a:srgbClr val="275971"/>
              </a:solidFill>
            </a:endParaRPr>
          </a:p>
        </p:txBody>
      </p:sp>
      <p:pic>
        <p:nvPicPr>
          <p:cNvPr id="6" name="Picture 5"/>
          <p:cNvPicPr>
            <a:picLocks noChangeAspect="1"/>
          </p:cNvPicPr>
          <p:nvPr/>
        </p:nvPicPr>
        <p:blipFill>
          <a:blip r:embed="rId3"/>
          <a:stretch>
            <a:fillRect/>
          </a:stretch>
        </p:blipFill>
        <p:spPr>
          <a:xfrm>
            <a:off x="838200" y="1388012"/>
            <a:ext cx="2886690" cy="374200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4344617" y="1388012"/>
            <a:ext cx="7584785" cy="3416320"/>
          </a:xfrm>
          <a:prstGeom prst="rect">
            <a:avLst/>
          </a:prstGeom>
          <a:noFill/>
        </p:spPr>
        <p:txBody>
          <a:bodyPr wrap="square" rtlCol="0">
            <a:spAutoFit/>
          </a:bodyPr>
          <a:lstStyle/>
          <a:p>
            <a:r>
              <a:rPr lang="en-US" sz="2400" dirty="0"/>
              <a:t>What if I add a diagnosis or assessment that is incorrect?</a:t>
            </a:r>
          </a:p>
          <a:p>
            <a:endParaRPr lang="en-US" sz="2400" dirty="0"/>
          </a:p>
          <a:p>
            <a:r>
              <a:rPr lang="en-US" sz="2400" dirty="0"/>
              <a:t>Disclaimer:  </a:t>
            </a:r>
            <a:r>
              <a:rPr lang="en-US" sz="2400" i="1" dirty="0"/>
              <a:t>This document lists the patient’s encounter information from participating clinics.  It does not represent the patient’s medical history or summary.   Provider must verify the accuracy and completeness of this patient’s information prior to treatment decisions. </a:t>
            </a:r>
            <a:endParaRPr lang="en-CA" sz="2400" i="1" dirty="0"/>
          </a:p>
        </p:txBody>
      </p:sp>
      <p:cxnSp>
        <p:nvCxnSpPr>
          <p:cNvPr id="9" name="Straight Arrow Connector 8"/>
          <p:cNvCxnSpPr>
            <a:cxnSpLocks/>
            <a:stCxn id="7" idx="1"/>
          </p:cNvCxnSpPr>
          <p:nvPr/>
        </p:nvCxnSpPr>
        <p:spPr>
          <a:xfrm flipH="1">
            <a:off x="3127664" y="3096172"/>
            <a:ext cx="1216953" cy="1708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838200" y="4804332"/>
            <a:ext cx="2467708" cy="3256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689" y="5284711"/>
            <a:ext cx="1895824" cy="83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77330" y="5156531"/>
            <a:ext cx="5205640" cy="923330"/>
          </a:xfrm>
          <a:prstGeom prst="rect">
            <a:avLst/>
          </a:prstGeom>
          <a:noFill/>
        </p:spPr>
        <p:txBody>
          <a:bodyPr wrap="square" rtlCol="0">
            <a:spAutoFit/>
          </a:bodyPr>
          <a:lstStyle/>
          <a:p>
            <a:r>
              <a:rPr lang="en-US" dirty="0"/>
              <a:t>By accessing Alberta Netcare, users agree to the Term of Use and Disclaimer. Information is “as is”.</a:t>
            </a:r>
          </a:p>
          <a:p>
            <a:r>
              <a:rPr lang="en-US" dirty="0"/>
              <a:t>Providers must use their clinical judgement.</a:t>
            </a:r>
            <a:endParaRPr lang="en-CA" dirty="0"/>
          </a:p>
        </p:txBody>
      </p:sp>
    </p:spTree>
    <p:extLst>
      <p:ext uri="{BB962C8B-B14F-4D97-AF65-F5344CB8AC3E}">
        <p14:creationId xmlns:p14="http://schemas.microsoft.com/office/powerpoint/2010/main" val="1478489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a:xfrm>
            <a:off x="747274" y="357259"/>
            <a:ext cx="5656452" cy="4224469"/>
          </a:xfrm>
        </p:spPr>
        <p:txBody>
          <a:bodyPr>
            <a:normAutofit/>
          </a:bodyPr>
          <a:lstStyle/>
          <a:p>
            <a:r>
              <a:rPr lang="en-US" dirty="0">
                <a:solidFill>
                  <a:srgbClr val="275971"/>
                </a:solidFill>
              </a:rPr>
              <a:t>Questions</a:t>
            </a:r>
            <a:br>
              <a:rPr lang="en-US" dirty="0">
                <a:solidFill>
                  <a:srgbClr val="275971"/>
                </a:solidFill>
              </a:rPr>
            </a:br>
            <a:r>
              <a:rPr lang="en-US" dirty="0">
                <a:solidFill>
                  <a:srgbClr val="275971"/>
                </a:solidFill>
              </a:rPr>
              <a:t>&amp; Next</a:t>
            </a:r>
            <a:br>
              <a:rPr lang="en-US" dirty="0">
                <a:solidFill>
                  <a:srgbClr val="275971"/>
                </a:solidFill>
              </a:rPr>
            </a:br>
            <a:r>
              <a:rPr lang="en-US" dirty="0">
                <a:solidFill>
                  <a:srgbClr val="275971"/>
                </a:solidFill>
              </a:rPr>
              <a:t>Steps</a:t>
            </a:r>
            <a:br>
              <a:rPr lang="en-US" dirty="0">
                <a:solidFill>
                  <a:srgbClr val="275971"/>
                </a:solidFill>
              </a:rPr>
            </a:br>
            <a:br>
              <a:rPr lang="en-US" dirty="0">
                <a:solidFill>
                  <a:srgbClr val="275971"/>
                </a:solidFill>
              </a:rPr>
            </a:br>
            <a:endParaRPr lang="en-US" dirty="0">
              <a:solidFill>
                <a:srgbClr val="27597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01201" y="357259"/>
            <a:ext cx="5486400" cy="5232400"/>
          </a:xfrm>
          <a:prstGeom prst="rect">
            <a:avLst/>
          </a:prstGeom>
        </p:spPr>
      </p:pic>
    </p:spTree>
    <p:extLst>
      <p:ext uri="{BB962C8B-B14F-4D97-AF65-F5344CB8AC3E}">
        <p14:creationId xmlns:p14="http://schemas.microsoft.com/office/powerpoint/2010/main" val="967938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16225"/>
            <a:ext cx="10515600" cy="3022600"/>
          </a:xfrm>
        </p:spPr>
        <p:txBody>
          <a:bodyPr>
            <a:normAutofit fontScale="85000" lnSpcReduction="10000"/>
          </a:bodyPr>
          <a:lstStyle/>
          <a:p>
            <a:pPr marL="0" indent="0">
              <a:buNone/>
            </a:pPr>
            <a:r>
              <a:rPr lang="en-CA" sz="2800" dirty="0">
                <a:hlinkClick r:id="rId3"/>
              </a:rPr>
              <a:t>http://www.albertanetcare.ca/learningcentre/CII.htm</a:t>
            </a:r>
            <a:endParaRPr lang="en-CA" sz="2800" dirty="0"/>
          </a:p>
          <a:p>
            <a:pPr marL="0" indent="0">
              <a:buNone/>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hlinkClick r:id="rId4"/>
              </a:rPr>
              <a:t>https://actt.albertadoctors.org/CII-CPAR/cii-cpar-primary-care/Pages/CII-CPAR-for-Primary-Care.aspx</a:t>
            </a:r>
            <a:r>
              <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prstClr val="black"/>
              </a:solidFill>
              <a:effectLst/>
              <a:uLnTx/>
              <a:uFillTx/>
              <a:latin typeface="+mn-lt"/>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mn-lt"/>
                <a:ea typeface="+mj-ea"/>
                <a:cs typeface="Arial" panose="020B0604020202020204" pitchFamily="34" charset="0"/>
                <a:hlinkClick r:id="rId5"/>
              </a:rPr>
              <a:t>https://actt.albertadoctors.org/CII-CPAR/Pages/Tools-and-Resources.aspx</a:t>
            </a:r>
            <a:r>
              <a:rPr lang="en-US" sz="2800" u="sng" dirty="0">
                <a:solidFill>
                  <a:prstClr val="black"/>
                </a:solidFill>
                <a:latin typeface="+mn-lt"/>
              </a:rPr>
              <a:t> </a:t>
            </a:r>
            <a:endParaRPr lang="en-US" sz="2800" dirty="0"/>
          </a:p>
          <a:p>
            <a:pPr marL="0" indent="0">
              <a:buNone/>
            </a:pPr>
            <a:endParaRPr lang="en-US" sz="2800" dirty="0"/>
          </a:p>
          <a:p>
            <a:pPr marL="0" indent="0">
              <a:buNone/>
            </a:pPr>
            <a:r>
              <a:rPr lang="en-US" sz="2800" dirty="0"/>
              <a:t>Let your PCN know that you are interested in participating in CII/CPAR.</a:t>
            </a:r>
          </a:p>
        </p:txBody>
      </p:sp>
      <p:sp>
        <p:nvSpPr>
          <p:cNvPr id="4" name="Oval 3"/>
          <p:cNvSpPr/>
          <p:nvPr/>
        </p:nvSpPr>
        <p:spPr>
          <a:xfrm>
            <a:off x="5067300" y="266700"/>
            <a:ext cx="2057400" cy="2057400"/>
          </a:xfrm>
          <a:prstGeom prst="ellipse">
            <a:avLst/>
          </a:prstGeom>
          <a:solidFill>
            <a:srgbClr val="5CB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a:t>
            </a:r>
            <a:endParaRPr kumimoji="0" lang="en-CA" sz="1800"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6597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29325"/>
            <a:ext cx="11131285" cy="1063759"/>
          </a:xfrm>
        </p:spPr>
        <p:txBody>
          <a:bodyPr>
            <a:normAutofit/>
          </a:bodyPr>
          <a:lstStyle/>
          <a:p>
            <a:pPr algn="ctr"/>
            <a:r>
              <a:rPr lang="en-CA" sz="6000" dirty="0">
                <a:solidFill>
                  <a:schemeClr val="bg2">
                    <a:lumMod val="50000"/>
                  </a:schemeClr>
                </a:solidFill>
                <a:latin typeface="+mn-lt"/>
              </a:rPr>
              <a:t>What are CII and CPAR?</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9</a:t>
            </a:fld>
            <a:endParaRPr lang="en-US" dirty="0">
              <a:solidFill>
                <a:srgbClr val="36424A">
                  <a:tint val="75000"/>
                </a:srgbClr>
              </a:solidFill>
            </a:endParaRPr>
          </a:p>
        </p:txBody>
      </p:sp>
    </p:spTree>
    <p:extLst>
      <p:ext uri="{BB962C8B-B14F-4D97-AF65-F5344CB8AC3E}">
        <p14:creationId xmlns:p14="http://schemas.microsoft.com/office/powerpoint/2010/main" val="3821802613"/>
      </p:ext>
    </p:extLst>
  </p:cSld>
  <p:clrMapOvr>
    <a:masterClrMapping/>
  </p:clrMapOvr>
</p:sld>
</file>

<file path=ppt/theme/theme1.xml><?xml version="1.0" encoding="utf-8"?>
<a:theme xmlns:a="http://schemas.openxmlformats.org/drawingml/2006/main" name="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5DA9AF63ED7540A573C9323D8CA6CF" ma:contentTypeVersion="3" ma:contentTypeDescription="Create a new document." ma:contentTypeScope="" ma:versionID="5b853673f1cc2f559449b0dded585869">
  <xsd:schema xmlns:xsd="http://www.w3.org/2001/XMLSchema" xmlns:xs="http://www.w3.org/2001/XMLSchema" xmlns:p="http://schemas.microsoft.com/office/2006/metadata/properties" xmlns:ns1="http://schemas.microsoft.com/sharepoint/v3" xmlns:ns2="0d37f581-b434-4035-8b4e-33383588098f" targetNamespace="http://schemas.microsoft.com/office/2006/metadata/properties" ma:root="true" ma:fieldsID="d9f1ebb60a2ffe29a1128610904e439d" ns1:_="" ns2:_="">
    <xsd:import namespace="http://schemas.microsoft.com/sharepoint/v3"/>
    <xsd:import namespace="0d37f581-b434-4035-8b4e-33383588098f"/>
    <xsd:element name="properties">
      <xsd:complexType>
        <xsd:sequence>
          <xsd:element name="documentManagement">
            <xsd:complexType>
              <xsd:all>
                <xsd:element ref="ns1:PublishingStartDate" minOccurs="0"/>
                <xsd:element ref="ns1:PublishingExpirationDate" minOccurs="0"/>
                <xsd:element ref="ns2:Teams_x0020_location" minOccurs="0"/>
                <xsd:element ref="ns2:Page_x0020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37f581-b434-4035-8b4e-33383588098f" elementFormDefault="qualified">
    <xsd:import namespace="http://schemas.microsoft.com/office/2006/documentManagement/types"/>
    <xsd:import namespace="http://schemas.microsoft.com/office/infopath/2007/PartnerControls"/>
    <xsd:element name="Teams_x0020_location" ma:index="10" nillable="true" ma:displayName="Teams location" ma:format="Hyperlink" ma:internalName="Teams_x0020_location">
      <xsd:complexType>
        <xsd:complexContent>
          <xsd:extension base="dms:URL">
            <xsd:sequence>
              <xsd:element name="Url" type="dms:ValidUrl" minOccurs="0" nillable="true"/>
              <xsd:element name="Description" type="xsd:string" nillable="true"/>
            </xsd:sequence>
          </xsd:extension>
        </xsd:complexContent>
      </xsd:complexType>
    </xsd:element>
    <xsd:element name="Page_x0020_Location" ma:index="11" nillable="true" ma:displayName="Page Location" ma:format="Hyperlink" ma:internalName="Page_x0020_Location">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age_x0020_Location xmlns="0d37f581-b434-4035-8b4e-33383588098f">
      <Url xsi:nil="true"/>
      <Description xsi:nil="true"/>
    </Page_x0020_Location>
    <Teams_x0020_location xmlns="0d37f581-b434-4035-8b4e-33383588098f">
      <Url xsi:nil="true"/>
      <Description xsi:nil="true"/>
    </Teams_x0020_location>
  </documentManagement>
</p:properties>
</file>

<file path=customXml/itemProps1.xml><?xml version="1.0" encoding="utf-8"?>
<ds:datastoreItem xmlns:ds="http://schemas.openxmlformats.org/officeDocument/2006/customXml" ds:itemID="{219E6859-570A-4A13-8BBF-2E7F533CAE80}">
  <ds:schemaRefs>
    <ds:schemaRef ds:uri="http://schemas.microsoft.com/sharepoint/v3/contenttype/forms"/>
  </ds:schemaRefs>
</ds:datastoreItem>
</file>

<file path=customXml/itemProps2.xml><?xml version="1.0" encoding="utf-8"?>
<ds:datastoreItem xmlns:ds="http://schemas.openxmlformats.org/officeDocument/2006/customXml" ds:itemID="{054C5591-97EA-4C0D-9845-AD9D99AB2078}"/>
</file>

<file path=customXml/itemProps3.xml><?xml version="1.0" encoding="utf-8"?>
<ds:datastoreItem xmlns:ds="http://schemas.openxmlformats.org/officeDocument/2006/customXml" ds:itemID="{50333825-5E5E-4328-AFCB-BD123FEFA58C}">
  <ds:schemaRefs>
    <ds:schemaRef ds:uri="http://purl.org/dc/dcmitype/"/>
    <ds:schemaRef ds:uri="a241be55-8eed-4ada-b246-699491c8ee38"/>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terms/"/>
    <ds:schemaRef ds:uri="http://schemas.openxmlformats.org/package/2006/metadata/core-properties"/>
    <ds:schemaRef ds:uri="1226895d-a49c-4384-bca4-60b43a1d70f6"/>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18388</TotalTime>
  <Words>11704</Words>
  <Application>Microsoft Office PowerPoint</Application>
  <PresentationFormat>Widescreen</PresentationFormat>
  <Paragraphs>1107</Paragraphs>
  <Slides>83</Slides>
  <Notes>81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83</vt:i4>
      </vt:variant>
    </vt:vector>
  </HeadingPairs>
  <TitlesOfParts>
    <vt:vector size="94" baseType="lpstr">
      <vt:lpstr>Arial</vt:lpstr>
      <vt:lpstr>Avenir</vt:lpstr>
      <vt:lpstr>Calibri</vt:lpstr>
      <vt:lpstr>Calibri Light</vt:lpstr>
      <vt:lpstr>Courier New</vt:lpstr>
      <vt:lpstr>Roboto Regular</vt:lpstr>
      <vt:lpstr>Segoe UI</vt:lpstr>
      <vt:lpstr>Symbol</vt:lpstr>
      <vt:lpstr>Wingdings</vt:lpstr>
      <vt:lpstr>CII Updated</vt:lpstr>
      <vt:lpstr>Office Theme</vt:lpstr>
      <vt:lpstr>PowerPoint Presentation</vt:lpstr>
      <vt:lpstr>Sections</vt:lpstr>
      <vt:lpstr>CII and CPAR were at the Request of Physicians</vt:lpstr>
      <vt:lpstr>Why Technology for Integration &amp; Continuity?</vt:lpstr>
      <vt:lpstr>Continuity Defined</vt:lpstr>
      <vt:lpstr> Rationale/Benefits</vt:lpstr>
      <vt:lpstr>CII/CPAR Alignment with PCN Initiatives</vt:lpstr>
      <vt:lpstr>New TOP Relational Continuity CPG</vt:lpstr>
      <vt:lpstr>What are CII and CPAR?</vt:lpstr>
      <vt:lpstr>What is Community Information Integration (CII)?</vt:lpstr>
      <vt:lpstr>Healthcare Data Repository</vt:lpstr>
      <vt:lpstr>Central Patient Attachment Registry (CPAR)</vt:lpstr>
      <vt:lpstr>Tools and Resources Web Page</vt:lpstr>
      <vt:lpstr>How Does CII/CPAR Work?</vt:lpstr>
      <vt:lpstr>PowerPoint Presentation</vt:lpstr>
      <vt:lpstr>Community Encounter Digest (CED) In Netcare</vt:lpstr>
      <vt:lpstr>Community Encounter Digest (CED) Sample</vt:lpstr>
      <vt:lpstr>        CII                 Data Elements                  CPAR</vt:lpstr>
      <vt:lpstr>Conditions that allow for Encounter information to flow to the CED in Netcare</vt:lpstr>
      <vt:lpstr>EMR Checklist Before Go-Live</vt:lpstr>
      <vt:lpstr>Refer to the TELUS PS Suite EMR CII/CPAR Guide </vt:lpstr>
      <vt:lpstr>PS Suite Data Mapping</vt:lpstr>
      <vt:lpstr>PS Suite Data Mapping Data that Maps to Alberta Netcare CED, CPAR, and HDR</vt:lpstr>
      <vt:lpstr>PowerPoint Presentation</vt:lpstr>
      <vt:lpstr>PowerPoint Presentation</vt:lpstr>
      <vt:lpstr>PS Suite Data Mapping Data that Maps to Alberta Netcare CED, CPAR, and HDR</vt:lpstr>
      <vt:lpstr>PowerPoint Presentation</vt:lpstr>
      <vt:lpstr>PowerPoint Presentation</vt:lpstr>
      <vt:lpstr>PowerPoint Presentation</vt:lpstr>
      <vt:lpstr>PS Suite Fields to the CED</vt:lpstr>
      <vt:lpstr>Workflow Tips – Details Field</vt:lpstr>
      <vt:lpstr>Workflow Tips – Comments Field</vt:lpstr>
      <vt:lpstr>Workflow Tips – Appointment Alerts</vt:lpstr>
      <vt:lpstr>Keeping Encounter Information Confidential – Option 1</vt:lpstr>
      <vt:lpstr>Keeping Encounter Information Confidential – Option 2</vt:lpstr>
      <vt:lpstr>Confidentiality Features – Additional Resources</vt:lpstr>
      <vt:lpstr>Consult Reports in Netcare</vt:lpstr>
      <vt:lpstr>Consult Reports - EMR Checklist Before Go-Live</vt:lpstr>
      <vt:lpstr>Sending Consult Reports to Netcare</vt:lpstr>
      <vt:lpstr>Consult Reports in Netcare</vt:lpstr>
      <vt:lpstr>Keeping Consult Reports Confidential – Recommended Method</vt:lpstr>
      <vt:lpstr>PowerPoint Presentation</vt:lpstr>
      <vt:lpstr>Panel Submission Rules in PS Suite</vt:lpstr>
      <vt:lpstr>Uploads and Reports</vt:lpstr>
      <vt:lpstr>Reports Available for Download</vt:lpstr>
      <vt:lpstr>Reports Available for Download</vt:lpstr>
      <vt:lpstr>PowerPoint Presentation</vt:lpstr>
      <vt:lpstr>eNotifications</vt:lpstr>
      <vt:lpstr>eNotifications</vt:lpstr>
      <vt:lpstr>Previewing &amp; Posting eNotifications</vt:lpstr>
      <vt:lpstr>Previewing &amp; Posting eNotifications</vt:lpstr>
      <vt:lpstr>Additional Information About eNotifications</vt:lpstr>
      <vt:lpstr>More Information and Resources</vt:lpstr>
      <vt:lpstr>Benefits of CII/CPAR</vt:lpstr>
      <vt:lpstr>Participation Readiness</vt:lpstr>
      <vt:lpstr>Prerequisites to Participate in CII</vt:lpstr>
      <vt:lpstr>1. Live on Alberta Netcare Portal</vt:lpstr>
      <vt:lpstr>2. Clinic PIA must be up-to-date</vt:lpstr>
      <vt:lpstr>Minor or Major PIA Update?</vt:lpstr>
      <vt:lpstr>Questions about Privacy?</vt:lpstr>
      <vt:lpstr>PowerPoint Presentation</vt:lpstr>
      <vt:lpstr>Privacy:  Patient Tools</vt:lpstr>
      <vt:lpstr>3. Panel Ready* – Panel Readiness Checklist </vt:lpstr>
      <vt:lpstr>What Must Physicians Do? What is Optional?</vt:lpstr>
      <vt:lpstr>CII/CPAR Physician Experience – Pre Go-Live</vt:lpstr>
      <vt:lpstr>CII/CPAR Physician Experience – Post Go-Live</vt:lpstr>
      <vt:lpstr>Ready to Participate?</vt:lpstr>
      <vt:lpstr>The Clinic Journey Registration and Participation: For Clinics with Panels</vt:lpstr>
      <vt:lpstr>The Clinic Journey – Registration &amp; Participation (for Participants Submitting Encounters and/or Consult Reports)</vt:lpstr>
      <vt:lpstr>Ready to Complete the Confirmation of Participation Form?</vt:lpstr>
      <vt:lpstr>Confirmation of Participation Form – Page 2</vt:lpstr>
      <vt:lpstr>Pre Go-Live Tips Tools and Supports</vt:lpstr>
      <vt:lpstr>EMR Checklist before Go-Live – PS Suite</vt:lpstr>
      <vt:lpstr>Panel Tips – Review your Panel List</vt:lpstr>
      <vt:lpstr>Run a Panel List Before your First Upload in Searches</vt:lpstr>
      <vt:lpstr>Run a Panel List Before your First Upload in Searches</vt:lpstr>
      <vt:lpstr>EMR Checklist before Go-Live – PS Suite</vt:lpstr>
      <vt:lpstr>Next step for the clinic Site Liaison </vt:lpstr>
      <vt:lpstr>Use the Clinic Journey Checklist for each step</vt:lpstr>
      <vt:lpstr>More Information and Resources</vt:lpstr>
      <vt:lpstr>Information Sharing Questions?</vt:lpstr>
      <vt:lpstr>Questions &amp; 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CII-CPAR-Orientation-TELUS-PS-Suite.pptx</dc:title>
  <dc:creator>PresenterMedia.com</dc:creator>
  <cp:lastModifiedBy>Sarah-Joy Kurth</cp:lastModifiedBy>
  <cp:revision>777</cp:revision>
  <cp:lastPrinted>2020-03-03T19:53:55Z</cp:lastPrinted>
  <dcterms:created xsi:type="dcterms:W3CDTF">2016-04-25T18:03:43Z</dcterms:created>
  <dcterms:modified xsi:type="dcterms:W3CDTF">2021-06-08T17:23:29Z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0x0101004A5DA9AF63ED7540A573C9323D8CA6CF</vt:lpwstr>
  </property>
  <property fmtid="{D5CDD505-2E9C-101B-9397-08002B2CF9AE}" pid="3" name="Order">
    <vt:r8>37200</vt:r8>
  </property>
  <property fmtid="{D5CDD505-2E9C-101B-9397-08002B2CF9AE}" pid="4" name="xd_ProgID">
    <vt:lpwstr/>
  </property>
  <property fmtid="{D5CDD505-2E9C-101B-9397-08002B2CF9AE}" pid="5" name="TemplateUrl">
    <vt:lpwstr/>
  </property>
  <property fmtid="{D5CDD505-2E9C-101B-9397-08002B2CF9AE}" pid="6" name="project">
    <vt:lpwstr>;#CII CPAR;#</vt:lpwstr>
  </property>
</Properties>
</file>