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4"/>
    <p:sldMasterId id="2147483724" r:id="rId5"/>
    <p:sldMasterId id="2147483736" r:id="rId6"/>
    <p:sldMasterId id="2147483757" r:id="rId7"/>
  </p:sldMasterIdLst>
  <p:notesMasterIdLst>
    <p:notesMasterId r:id="rId87"/>
  </p:notesMasterIdLst>
  <p:handoutMasterIdLst>
    <p:handoutMasterId r:id="rId88"/>
  </p:handoutMasterIdLst>
  <p:sldIdLst>
    <p:sldId id="443" r:id="rId8"/>
    <p:sldId id="1378" r:id="rId9"/>
    <p:sldId id="1379" r:id="rId10"/>
    <p:sldId id="1380" r:id="rId11"/>
    <p:sldId id="1381" r:id="rId12"/>
    <p:sldId id="521" r:id="rId13"/>
    <p:sldId id="522" r:id="rId14"/>
    <p:sldId id="575" r:id="rId15"/>
    <p:sldId id="524" r:id="rId16"/>
    <p:sldId id="480" r:id="rId17"/>
    <p:sldId id="639" r:id="rId18"/>
    <p:sldId id="525" r:id="rId19"/>
    <p:sldId id="576" r:id="rId20"/>
    <p:sldId id="1382" r:id="rId21"/>
    <p:sldId id="1383" r:id="rId22"/>
    <p:sldId id="1384" r:id="rId23"/>
    <p:sldId id="1385" r:id="rId24"/>
    <p:sldId id="547" r:id="rId25"/>
    <p:sldId id="649" r:id="rId26"/>
    <p:sldId id="286" r:id="rId27"/>
    <p:sldId id="1386" r:id="rId28"/>
    <p:sldId id="559" r:id="rId29"/>
    <p:sldId id="627" r:id="rId30"/>
    <p:sldId id="628" r:id="rId31"/>
    <p:sldId id="629" r:id="rId32"/>
    <p:sldId id="630" r:id="rId33"/>
    <p:sldId id="631" r:id="rId34"/>
    <p:sldId id="633" r:id="rId35"/>
    <p:sldId id="634" r:id="rId36"/>
    <p:sldId id="635" r:id="rId37"/>
    <p:sldId id="636" r:id="rId38"/>
    <p:sldId id="1377" r:id="rId39"/>
    <p:sldId id="538" r:id="rId40"/>
    <p:sldId id="282" r:id="rId41"/>
    <p:sldId id="484" r:id="rId42"/>
    <p:sldId id="280" r:id="rId43"/>
    <p:sldId id="1700" r:id="rId44"/>
    <p:sldId id="1674" r:id="rId45"/>
    <p:sldId id="563" r:id="rId46"/>
    <p:sldId id="644" r:id="rId47"/>
    <p:sldId id="650" r:id="rId48"/>
    <p:sldId id="651" r:id="rId49"/>
    <p:sldId id="540" r:id="rId50"/>
    <p:sldId id="623" r:id="rId51"/>
    <p:sldId id="604" r:id="rId52"/>
    <p:sldId id="605" r:id="rId53"/>
    <p:sldId id="624" r:id="rId54"/>
    <p:sldId id="541" r:id="rId55"/>
    <p:sldId id="1675" r:id="rId56"/>
    <p:sldId id="1676" r:id="rId57"/>
    <p:sldId id="1677" r:id="rId58"/>
    <p:sldId id="621" r:id="rId59"/>
    <p:sldId id="537" r:id="rId60"/>
    <p:sldId id="637" r:id="rId61"/>
    <p:sldId id="580" r:id="rId62"/>
    <p:sldId id="1678" r:id="rId63"/>
    <p:sldId id="268" r:id="rId64"/>
    <p:sldId id="1679" r:id="rId65"/>
    <p:sldId id="1680" r:id="rId66"/>
    <p:sldId id="1681" r:id="rId67"/>
    <p:sldId id="1682" r:id="rId68"/>
    <p:sldId id="1683" r:id="rId69"/>
    <p:sldId id="1684" r:id="rId70"/>
    <p:sldId id="1685" r:id="rId71"/>
    <p:sldId id="1686" r:id="rId72"/>
    <p:sldId id="1687" r:id="rId73"/>
    <p:sldId id="1688" r:id="rId74"/>
    <p:sldId id="1689" r:id="rId75"/>
    <p:sldId id="1690" r:id="rId76"/>
    <p:sldId id="276" r:id="rId77"/>
    <p:sldId id="1691" r:id="rId78"/>
    <p:sldId id="1692" r:id="rId79"/>
    <p:sldId id="1693" r:id="rId80"/>
    <p:sldId id="1694" r:id="rId81"/>
    <p:sldId id="1695" r:id="rId82"/>
    <p:sldId id="1696" r:id="rId83"/>
    <p:sldId id="1697" r:id="rId84"/>
    <p:sldId id="1698" r:id="rId85"/>
    <p:sldId id="1701" r:id="rId8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4071" userDrawn="1">
          <p15:clr>
            <a:srgbClr val="A4A3A4"/>
          </p15:clr>
        </p15:guide>
        <p15:guide id="2" pos="1771" userDrawn="1">
          <p15:clr>
            <a:srgbClr val="A4A3A4"/>
          </p15:clr>
        </p15:guide>
        <p15:guide id="3" orient="horz" pos="3025" userDrawn="1">
          <p15:clr>
            <a:srgbClr val="A4A3A4"/>
          </p15:clr>
        </p15:guide>
        <p15:guide id="4"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ena George" initials="SG" lastIdx="2" clrIdx="0"/>
  <p:cmAuthor id="1" name="Sarah-Joy Kurth" initials="SJK" lastIdx="1" clrIdx="1">
    <p:extLst>
      <p:ext uri="{19B8F6BF-5375-455C-9EA6-DF929625EA0E}">
        <p15:presenceInfo xmlns:p15="http://schemas.microsoft.com/office/powerpoint/2012/main" userId="Sarah-Joy Kurth" providerId="None"/>
      </p:ext>
    </p:extLst>
  </p:cmAuthor>
  <p:cmAuthor id="2" name="Barbra McCaffrey" initials="BM" lastIdx="4" clrIdx="2">
    <p:extLst>
      <p:ext uri="{19B8F6BF-5375-455C-9EA6-DF929625EA0E}">
        <p15:presenceInfo xmlns:p15="http://schemas.microsoft.com/office/powerpoint/2012/main" userId="S::barbra.mccaffrey@albertadoctors.org::72f194ec-bdee-42bf-92f3-a3e4b4f9ac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9BBE"/>
    <a:srgbClr val="FCA040"/>
    <a:srgbClr val="F28104"/>
    <a:srgbClr val="F6BB00"/>
    <a:srgbClr val="7C9AFC"/>
    <a:srgbClr val="80AEF8"/>
    <a:srgbClr val="89B7EF"/>
    <a:srgbClr val="8FB1E9"/>
    <a:srgbClr val="275971"/>
    <a:srgbClr val="5CB4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C8F7B-92B7-4F44-8F4A-5DC6ED1353EF}" v="52" dt="2021-06-08T16:25:13.130"/>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16" autoAdjust="0"/>
  </p:normalViewPr>
  <p:slideViewPr>
    <p:cSldViewPr snapToGrid="0">
      <p:cViewPr varScale="1">
        <p:scale>
          <a:sx n="104" d="100"/>
          <a:sy n="104" d="100"/>
        </p:scale>
        <p:origin x="834"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4071"/>
        <p:guide pos="1771"/>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commentAuthors" Target="commentAuthor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Joy Kurth" userId="0e2a37c2-be2d-4f93-8f84-2b6cbfe1fd16" providerId="ADAL" clId="{1099BD45-E58A-4E26-B94D-C83E14146A36}"/>
    <pc:docChg chg="undo custSel addSld delSld modSld">
      <pc:chgData name="Sarah-Joy Kurth" userId="0e2a37c2-be2d-4f93-8f84-2b6cbfe1fd16" providerId="ADAL" clId="{1099BD45-E58A-4E26-B94D-C83E14146A36}" dt="2021-05-26T13:00:06.912" v="243" actId="1076"/>
      <pc:docMkLst>
        <pc:docMk/>
      </pc:docMkLst>
      <pc:sldChg chg="modSp mod">
        <pc:chgData name="Sarah-Joy Kurth" userId="0e2a37c2-be2d-4f93-8f84-2b6cbfe1fd16" providerId="ADAL" clId="{1099BD45-E58A-4E26-B94D-C83E14146A36}" dt="2021-05-26T12:32:42.090" v="3" actId="20577"/>
        <pc:sldMkLst>
          <pc:docMk/>
          <pc:sldMk cId="4234690799" sldId="443"/>
        </pc:sldMkLst>
        <pc:spChg chg="mod">
          <ac:chgData name="Sarah-Joy Kurth" userId="0e2a37c2-be2d-4f93-8f84-2b6cbfe1fd16" providerId="ADAL" clId="{1099BD45-E58A-4E26-B94D-C83E14146A36}" dt="2021-05-26T12:32:42.090" v="3" actId="20577"/>
          <ac:spMkLst>
            <pc:docMk/>
            <pc:sldMk cId="4234690799" sldId="443"/>
            <ac:spMk id="6" creationId="{00000000-0000-0000-0000-000000000000}"/>
          </ac:spMkLst>
        </pc:spChg>
      </pc:sldChg>
      <pc:sldChg chg="del">
        <pc:chgData name="Sarah-Joy Kurth" userId="0e2a37c2-be2d-4f93-8f84-2b6cbfe1fd16" providerId="ADAL" clId="{1099BD45-E58A-4E26-B94D-C83E14146A36}" dt="2021-05-26T12:48:26.841" v="115" actId="47"/>
        <pc:sldMkLst>
          <pc:docMk/>
          <pc:sldMk cId="804919253" sldId="485"/>
        </pc:sldMkLst>
      </pc:sldChg>
      <pc:sldChg chg="del">
        <pc:chgData name="Sarah-Joy Kurth" userId="0e2a37c2-be2d-4f93-8f84-2b6cbfe1fd16" providerId="ADAL" clId="{1099BD45-E58A-4E26-B94D-C83E14146A36}" dt="2021-05-26T12:32:54.634" v="4" actId="2696"/>
        <pc:sldMkLst>
          <pc:docMk/>
          <pc:sldMk cId="3349432237" sldId="536"/>
        </pc:sldMkLst>
      </pc:sldChg>
      <pc:sldChg chg="addSp delSp modSp mod">
        <pc:chgData name="Sarah-Joy Kurth" userId="0e2a37c2-be2d-4f93-8f84-2b6cbfe1fd16" providerId="ADAL" clId="{1099BD45-E58A-4E26-B94D-C83E14146A36}" dt="2021-05-26T12:54:39.549" v="181" actId="122"/>
        <pc:sldMkLst>
          <pc:docMk/>
          <pc:sldMk cId="2067435329" sldId="541"/>
        </pc:sldMkLst>
        <pc:spChg chg="mod">
          <ac:chgData name="Sarah-Joy Kurth" userId="0e2a37c2-be2d-4f93-8f84-2b6cbfe1fd16" providerId="ADAL" clId="{1099BD45-E58A-4E26-B94D-C83E14146A36}" dt="2021-05-26T12:54:25.677" v="174" actId="1036"/>
          <ac:spMkLst>
            <pc:docMk/>
            <pc:sldMk cId="2067435329" sldId="541"/>
            <ac:spMk id="6" creationId="{00000000-0000-0000-0000-000000000000}"/>
          </ac:spMkLst>
        </pc:spChg>
        <pc:spChg chg="mod">
          <ac:chgData name="Sarah-Joy Kurth" userId="0e2a37c2-be2d-4f93-8f84-2b6cbfe1fd16" providerId="ADAL" clId="{1099BD45-E58A-4E26-B94D-C83E14146A36}" dt="2021-05-26T12:54:36.610" v="180" actId="1036"/>
          <ac:spMkLst>
            <pc:docMk/>
            <pc:sldMk cId="2067435329" sldId="541"/>
            <ac:spMk id="11" creationId="{00000000-0000-0000-0000-000000000000}"/>
          </ac:spMkLst>
        </pc:spChg>
        <pc:spChg chg="mod">
          <ac:chgData name="Sarah-Joy Kurth" userId="0e2a37c2-be2d-4f93-8f84-2b6cbfe1fd16" providerId="ADAL" clId="{1099BD45-E58A-4E26-B94D-C83E14146A36}" dt="2021-05-26T12:54:39.549" v="181" actId="122"/>
          <ac:spMkLst>
            <pc:docMk/>
            <pc:sldMk cId="2067435329" sldId="541"/>
            <ac:spMk id="13" creationId="{00000000-0000-0000-0000-000000000000}"/>
          </ac:spMkLst>
        </pc:spChg>
        <pc:spChg chg="mod ord">
          <ac:chgData name="Sarah-Joy Kurth" userId="0e2a37c2-be2d-4f93-8f84-2b6cbfe1fd16" providerId="ADAL" clId="{1099BD45-E58A-4E26-B94D-C83E14146A36}" dt="2021-05-26T12:54:25.677" v="174" actId="1036"/>
          <ac:spMkLst>
            <pc:docMk/>
            <pc:sldMk cId="2067435329" sldId="541"/>
            <ac:spMk id="18" creationId="{00000000-0000-0000-0000-000000000000}"/>
          </ac:spMkLst>
        </pc:spChg>
        <pc:spChg chg="add mod ord">
          <ac:chgData name="Sarah-Joy Kurth" userId="0e2a37c2-be2d-4f93-8f84-2b6cbfe1fd16" providerId="ADAL" clId="{1099BD45-E58A-4E26-B94D-C83E14146A36}" dt="2021-05-26T12:54:09.140" v="168" actId="1036"/>
          <ac:spMkLst>
            <pc:docMk/>
            <pc:sldMk cId="2067435329" sldId="541"/>
            <ac:spMk id="23" creationId="{633A549A-AE89-4476-AF8B-D6F3924A4817}"/>
          </ac:spMkLst>
        </pc:spChg>
        <pc:spChg chg="add mod">
          <ac:chgData name="Sarah-Joy Kurth" userId="0e2a37c2-be2d-4f93-8f84-2b6cbfe1fd16" providerId="ADAL" clId="{1099BD45-E58A-4E26-B94D-C83E14146A36}" dt="2021-05-26T12:54:09.140" v="168" actId="1036"/>
          <ac:spMkLst>
            <pc:docMk/>
            <pc:sldMk cId="2067435329" sldId="541"/>
            <ac:spMk id="24" creationId="{B6F71D38-8E45-4647-81B4-57B9466B0B2D}"/>
          </ac:spMkLst>
        </pc:spChg>
        <pc:spChg chg="mod ord">
          <ac:chgData name="Sarah-Joy Kurth" userId="0e2a37c2-be2d-4f93-8f84-2b6cbfe1fd16" providerId="ADAL" clId="{1099BD45-E58A-4E26-B94D-C83E14146A36}" dt="2021-05-26T12:53:53.217" v="161" actId="1036"/>
          <ac:spMkLst>
            <pc:docMk/>
            <pc:sldMk cId="2067435329" sldId="541"/>
            <ac:spMk id="34" creationId="{00000000-0000-0000-0000-000000000000}"/>
          </ac:spMkLst>
        </pc:spChg>
        <pc:spChg chg="mod">
          <ac:chgData name="Sarah-Joy Kurth" userId="0e2a37c2-be2d-4f93-8f84-2b6cbfe1fd16" providerId="ADAL" clId="{1099BD45-E58A-4E26-B94D-C83E14146A36}" dt="2021-05-26T12:53:53.217" v="161" actId="1036"/>
          <ac:spMkLst>
            <pc:docMk/>
            <pc:sldMk cId="2067435329" sldId="541"/>
            <ac:spMk id="35" creationId="{00000000-0000-0000-0000-000000000000}"/>
          </ac:spMkLst>
        </pc:spChg>
        <pc:picChg chg="add del mod">
          <ac:chgData name="Sarah-Joy Kurth" userId="0e2a37c2-be2d-4f93-8f84-2b6cbfe1fd16" providerId="ADAL" clId="{1099BD45-E58A-4E26-B94D-C83E14146A36}" dt="2021-05-26T12:51:23.303" v="119" actId="478"/>
          <ac:picMkLst>
            <pc:docMk/>
            <pc:sldMk cId="2067435329" sldId="541"/>
            <ac:picMk id="20" creationId="{BB5E706A-D998-4C57-8613-69D68C16E638}"/>
          </ac:picMkLst>
        </pc:picChg>
        <pc:picChg chg="add mod">
          <ac:chgData name="Sarah-Joy Kurth" userId="0e2a37c2-be2d-4f93-8f84-2b6cbfe1fd16" providerId="ADAL" clId="{1099BD45-E58A-4E26-B94D-C83E14146A36}" dt="2021-05-26T12:52:44.712" v="135" actId="1076"/>
          <ac:picMkLst>
            <pc:docMk/>
            <pc:sldMk cId="2067435329" sldId="541"/>
            <ac:picMk id="25" creationId="{E0C82EE7-8BB0-46ED-8BAE-F2DD1F38C72E}"/>
          </ac:picMkLst>
        </pc:picChg>
        <pc:picChg chg="ord">
          <ac:chgData name="Sarah-Joy Kurth" userId="0e2a37c2-be2d-4f93-8f84-2b6cbfe1fd16" providerId="ADAL" clId="{1099BD45-E58A-4E26-B94D-C83E14146A36}" dt="2021-05-26T12:54:21.849" v="172" actId="167"/>
          <ac:picMkLst>
            <pc:docMk/>
            <pc:sldMk cId="2067435329" sldId="541"/>
            <ac:picMk id="5124" creationId="{00000000-0000-0000-0000-000000000000}"/>
          </ac:picMkLst>
        </pc:picChg>
        <pc:cxnChg chg="add del mod">
          <ac:chgData name="Sarah-Joy Kurth" userId="0e2a37c2-be2d-4f93-8f84-2b6cbfe1fd16" providerId="ADAL" clId="{1099BD45-E58A-4E26-B94D-C83E14146A36}" dt="2021-05-26T12:51:23.303" v="119" actId="478"/>
          <ac:cxnSpMkLst>
            <pc:docMk/>
            <pc:sldMk cId="2067435329" sldId="541"/>
            <ac:cxnSpMk id="22" creationId="{5C3DF732-D9E6-4E9B-8C5A-E88F848EFD2C}"/>
          </ac:cxnSpMkLst>
        </pc:cxnChg>
        <pc:cxnChg chg="add mod">
          <ac:chgData name="Sarah-Joy Kurth" userId="0e2a37c2-be2d-4f93-8f84-2b6cbfe1fd16" providerId="ADAL" clId="{1099BD45-E58A-4E26-B94D-C83E14146A36}" dt="2021-05-26T12:54:09.140" v="168" actId="1036"/>
          <ac:cxnSpMkLst>
            <pc:docMk/>
            <pc:sldMk cId="2067435329" sldId="541"/>
            <ac:cxnSpMk id="26" creationId="{D557DE88-CA2B-4722-AB1F-9DDC65E173C6}"/>
          </ac:cxnSpMkLst>
        </pc:cxnChg>
      </pc:sldChg>
      <pc:sldChg chg="addSp delSp modSp mod delCm">
        <pc:chgData name="Sarah-Joy Kurth" userId="0e2a37c2-be2d-4f93-8f84-2b6cbfe1fd16" providerId="ADAL" clId="{1099BD45-E58A-4E26-B94D-C83E14146A36}" dt="2021-05-26T12:40:04.925" v="113" actId="1076"/>
        <pc:sldMkLst>
          <pc:docMk/>
          <pc:sldMk cId="989252832" sldId="621"/>
        </pc:sldMkLst>
        <pc:spChg chg="mod">
          <ac:chgData name="Sarah-Joy Kurth" userId="0e2a37c2-be2d-4f93-8f84-2b6cbfe1fd16" providerId="ADAL" clId="{1099BD45-E58A-4E26-B94D-C83E14146A36}" dt="2021-05-26T12:39:46.322" v="109" actId="1076"/>
          <ac:spMkLst>
            <pc:docMk/>
            <pc:sldMk cId="989252832" sldId="621"/>
            <ac:spMk id="4" creationId="{00000000-0000-0000-0000-000000000000}"/>
          </ac:spMkLst>
        </pc:spChg>
        <pc:spChg chg="mod">
          <ac:chgData name="Sarah-Joy Kurth" userId="0e2a37c2-be2d-4f93-8f84-2b6cbfe1fd16" providerId="ADAL" clId="{1099BD45-E58A-4E26-B94D-C83E14146A36}" dt="2021-05-26T12:36:34.039" v="100" actId="14100"/>
          <ac:spMkLst>
            <pc:docMk/>
            <pc:sldMk cId="989252832" sldId="621"/>
            <ac:spMk id="5" creationId="{00000000-0000-0000-0000-000000000000}"/>
          </ac:spMkLst>
        </pc:spChg>
        <pc:spChg chg="del mod">
          <ac:chgData name="Sarah-Joy Kurth" userId="0e2a37c2-be2d-4f93-8f84-2b6cbfe1fd16" providerId="ADAL" clId="{1099BD45-E58A-4E26-B94D-C83E14146A36}" dt="2021-05-26T12:35:18.071" v="34" actId="478"/>
          <ac:spMkLst>
            <pc:docMk/>
            <pc:sldMk cId="989252832" sldId="621"/>
            <ac:spMk id="8" creationId="{00000000-0000-0000-0000-000000000000}"/>
          </ac:spMkLst>
        </pc:spChg>
        <pc:spChg chg="mod">
          <ac:chgData name="Sarah-Joy Kurth" userId="0e2a37c2-be2d-4f93-8f84-2b6cbfe1fd16" providerId="ADAL" clId="{1099BD45-E58A-4E26-B94D-C83E14146A36}" dt="2021-05-26T12:40:04.925" v="113" actId="1076"/>
          <ac:spMkLst>
            <pc:docMk/>
            <pc:sldMk cId="989252832" sldId="621"/>
            <ac:spMk id="9" creationId="{00000000-0000-0000-0000-000000000000}"/>
          </ac:spMkLst>
        </pc:spChg>
        <pc:spChg chg="del mod">
          <ac:chgData name="Sarah-Joy Kurth" userId="0e2a37c2-be2d-4f93-8f84-2b6cbfe1fd16" providerId="ADAL" clId="{1099BD45-E58A-4E26-B94D-C83E14146A36}" dt="2021-05-26T12:35:16.968" v="33" actId="478"/>
          <ac:spMkLst>
            <pc:docMk/>
            <pc:sldMk cId="989252832" sldId="621"/>
            <ac:spMk id="10" creationId="{00000000-0000-0000-0000-000000000000}"/>
          </ac:spMkLst>
        </pc:spChg>
        <pc:spChg chg="add mod">
          <ac:chgData name="Sarah-Joy Kurth" userId="0e2a37c2-be2d-4f93-8f84-2b6cbfe1fd16" providerId="ADAL" clId="{1099BD45-E58A-4E26-B94D-C83E14146A36}" dt="2021-05-26T12:39:48.707" v="110" actId="1076"/>
          <ac:spMkLst>
            <pc:docMk/>
            <pc:sldMk cId="989252832" sldId="621"/>
            <ac:spMk id="11" creationId="{5BE6AD95-5D0A-4F8A-9B5B-1E074BFE7294}"/>
          </ac:spMkLst>
        </pc:spChg>
        <pc:spChg chg="add mod">
          <ac:chgData name="Sarah-Joy Kurth" userId="0e2a37c2-be2d-4f93-8f84-2b6cbfe1fd16" providerId="ADAL" clId="{1099BD45-E58A-4E26-B94D-C83E14146A36}" dt="2021-05-26T12:36:46.450" v="107" actId="1036"/>
          <ac:spMkLst>
            <pc:docMk/>
            <pc:sldMk cId="989252832" sldId="621"/>
            <ac:spMk id="20" creationId="{13C19438-0DD1-41ED-A97E-561ABD279D8B}"/>
          </ac:spMkLst>
        </pc:spChg>
        <pc:picChg chg="mod">
          <ac:chgData name="Sarah-Joy Kurth" userId="0e2a37c2-be2d-4f93-8f84-2b6cbfe1fd16" providerId="ADAL" clId="{1099BD45-E58A-4E26-B94D-C83E14146A36}" dt="2021-05-26T12:36:46.450" v="107" actId="1036"/>
          <ac:picMkLst>
            <pc:docMk/>
            <pc:sldMk cId="989252832" sldId="621"/>
            <ac:picMk id="6" creationId="{00000000-0000-0000-0000-000000000000}"/>
          </ac:picMkLst>
        </pc:picChg>
        <pc:cxnChg chg="add mod">
          <ac:chgData name="Sarah-Joy Kurth" userId="0e2a37c2-be2d-4f93-8f84-2b6cbfe1fd16" providerId="ADAL" clId="{1099BD45-E58A-4E26-B94D-C83E14146A36}" dt="2021-05-26T12:39:54.243" v="112" actId="14100"/>
          <ac:cxnSpMkLst>
            <pc:docMk/>
            <pc:sldMk cId="989252832" sldId="621"/>
            <ac:cxnSpMk id="12" creationId="{CD7FFA1B-2EA1-4414-9447-871433B2AB46}"/>
          </ac:cxnSpMkLst>
        </pc:cxnChg>
        <pc:cxnChg chg="add mod">
          <ac:chgData name="Sarah-Joy Kurth" userId="0e2a37c2-be2d-4f93-8f84-2b6cbfe1fd16" providerId="ADAL" clId="{1099BD45-E58A-4E26-B94D-C83E14146A36}" dt="2021-05-26T12:36:46.450" v="107" actId="1036"/>
          <ac:cxnSpMkLst>
            <pc:docMk/>
            <pc:sldMk cId="989252832" sldId="621"/>
            <ac:cxnSpMk id="21" creationId="{0F4C57F2-900A-406E-8445-D90DE941B982}"/>
          </ac:cxnSpMkLst>
        </pc:cxnChg>
      </pc:sldChg>
      <pc:sldChg chg="add delCm">
        <pc:chgData name="Sarah-Joy Kurth" userId="0e2a37c2-be2d-4f93-8f84-2b6cbfe1fd16" providerId="ADAL" clId="{1099BD45-E58A-4E26-B94D-C83E14146A36}" dt="2021-05-26T12:48:30.958" v="116" actId="1592"/>
        <pc:sldMkLst>
          <pc:docMk/>
          <pc:sldMk cId="3267871335" sldId="644"/>
        </pc:sldMkLst>
      </pc:sldChg>
      <pc:sldChg chg="modSp mod">
        <pc:chgData name="Sarah-Joy Kurth" userId="0e2a37c2-be2d-4f93-8f84-2b6cbfe1fd16" providerId="ADAL" clId="{1099BD45-E58A-4E26-B94D-C83E14146A36}" dt="2021-05-26T12:55:31.320" v="220" actId="20577"/>
        <pc:sldMkLst>
          <pc:docMk/>
          <pc:sldMk cId="508880064" sldId="1676"/>
        </pc:sldMkLst>
        <pc:spChg chg="mod">
          <ac:chgData name="Sarah-Joy Kurth" userId="0e2a37c2-be2d-4f93-8f84-2b6cbfe1fd16" providerId="ADAL" clId="{1099BD45-E58A-4E26-B94D-C83E14146A36}" dt="2021-05-26T12:55:31.320" v="220" actId="20577"/>
          <ac:spMkLst>
            <pc:docMk/>
            <pc:sldMk cId="508880064" sldId="1676"/>
            <ac:spMk id="6" creationId="{00000000-0000-0000-0000-000000000000}"/>
          </ac:spMkLst>
        </pc:spChg>
      </pc:sldChg>
      <pc:sldChg chg="del">
        <pc:chgData name="Sarah-Joy Kurth" userId="0e2a37c2-be2d-4f93-8f84-2b6cbfe1fd16" providerId="ADAL" clId="{1099BD45-E58A-4E26-B94D-C83E14146A36}" dt="2021-05-26T12:59:07.396" v="222" actId="47"/>
        <pc:sldMkLst>
          <pc:docMk/>
          <pc:sldMk cId="3849604232" sldId="1699"/>
        </pc:sldMkLst>
      </pc:sldChg>
      <pc:sldChg chg="delSp modSp add mod">
        <pc:chgData name="Sarah-Joy Kurth" userId="0e2a37c2-be2d-4f93-8f84-2b6cbfe1fd16" providerId="ADAL" clId="{1099BD45-E58A-4E26-B94D-C83E14146A36}" dt="2021-05-26T13:00:06.912" v="243" actId="1076"/>
        <pc:sldMkLst>
          <pc:docMk/>
          <pc:sldMk cId="2035086960" sldId="1701"/>
        </pc:sldMkLst>
        <pc:spChg chg="mod">
          <ac:chgData name="Sarah-Joy Kurth" userId="0e2a37c2-be2d-4f93-8f84-2b6cbfe1fd16" providerId="ADAL" clId="{1099BD45-E58A-4E26-B94D-C83E14146A36}" dt="2021-05-26T13:00:06.912" v="243" actId="1076"/>
          <ac:spMkLst>
            <pc:docMk/>
            <pc:sldMk cId="2035086960" sldId="1701"/>
            <ac:spMk id="3" creationId="{00000000-0000-0000-0000-000000000000}"/>
          </ac:spMkLst>
        </pc:spChg>
        <pc:spChg chg="del mod">
          <ac:chgData name="Sarah-Joy Kurth" userId="0e2a37c2-be2d-4f93-8f84-2b6cbfe1fd16" providerId="ADAL" clId="{1099BD45-E58A-4E26-B94D-C83E14146A36}" dt="2021-05-26T12:59:57.135" v="236" actId="478"/>
          <ac:spMkLst>
            <pc:docMk/>
            <pc:sldMk cId="2035086960" sldId="1701"/>
            <ac:spMk id="5" creationId="{00000000-0000-0000-0000-000000000000}"/>
          </ac:spMkLst>
        </pc:spChg>
      </pc:sldChg>
      <pc:sldChg chg="addSp modSp add del mod">
        <pc:chgData name="Sarah-Joy Kurth" userId="0e2a37c2-be2d-4f93-8f84-2b6cbfe1fd16" providerId="ADAL" clId="{1099BD45-E58A-4E26-B94D-C83E14146A36}" dt="2021-05-26T12:54:44.742" v="182" actId="47"/>
        <pc:sldMkLst>
          <pc:docMk/>
          <pc:sldMk cId="2712442522" sldId="1701"/>
        </pc:sldMkLst>
        <pc:spChg chg="add mod">
          <ac:chgData name="Sarah-Joy Kurth" userId="0e2a37c2-be2d-4f93-8f84-2b6cbfe1fd16" providerId="ADAL" clId="{1099BD45-E58A-4E26-B94D-C83E14146A36}" dt="2021-05-26T12:52:06.058" v="124" actId="14100"/>
          <ac:spMkLst>
            <pc:docMk/>
            <pc:sldMk cId="2712442522" sldId="1701"/>
            <ac:spMk id="23" creationId="{13FF9D24-18B4-43C9-B3CD-6FD6CEDF5929}"/>
          </ac:spMkLst>
        </pc:spChg>
        <pc:spChg chg="add mod">
          <ac:chgData name="Sarah-Joy Kurth" userId="0e2a37c2-be2d-4f93-8f84-2b6cbfe1fd16" providerId="ADAL" clId="{1099BD45-E58A-4E26-B94D-C83E14146A36}" dt="2021-05-26T12:52:09.120" v="126" actId="20577"/>
          <ac:spMkLst>
            <pc:docMk/>
            <pc:sldMk cId="2712442522" sldId="1701"/>
            <ac:spMk id="24" creationId="{E9C2B09F-2BBE-44A2-AB54-10615F4688D7}"/>
          </ac:spMkLst>
        </pc:spChg>
      </pc:sldChg>
    </pc:docChg>
  </pc:docChgLst>
  <pc:docChgLst>
    <pc:chgData name="Chris Diamant" userId="S::chris.diamant@albertadoctors.org::92aef410-07f6-417a-a945-72cef927e1a1" providerId="AD" clId="Web-{689C8F7B-92B7-4F44-8F4A-5DC6ED1353EF}"/>
    <pc:docChg chg="modSld">
      <pc:chgData name="Chris Diamant" userId="S::chris.diamant@albertadoctors.org::92aef410-07f6-417a-a945-72cef927e1a1" providerId="AD" clId="Web-{689C8F7B-92B7-4F44-8F4A-5DC6ED1353EF}" dt="2021-06-08T16:24:47.895" v="84"/>
      <pc:docMkLst>
        <pc:docMk/>
      </pc:docMkLst>
      <pc:sldChg chg="modNotes">
        <pc:chgData name="Chris Diamant" userId="S::chris.diamant@albertadoctors.org::92aef410-07f6-417a-a945-72cef927e1a1" providerId="AD" clId="Web-{689C8F7B-92B7-4F44-8F4A-5DC6ED1353EF}" dt="2021-06-08T16:20:48.470" v="69"/>
        <pc:sldMkLst>
          <pc:docMk/>
          <pc:sldMk cId="989252832" sldId="621"/>
        </pc:sldMkLst>
      </pc:sldChg>
      <pc:sldChg chg="modSp">
        <pc:chgData name="Chris Diamant" userId="S::chris.diamant@albertadoctors.org::92aef410-07f6-417a-a945-72cef927e1a1" providerId="AD" clId="Web-{689C8F7B-92B7-4F44-8F4A-5DC6ED1353EF}" dt="2021-06-08T16:15:29.388" v="4" actId="20577"/>
        <pc:sldMkLst>
          <pc:docMk/>
          <pc:sldMk cId="1180768307" sldId="623"/>
        </pc:sldMkLst>
        <pc:spChg chg="mod">
          <ac:chgData name="Chris Diamant" userId="S::chris.diamant@albertadoctors.org::92aef410-07f6-417a-a945-72cef927e1a1" providerId="AD" clId="Web-{689C8F7B-92B7-4F44-8F4A-5DC6ED1353EF}" dt="2021-06-08T16:15:29.388" v="4" actId="20577"/>
          <ac:spMkLst>
            <pc:docMk/>
            <pc:sldMk cId="1180768307" sldId="623"/>
            <ac:spMk id="2" creationId="{00000000-0000-0000-0000-000000000000}"/>
          </ac:spMkLst>
        </pc:spChg>
      </pc:sldChg>
      <pc:sldChg chg="modSp modNotes">
        <pc:chgData name="Chris Diamant" userId="S::chris.diamant@albertadoctors.org::92aef410-07f6-417a-a945-72cef927e1a1" providerId="AD" clId="Web-{689C8F7B-92B7-4F44-8F4A-5DC6ED1353EF}" dt="2021-06-08T16:24:47.895" v="84"/>
        <pc:sldMkLst>
          <pc:docMk/>
          <pc:sldMk cId="990440146" sldId="649"/>
        </pc:sldMkLst>
        <pc:spChg chg="mod">
          <ac:chgData name="Chris Diamant" userId="S::chris.diamant@albertadoctors.org::92aef410-07f6-417a-a945-72cef927e1a1" providerId="AD" clId="Web-{689C8F7B-92B7-4F44-8F4A-5DC6ED1353EF}" dt="2021-06-08T16:24:24.942" v="76" actId="20577"/>
          <ac:spMkLst>
            <pc:docMk/>
            <pc:sldMk cId="990440146" sldId="649"/>
            <ac:spMk id="3" creationId="{DFB0DB4E-CDA6-44EA-95A8-409175E99970}"/>
          </ac:spMkLst>
        </pc:spChg>
      </pc:sldChg>
      <pc:sldChg chg="modSp modNotes">
        <pc:chgData name="Chris Diamant" userId="S::chris.diamant@albertadoctors.org::92aef410-07f6-417a-a945-72cef927e1a1" providerId="AD" clId="Web-{689C8F7B-92B7-4F44-8F4A-5DC6ED1353EF}" dt="2021-06-08T16:19:57.017" v="56" actId="20577"/>
        <pc:sldMkLst>
          <pc:docMk/>
          <pc:sldMk cId="3612420001" sldId="1677"/>
        </pc:sldMkLst>
        <pc:spChg chg="mod">
          <ac:chgData name="Chris Diamant" userId="S::chris.diamant@albertadoctors.org::92aef410-07f6-417a-a945-72cef927e1a1" providerId="AD" clId="Web-{689C8F7B-92B7-4F44-8F4A-5DC6ED1353EF}" dt="2021-06-08T16:19:57.017" v="56" actId="20577"/>
          <ac:spMkLst>
            <pc:docMk/>
            <pc:sldMk cId="3612420001" sldId="1677"/>
            <ac:spMk id="49" creationId="{00000000-0000-0000-0000-000000000000}"/>
          </ac:spMkLst>
        </pc:spChg>
        <pc:spChg chg="mod">
          <ac:chgData name="Chris Diamant" userId="S::chris.diamant@albertadoctors.org::92aef410-07f6-417a-a945-72cef927e1a1" providerId="AD" clId="Web-{689C8F7B-92B7-4F44-8F4A-5DC6ED1353EF}" dt="2021-06-08T16:19:00.625" v="46"/>
          <ac:spMkLst>
            <pc:docMk/>
            <pc:sldMk cId="3612420001" sldId="1677"/>
            <ac:spMk id="58" creationId="{00000000-0000-0000-0000-000000000000}"/>
          </ac:spMkLst>
        </pc:spChg>
        <pc:cxnChg chg="mod">
          <ac:chgData name="Chris Diamant" userId="S::chris.diamant@albertadoctors.org::92aef410-07f6-417a-a945-72cef927e1a1" providerId="AD" clId="Web-{689C8F7B-92B7-4F44-8F4A-5DC6ED1353EF}" dt="2021-06-08T16:19:31.173" v="48"/>
          <ac:cxnSpMkLst>
            <pc:docMk/>
            <pc:sldMk cId="3612420001" sldId="1677"/>
            <ac:cxnSpMk id="26" creationId="{00000000-0000-0000-0000-000000000000}"/>
          </ac:cxnSpMkLst>
        </pc:cxnChg>
      </pc:sldChg>
    </pc:docChg>
  </pc:docChgLst>
  <pc:docChgLst>
    <pc:chgData name="Sarah-Joy Kurth" userId="0e2a37c2-be2d-4f93-8f84-2b6cbfe1fd16" providerId="ADAL" clId="{D4335A8F-DDA9-4665-AFED-1B69D6479D2B}"/>
    <pc:docChg chg="modSld">
      <pc:chgData name="Sarah-Joy Kurth" userId="0e2a37c2-be2d-4f93-8f84-2b6cbfe1fd16" providerId="ADAL" clId="{D4335A8F-DDA9-4665-AFED-1B69D6479D2B}" dt="2021-06-08T17:23:41.363" v="5" actId="20577"/>
      <pc:docMkLst>
        <pc:docMk/>
      </pc:docMkLst>
      <pc:sldChg chg="modSp mod">
        <pc:chgData name="Sarah-Joy Kurth" userId="0e2a37c2-be2d-4f93-8f84-2b6cbfe1fd16" providerId="ADAL" clId="{D4335A8F-DDA9-4665-AFED-1B69D6479D2B}" dt="2021-06-08T17:23:41.363" v="5" actId="20577"/>
        <pc:sldMkLst>
          <pc:docMk/>
          <pc:sldMk cId="4234690799" sldId="443"/>
        </pc:sldMkLst>
        <pc:spChg chg="mod">
          <ac:chgData name="Sarah-Joy Kurth" userId="0e2a37c2-be2d-4f93-8f84-2b6cbfe1fd16" providerId="ADAL" clId="{D4335A8F-DDA9-4665-AFED-1B69D6479D2B}" dt="2021-06-08T17:23:41.363" v="5" actId="20577"/>
          <ac:spMkLst>
            <pc:docMk/>
            <pc:sldMk cId="4234690799" sldId="443"/>
            <ac:spMk id="6" creationId="{00000000-0000-0000-0000-000000000000}"/>
          </ac:spMkLst>
        </pc:spChg>
      </pc:sldChg>
      <pc:sldChg chg="modSp mod">
        <pc:chgData name="Sarah-Joy Kurth" userId="0e2a37c2-be2d-4f93-8f84-2b6cbfe1fd16" providerId="ADAL" clId="{D4335A8F-DDA9-4665-AFED-1B69D6479D2B}" dt="2021-06-08T17:18:54.389" v="1" actId="20577"/>
        <pc:sldMkLst>
          <pc:docMk/>
          <pc:sldMk cId="989252832" sldId="621"/>
        </pc:sldMkLst>
        <pc:spChg chg="mod">
          <ac:chgData name="Sarah-Joy Kurth" userId="0e2a37c2-be2d-4f93-8f84-2b6cbfe1fd16" providerId="ADAL" clId="{D4335A8F-DDA9-4665-AFED-1B69D6479D2B}" dt="2021-06-08T17:18:54.389" v="1" actId="20577"/>
          <ac:spMkLst>
            <pc:docMk/>
            <pc:sldMk cId="989252832" sldId="621"/>
            <ac:spMk id="9"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357" cy="480547"/>
          </a:xfrm>
          <a:prstGeom prst="rect">
            <a:avLst/>
          </a:prstGeom>
        </p:spPr>
        <p:txBody>
          <a:bodyPr vert="horz" lIns="93786" tIns="46893" rIns="93786" bIns="46893" rtlCol="0"/>
          <a:lstStyle>
            <a:lvl1pPr algn="l">
              <a:defRPr sz="1300"/>
            </a:lvl1pPr>
          </a:lstStyle>
          <a:p>
            <a:endParaRPr lang="fr-CA">
              <a:latin typeface="Segoe UI" panose="020B0502040204020203" pitchFamily="34" charset="0"/>
            </a:endParaRPr>
          </a:p>
        </p:txBody>
      </p:sp>
      <p:sp>
        <p:nvSpPr>
          <p:cNvPr id="3" name="Date Placeholder 2"/>
          <p:cNvSpPr>
            <a:spLocks noGrp="1"/>
          </p:cNvSpPr>
          <p:nvPr>
            <p:ph type="dt" sz="quarter" idx="1"/>
          </p:nvPr>
        </p:nvSpPr>
        <p:spPr>
          <a:xfrm>
            <a:off x="4143211" y="1"/>
            <a:ext cx="3170357" cy="480547"/>
          </a:xfrm>
          <a:prstGeom prst="rect">
            <a:avLst/>
          </a:prstGeom>
        </p:spPr>
        <p:txBody>
          <a:bodyPr vert="horz" lIns="93786" tIns="46893" rIns="93786" bIns="46893" rtlCol="0"/>
          <a:lstStyle>
            <a:lvl1pPr algn="r">
              <a:defRPr sz="1300"/>
            </a:lvl1pPr>
          </a:lstStyle>
          <a:p>
            <a:fld id="{5BF03491-C7F3-4225-AF48-10C083706234}" type="datetimeFigureOut">
              <a:rPr lang="fr-CA" smtClean="0">
                <a:latin typeface="Segoe UI" panose="020B0502040204020203" pitchFamily="34" charset="0"/>
              </a:rPr>
              <a:t>2021-06-08</a:t>
            </a:fld>
            <a:endParaRPr lang="fr-CA">
              <a:latin typeface="Segoe UI" panose="020B0502040204020203" pitchFamily="34" charset="0"/>
            </a:endParaRPr>
          </a:p>
        </p:txBody>
      </p:sp>
      <p:sp>
        <p:nvSpPr>
          <p:cNvPr id="4" name="Footer Placeholder 3"/>
          <p:cNvSpPr>
            <a:spLocks noGrp="1"/>
          </p:cNvSpPr>
          <p:nvPr>
            <p:ph type="ftr" sz="quarter" idx="2"/>
          </p:nvPr>
        </p:nvSpPr>
        <p:spPr>
          <a:xfrm>
            <a:off x="1" y="9119030"/>
            <a:ext cx="3170357" cy="480547"/>
          </a:xfrm>
          <a:prstGeom prst="rect">
            <a:avLst/>
          </a:prstGeom>
        </p:spPr>
        <p:txBody>
          <a:bodyPr vert="horz" lIns="93786" tIns="46893" rIns="93786" bIns="46893" rtlCol="0" anchor="b"/>
          <a:lstStyle>
            <a:lvl1pPr algn="l">
              <a:defRPr sz="1300"/>
            </a:lvl1pPr>
          </a:lstStyle>
          <a:p>
            <a:endParaRPr lang="fr-CA">
              <a:latin typeface="Segoe UI" panose="020B0502040204020203" pitchFamily="34" charset="0"/>
            </a:endParaRPr>
          </a:p>
        </p:txBody>
      </p:sp>
      <p:sp>
        <p:nvSpPr>
          <p:cNvPr id="5" name="Slide Number Placeholder 4"/>
          <p:cNvSpPr>
            <a:spLocks noGrp="1"/>
          </p:cNvSpPr>
          <p:nvPr>
            <p:ph type="sldNum" sz="quarter" idx="3"/>
          </p:nvPr>
        </p:nvSpPr>
        <p:spPr>
          <a:xfrm>
            <a:off x="4143211" y="9119030"/>
            <a:ext cx="3170357" cy="480547"/>
          </a:xfrm>
          <a:prstGeom prst="rect">
            <a:avLst/>
          </a:prstGeom>
        </p:spPr>
        <p:txBody>
          <a:bodyPr vert="horz" lIns="93786" tIns="46893" rIns="93786" bIns="46893" rtlCol="0" anchor="b"/>
          <a:lstStyle>
            <a:lvl1pPr algn="r">
              <a:defRPr sz="1300"/>
            </a:lvl1pPr>
          </a:lstStyle>
          <a:p>
            <a:fld id="{F651FBEE-4464-45DF-9509-259E49F8A71A}" type="slidenum">
              <a:rPr lang="fr-CA" smtClean="0">
                <a:latin typeface="Segoe UI" panose="020B0502040204020203" pitchFamily="34" charset="0"/>
              </a:rPr>
              <a:t>‹#›</a:t>
            </a:fld>
            <a:endParaRPr lang="fr-CA">
              <a:latin typeface="Segoe UI" panose="020B0502040204020203" pitchFamily="34" charset="0"/>
            </a:endParaRPr>
          </a:p>
        </p:txBody>
      </p:sp>
    </p:spTree>
    <p:extLst>
      <p:ext uri="{BB962C8B-B14F-4D97-AF65-F5344CB8AC3E}">
        <p14:creationId xmlns:p14="http://schemas.microsoft.com/office/powerpoint/2010/main" val="1809840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47" tIns="48322" rIns="96647" bIns="48322" rtlCol="0"/>
          <a:lstStyle>
            <a:lvl1pPr algn="l">
              <a:defRPr sz="1300">
                <a:latin typeface="Segoe UI" panose="020B0502040204020203" pitchFamily="34" charset="0"/>
              </a:defRPr>
            </a:lvl1pPr>
          </a:lstStyle>
          <a:p>
            <a:endParaRPr lang="en-US"/>
          </a:p>
        </p:txBody>
      </p:sp>
      <p:sp>
        <p:nvSpPr>
          <p:cNvPr id="3" name="Date Placeholder 2"/>
          <p:cNvSpPr>
            <a:spLocks noGrp="1"/>
          </p:cNvSpPr>
          <p:nvPr>
            <p:ph type="dt" idx="1"/>
          </p:nvPr>
        </p:nvSpPr>
        <p:spPr>
          <a:xfrm>
            <a:off x="4143589" y="1"/>
            <a:ext cx="3169920" cy="481727"/>
          </a:xfrm>
          <a:prstGeom prst="rect">
            <a:avLst/>
          </a:prstGeom>
        </p:spPr>
        <p:txBody>
          <a:bodyPr vert="horz" lIns="96647" tIns="48322" rIns="96647" bIns="48322" rtlCol="0"/>
          <a:lstStyle>
            <a:lvl1pPr algn="r">
              <a:defRPr sz="1300">
                <a:latin typeface="Segoe UI" panose="020B0502040204020203" pitchFamily="34" charset="0"/>
              </a:defRPr>
            </a:lvl1pPr>
          </a:lstStyle>
          <a:p>
            <a:fld id="{EB9534F2-2CC1-4F16-89D9-B8858E96675E}" type="datetimeFigureOut">
              <a:rPr lang="en-US" smtClean="0"/>
              <a:pPr/>
              <a:t>6/8/2021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2" rIns="96647" bIns="48322" rtlCol="0" anchor="ctr"/>
          <a:lstStyle/>
          <a:p>
            <a:endParaRPr lang="en-US"/>
          </a:p>
        </p:txBody>
      </p:sp>
      <p:sp>
        <p:nvSpPr>
          <p:cNvPr id="5" name="Notes Placeholder 4"/>
          <p:cNvSpPr>
            <a:spLocks noGrp="1"/>
          </p:cNvSpPr>
          <p:nvPr>
            <p:ph type="body" sz="quarter" idx="3"/>
          </p:nvPr>
        </p:nvSpPr>
        <p:spPr>
          <a:xfrm>
            <a:off x="731521" y="4620578"/>
            <a:ext cx="5852160" cy="3780474"/>
          </a:xfrm>
          <a:prstGeom prst="rect">
            <a:avLst/>
          </a:prstGeom>
        </p:spPr>
        <p:txBody>
          <a:bodyPr vert="horz" lIns="96647" tIns="48322" rIns="96647" bIns="4832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0" cy="481726"/>
          </a:xfrm>
          <a:prstGeom prst="rect">
            <a:avLst/>
          </a:prstGeom>
        </p:spPr>
        <p:txBody>
          <a:bodyPr vert="horz" lIns="96647" tIns="48322" rIns="96647" bIns="48322" rtlCol="0" anchor="b"/>
          <a:lstStyle>
            <a:lvl1pPr algn="l">
              <a:defRPr sz="130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4143589" y="9119475"/>
            <a:ext cx="3169920" cy="481726"/>
          </a:xfrm>
          <a:prstGeom prst="rect">
            <a:avLst/>
          </a:prstGeom>
        </p:spPr>
        <p:txBody>
          <a:bodyPr vert="horz" lIns="96647" tIns="48322" rIns="96647" bIns="48322" rtlCol="0" anchor="b"/>
          <a:lstStyle>
            <a:lvl1pPr algn="r">
              <a:defRPr sz="1300">
                <a:latin typeface="Segoe UI" panose="020B0502040204020203" pitchFamily="34" charset="0"/>
              </a:defRPr>
            </a:lvl1pPr>
          </a:lstStyle>
          <a:p>
            <a:fld id="{D50CD75E-9D1F-4BF9-B911-FDF7642DDDE0}" type="slidenum">
              <a:rPr lang="en-US" smtClean="0"/>
              <a:pPr/>
              <a:t>‹#›</a:t>
            </a:fld>
            <a:endParaRPr lang="en-US"/>
          </a:p>
        </p:txBody>
      </p:sp>
    </p:spTree>
    <p:extLst>
      <p:ext uri="{BB962C8B-B14F-4D97-AF65-F5344CB8AC3E}">
        <p14:creationId xmlns:p14="http://schemas.microsoft.com/office/powerpoint/2010/main" val="3679523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a:lvl2pPr marL="457200" algn="l" defTabSz="914400" rtl="0" eaLnBrk="1" latinLnBrk="0" hangingPunct="1">
      <a:defRPr sz="1200" kern="1200">
        <a:solidFill>
          <a:schemeClr val="tx1"/>
        </a:solidFill>
        <a:latin typeface="Segoe UI" panose="020B0502040204020203" pitchFamily="34" charset="0"/>
        <a:ea typeface="+mn-ea"/>
        <a:cs typeface="+mn-cs"/>
      </a:defRPr>
    </a:lvl2pPr>
    <a:lvl3pPr marL="914400" algn="l" defTabSz="914400" rtl="0" eaLnBrk="1" latinLnBrk="0" hangingPunct="1">
      <a:defRPr sz="1200" kern="1200">
        <a:solidFill>
          <a:schemeClr val="tx1"/>
        </a:solidFill>
        <a:latin typeface="Segoe UI" panose="020B0502040204020203" pitchFamily="34" charset="0"/>
        <a:ea typeface="+mn-ea"/>
        <a:cs typeface="+mn-cs"/>
      </a:defRPr>
    </a:lvl3pPr>
    <a:lvl4pPr marL="1371600" algn="l" defTabSz="914400" rtl="0" eaLnBrk="1" latinLnBrk="0" hangingPunct="1">
      <a:defRPr sz="1200" kern="1200">
        <a:solidFill>
          <a:schemeClr val="tx1"/>
        </a:solidFill>
        <a:latin typeface="Segoe UI" panose="020B0502040204020203" pitchFamily="34" charset="0"/>
        <a:ea typeface="+mn-ea"/>
        <a:cs typeface="+mn-cs"/>
      </a:defRPr>
    </a:lvl4pPr>
    <a:lvl5pPr marL="1828800" algn="l" defTabSz="914400" rtl="0" eaLnBrk="1" latinLnBrk="0" hangingPunct="1">
      <a:defRPr sz="120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ctt.albertadoctors.org/file/QHR_Accuro_CII-CPAR_Guide.pd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actt.albertadoctors.org/file/QHR_Accuro_CII-CPAR__Mapping.pdf" TargetMode="External"/><Relationship Id="rId4" Type="http://schemas.openxmlformats.org/officeDocument/2006/relationships/hyperlink" Target="https://actt.albertadoctors.org/PMH/panel-continuity/CII-CPAR/cii-for-specialists/Pages/Get-Started-Today.aspx"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ctt.albertadoctors.org/file/CII-CPAR_Considerations_for_Partially_Onboarded_Clinics.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ctt.albertadoctors.org/file/QHR_Accuro_CII-CPAR_Guide.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actt.albertadoctors.org/file/QHR_Accuro_CII-CPAR_Guide.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actt.albertadoctors.org/PMH/panel-continuity/CII-CPAR/cii-for-specialists/Pages/Get-Started-Today.aspx"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actt.albertadoctors.org/file/Med_Access_CII-CPAR_Guide.pdf" TargetMode="External"/><Relationship Id="rId4" Type="http://schemas.openxmlformats.org/officeDocument/2006/relationships/hyperlink" Target="https://actt.albertadoctors.org/file/QHR_Accuro_CII-CPAR_Guide.pdf"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psa.ca/wp-content/uploads/2020/05/Referral-Consultation.pdf%22"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actt.albertadoctors.org/file/QHR_Accuro_CII-CPAR_Guide.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actt.albertadoctors.org/file/QHR_Accuro_CII-CPAR_Guide.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www.albertanetcare.ca/learningcentre/trainingrecordings.htm"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actt.albertadoctors.org/PMH/panel-continuity/CII-CPAR/Pages/Tools-and-Resources.aspx"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actt.albertadoctors.org/PMH/panel-continuity/CII-CPAR/Pages/Tools-and-Resources.aspx"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68400"/>
            <a:ext cx="5611812" cy="3157538"/>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5EA54082-0EDA-40C0-B23E-AB88047B2438}" type="slidenum">
              <a:rPr lang="en-IN" smtClean="0"/>
              <a:t>1</a:t>
            </a:fld>
            <a:endParaRPr lang="en-IN"/>
          </a:p>
        </p:txBody>
      </p:sp>
    </p:spTree>
    <p:extLst>
      <p:ext uri="{BB962C8B-B14F-4D97-AF65-F5344CB8AC3E}">
        <p14:creationId xmlns:p14="http://schemas.microsoft.com/office/powerpoint/2010/main" val="3331932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5713" y="871538"/>
            <a:ext cx="4184650" cy="2354262"/>
          </a:xfrm>
        </p:spPr>
      </p:sp>
      <p:sp>
        <p:nvSpPr>
          <p:cNvPr id="3" name="Notes Placeholder 2"/>
          <p:cNvSpPr>
            <a:spLocks noGrp="1"/>
          </p:cNvSpPr>
          <p:nvPr>
            <p:ph type="body" idx="1"/>
          </p:nvPr>
        </p:nvSpPr>
        <p:spPr/>
        <p:txBody>
          <a:bodyPr/>
          <a:lstStyle/>
          <a:p>
            <a:r>
              <a:rPr lang="en-US" baseline="0"/>
              <a:t>Key Messages: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 Healthcare Data Repository is a database created by Alberta Health to gather information from across the healthcare system including community EMRs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a:t>So new that it contains limited information that isn’t currently being used at all</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aseline="0"/>
              <a:t>The only people who currently have access are technicians responsible for making sure everything is operating properly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Alberta health will ”use this information within its data analytics systems to perform such activities as planning, quality improvement and health system management.” (PIA summary page 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solidFill>
                  <a:srgbClr val="FF0000"/>
                </a:solidFill>
              </a:rPr>
              <a:t>All high performing health care systems have this capability, Alberta is aligned with this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solidFill>
                  <a:srgbClr val="FF0000"/>
                </a:solidFill>
              </a:rPr>
              <a:t>Use of this information for system improvement will benefit everyone – </a:t>
            </a:r>
            <a:r>
              <a:rPr lang="en-US" baseline="0">
                <a:solidFill>
                  <a:srgbClr val="FFFF00"/>
                </a:solidFill>
              </a:rPr>
              <a:t>efficiency, cost savings, better resource allocation, better outcomes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solidFill>
                  <a:srgbClr val="FF0000"/>
                </a:solidFill>
              </a:rPr>
              <a:t>This system is</a:t>
            </a:r>
            <a:r>
              <a:rPr lang="en-US" b="1" baseline="0">
                <a:solidFill>
                  <a:srgbClr val="FF0000"/>
                </a:solidFill>
              </a:rPr>
              <a:t> not </a:t>
            </a:r>
            <a:r>
              <a:rPr lang="en-US" b="0" baseline="0">
                <a:solidFill>
                  <a:srgbClr val="FF0000"/>
                </a:solidFill>
              </a:rPr>
              <a:t>intended or </a:t>
            </a:r>
            <a:r>
              <a:rPr lang="en-US" baseline="0">
                <a:solidFill>
                  <a:srgbClr val="FF0000"/>
                </a:solidFill>
              </a:rPr>
              <a:t>designed to be used for performance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 data collected for the HDR is similar to data collected for billing, but not the same; and of course collected for a different purpose. Billing data is not available for the kind of analytics needed for sophisticated health system management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There is GOVERNANCE!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a:t>The Health Information Data Governance Committee is responsible for making recommendations on how the data may be used</a:t>
            </a:r>
          </a:p>
        </p:txBody>
      </p:sp>
      <p:sp>
        <p:nvSpPr>
          <p:cNvPr id="4" name="Slide Number Placeholder 3"/>
          <p:cNvSpPr>
            <a:spLocks noGrp="1"/>
          </p:cNvSpPr>
          <p:nvPr>
            <p:ph type="sldNum" sz="quarter" idx="10"/>
          </p:nvPr>
        </p:nvSpPr>
        <p:spPr/>
        <p:txBody>
          <a:bodyPr/>
          <a:lstStyle/>
          <a:p>
            <a:fld id="{988C2099-781F-4471-9219-972D7FEA1EBA}" type="slidenum">
              <a:rPr lang="en-US" smtClean="0"/>
              <a:t>11</a:t>
            </a:fld>
            <a:endParaRPr lang="en-US"/>
          </a:p>
        </p:txBody>
      </p:sp>
    </p:spTree>
    <p:extLst>
      <p:ext uri="{BB962C8B-B14F-4D97-AF65-F5344CB8AC3E}">
        <p14:creationId xmlns:p14="http://schemas.microsoft.com/office/powerpoint/2010/main" val="3727824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solidFill>
                  <a:schemeClr val="accent2">
                    <a:lumMod val="75000"/>
                  </a:schemeClr>
                </a:solidFill>
              </a:rPr>
              <a:t>Key Messages:</a:t>
            </a:r>
          </a:p>
          <a:p>
            <a:pPr marL="178908" indent="-178908">
              <a:buFont typeface="Arial" panose="020B0604020202020204" pitchFamily="34" charset="0"/>
              <a:buChar char="•"/>
            </a:pPr>
            <a:r>
              <a:rPr lang="en-US" sz="1300">
                <a:solidFill>
                  <a:schemeClr val="accent2">
                    <a:lumMod val="75000"/>
                  </a:schemeClr>
                </a:solidFill>
              </a:rPr>
              <a:t>CPAR supports new processes so that family doctors and teams can confirm their relationships with patients and share it through Alberta Netcare. This will help reinforce the consistent relationships between patients and their providers.</a:t>
            </a:r>
          </a:p>
          <a:p>
            <a:pPr marL="178908" indent="-178908">
              <a:buFont typeface="Arial" panose="020B0604020202020204" pitchFamily="34" charset="0"/>
              <a:buChar char="•"/>
            </a:pPr>
            <a:r>
              <a:rPr lang="en-CA"/>
              <a:t>Panels</a:t>
            </a:r>
            <a:r>
              <a:rPr lang="en-CA" baseline="0"/>
              <a:t> will be uploaded monthly, automatically, from clinic EMRs. This monthly capture is needed because panels are fluid. They change as patients are born, pass, join the practice and leave the practice.</a:t>
            </a:r>
          </a:p>
          <a:p>
            <a:pPr marL="178908" indent="-178908">
              <a:buFont typeface="Arial" panose="020B0604020202020204" pitchFamily="34" charset="0"/>
              <a:buChar char="•"/>
            </a:pPr>
            <a:r>
              <a:rPr lang="en-CA"/>
              <a:t>Panel information </a:t>
            </a:r>
            <a:r>
              <a:rPr lang="en-CA" baseline="0"/>
              <a:t>in the registry is crucial to future enhancements in Alberta. It is the source of truth of panel.</a:t>
            </a:r>
            <a:endParaRPr lang="en-CA"/>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cs typeface="Segoe UI" panose="020B0502040204020203" pitchFamily="34" charset="0"/>
              </a:rPr>
              <a:pPr defTabSz="954176" fontAlgn="base">
                <a:spcBef>
                  <a:spcPct val="0"/>
                </a:spcBef>
                <a:spcAft>
                  <a:spcPct val="0"/>
                </a:spcAft>
                <a:defRPr/>
              </a:pPr>
              <a:t>12</a:t>
            </a:fld>
            <a:endParaRPr lang="en-CA">
              <a:solidFill>
                <a:prstClr val="black"/>
              </a:solidFill>
              <a:cs typeface="Segoe UI" panose="020B0502040204020203" pitchFamily="34" charset="0"/>
            </a:endParaRPr>
          </a:p>
        </p:txBody>
      </p:sp>
    </p:spTree>
    <p:extLst>
      <p:ext uri="{BB962C8B-B14F-4D97-AF65-F5344CB8AC3E}">
        <p14:creationId xmlns:p14="http://schemas.microsoft.com/office/powerpoint/2010/main" val="33891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tools referred</a:t>
            </a:r>
            <a:r>
              <a:rPr lang="en-US" baseline="0"/>
              <a:t> to in this slide deck may be found on the CII/CPAR Tools and Resources page. </a:t>
            </a:r>
            <a:r>
              <a:rPr lang="en-CA" sz="1200">
                <a:hlinkClick r:id="rId3"/>
              </a:rPr>
              <a:t>https://actt.albertadoctors.org/cii-cpar/toolsresources</a:t>
            </a:r>
            <a:endParaRPr lang="en-CA" sz="1200"/>
          </a:p>
          <a:p>
            <a:endParaRPr lang="en-CA"/>
          </a:p>
        </p:txBody>
      </p:sp>
      <p:sp>
        <p:nvSpPr>
          <p:cNvPr id="4" name="Slide Number Placeholder 3"/>
          <p:cNvSpPr>
            <a:spLocks noGrp="1"/>
          </p:cNvSpPr>
          <p:nvPr>
            <p:ph type="sldNum" sz="quarter" idx="10"/>
          </p:nvPr>
        </p:nvSpPr>
        <p:spPr/>
        <p:txBody>
          <a:bodyPr/>
          <a:lstStyle/>
          <a:p>
            <a:fld id="{988C2099-781F-4471-9219-972D7FEA1EBA}" type="slidenum">
              <a:rPr lang="en-US" smtClean="0"/>
              <a:t>13</a:t>
            </a:fld>
            <a:endParaRPr lang="en-US"/>
          </a:p>
        </p:txBody>
      </p:sp>
    </p:spTree>
    <p:extLst>
      <p:ext uri="{BB962C8B-B14F-4D97-AF65-F5344CB8AC3E}">
        <p14:creationId xmlns:p14="http://schemas.microsoft.com/office/powerpoint/2010/main" val="2289609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14</a:t>
            </a:fld>
            <a:endParaRPr lang="en-US"/>
          </a:p>
        </p:txBody>
      </p:sp>
    </p:spTree>
    <p:extLst>
      <p:ext uri="{BB962C8B-B14F-4D97-AF65-F5344CB8AC3E}">
        <p14:creationId xmlns:p14="http://schemas.microsoft.com/office/powerpoint/2010/main" val="97443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Key Messages:</a:t>
            </a:r>
          </a:p>
          <a:p>
            <a:pPr marL="178908" indent="-178908">
              <a:buFont typeface="Arial" panose="020B0604020202020204" pitchFamily="34" charset="0"/>
              <a:buChar char="•"/>
            </a:pPr>
            <a:r>
              <a:rPr lang="en-US" baseline="0"/>
              <a:t>Physicians and nurse practitioners need to first register to participate in CII/CPAR. </a:t>
            </a:r>
          </a:p>
          <a:p>
            <a:pPr marL="178908" indent="-178908">
              <a:buFont typeface="Arial" panose="020B0604020202020204" pitchFamily="34" charset="0"/>
              <a:buChar char="•"/>
            </a:pPr>
            <a:r>
              <a:rPr lang="en-US" baseline="0"/>
              <a:t>The first type of patient data shared is encounter data.</a:t>
            </a:r>
          </a:p>
          <a:p>
            <a:pPr marL="178908" indent="-178908">
              <a:buFont typeface="Arial" panose="020B0604020202020204" pitchFamily="34" charset="0"/>
              <a:buChar char="•"/>
            </a:pPr>
            <a:r>
              <a:rPr lang="en-US" baseline="0"/>
              <a:t>EMR encounter data is mapped (defined fields) and uploaded to the CII Data hub and presented in Netcare as a Community Encounter Digest (CED) report and shared with the Healthcare Data Repository to inform program development</a:t>
            </a:r>
            <a:endParaRPr lang="en-CA" baseline="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cs typeface="Segoe UI" panose="020B0502040204020203" pitchFamily="34" charset="0"/>
              </a:rPr>
              <a:pPr defTabSz="954176" fontAlgn="base">
                <a:spcBef>
                  <a:spcPct val="0"/>
                </a:spcBef>
                <a:spcAft>
                  <a:spcPct val="0"/>
                </a:spcAft>
                <a:defRPr/>
              </a:pPr>
              <a:t>15</a:t>
            </a:fld>
            <a:endParaRPr lang="en-CA">
              <a:solidFill>
                <a:prstClr val="black"/>
              </a:solidFill>
              <a:cs typeface="Segoe UI" panose="020B0502040204020203" pitchFamily="34" charset="0"/>
            </a:endParaRPr>
          </a:p>
        </p:txBody>
      </p:sp>
    </p:spTree>
    <p:extLst>
      <p:ext uri="{BB962C8B-B14F-4D97-AF65-F5344CB8AC3E}">
        <p14:creationId xmlns:p14="http://schemas.microsoft.com/office/powerpoint/2010/main" val="409793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encounters are rolled</a:t>
            </a:r>
            <a:r>
              <a:rPr lang="en-CA" baseline="0"/>
              <a:t> up into a 12 month summary called the Community Encounter Digest and these will be displayed in Alberta Netcare in the new “Community Reports” folder.</a:t>
            </a:r>
            <a:endParaRPr lang="en-CA"/>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cs typeface="Segoe UI" panose="020B0502040204020203" pitchFamily="34" charset="0"/>
              </a:rPr>
              <a:pPr defTabSz="954176" fontAlgn="base">
                <a:spcBef>
                  <a:spcPct val="0"/>
                </a:spcBef>
                <a:spcAft>
                  <a:spcPct val="0"/>
                </a:spcAft>
                <a:defRPr/>
              </a:pPr>
              <a:t>16</a:t>
            </a:fld>
            <a:endParaRPr lang="en-CA">
              <a:solidFill>
                <a:prstClr val="black"/>
              </a:solidFill>
              <a:cs typeface="Segoe UI" panose="020B0502040204020203" pitchFamily="34" charset="0"/>
            </a:endParaRPr>
          </a:p>
        </p:txBody>
      </p:sp>
    </p:spTree>
    <p:extLst>
      <p:ext uri="{BB962C8B-B14F-4D97-AF65-F5344CB8AC3E}">
        <p14:creationId xmlns:p14="http://schemas.microsoft.com/office/powerpoint/2010/main" val="2242367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ANIMATED</a:t>
            </a:r>
          </a:p>
          <a:p>
            <a:r>
              <a:rPr lang="en-CA"/>
              <a:t>Key Messages:</a:t>
            </a:r>
          </a:p>
          <a:p>
            <a:pPr marL="171450" indent="-171450">
              <a:buFont typeface="Arial" panose="020B0604020202020204" pitchFamily="34" charset="0"/>
              <a:buChar char="•"/>
            </a:pPr>
            <a:r>
              <a:rPr lang="en-CA"/>
              <a:t>For each patient, the</a:t>
            </a:r>
            <a:r>
              <a:rPr lang="en-CA" baseline="0"/>
              <a:t> Community Encounter Digest (CED)</a:t>
            </a:r>
            <a:r>
              <a:rPr lang="en-CA"/>
              <a:t> assembles a record of their visits/encounters across all providers</a:t>
            </a:r>
            <a:r>
              <a:rPr lang="en-CA" baseline="0"/>
              <a:t> participating in CII. It is a rolling snapshot of encounters the patient has had with CII/CPAR enabled clinics over the last 12 months. It is available in Alberta Netcare for other providers in the system to view care the patient has received over the last year and inform care when the patient is in front of them. Only “mapped fields” for which data is entered in a visit flows to the CED in Netcare.</a:t>
            </a:r>
          </a:p>
          <a:p>
            <a:pPr marL="171450" indent="-171450">
              <a:buFont typeface="Arial" panose="020B0604020202020204" pitchFamily="34" charset="0"/>
              <a:buChar char="•"/>
            </a:pPr>
            <a:r>
              <a:rPr lang="en-CA" baseline="0"/>
              <a:t>The “Community Encounters” section records the location and reason information for each encounter.</a:t>
            </a:r>
          </a:p>
          <a:p>
            <a:pPr marL="171450" indent="-171450">
              <a:buFont typeface="Arial" panose="020B0604020202020204" pitchFamily="34" charset="0"/>
              <a:buChar char="•"/>
            </a:pPr>
            <a:r>
              <a:rPr lang="en-CA" baseline="0"/>
              <a:t>The “Health Concern History” section records any entries made in the problem list during the encounter.</a:t>
            </a:r>
          </a:p>
          <a:p>
            <a:pPr marL="171450" indent="-171450">
              <a:buFont typeface="Arial" panose="020B0604020202020204" pitchFamily="34" charset="0"/>
              <a:buChar char="•"/>
            </a:pPr>
            <a:r>
              <a:rPr lang="en-CA" baseline="0"/>
              <a:t>The “Measured Observations” section records any blood pressure, height, weight, and waist circumference values recorded during an encounter.</a:t>
            </a:r>
          </a:p>
          <a:p>
            <a:pPr marL="171450" indent="-171450">
              <a:buFont typeface="Arial" panose="020B0604020202020204" pitchFamily="34" charset="0"/>
              <a:buChar char="•"/>
            </a:pPr>
            <a:r>
              <a:rPr lang="en-CA" baseline="0"/>
              <a:t>The “Possible Allergy” section displays any allergy entries made during the encounter.</a:t>
            </a:r>
          </a:p>
          <a:p>
            <a:pPr marL="171450" indent="-171450">
              <a:buFont typeface="Arial" panose="020B0604020202020204" pitchFamily="34" charset="0"/>
              <a:buChar char="•"/>
            </a:pPr>
            <a:r>
              <a:rPr lang="en-CA" baseline="0"/>
              <a:t>The “Immunization” section displays immunizations done during the encounter.</a:t>
            </a:r>
          </a:p>
          <a:p>
            <a:pPr marL="171450" indent="-171450">
              <a:buFont typeface="Arial" panose="020B0604020202020204" pitchFamily="34" charset="0"/>
              <a:buChar char="•"/>
            </a:pPr>
            <a:r>
              <a:rPr lang="en-CA" baseline="0"/>
              <a:t>The “Referrals” section displays any referrals to specialists done during the encounter.</a:t>
            </a:r>
          </a:p>
          <a:p>
            <a:pPr marL="171450" indent="-171450">
              <a:buFont typeface="Arial" panose="020B0604020202020204" pitchFamily="34" charset="0"/>
              <a:buChar char="•"/>
            </a:pPr>
            <a:br>
              <a:rPr lang="en-US" baseline="0"/>
            </a:br>
            <a:r>
              <a:rPr lang="en-US" baseline="0"/>
              <a:t>The disclosure message at the bottom of the CED states:</a:t>
            </a:r>
          </a:p>
          <a:p>
            <a:pPr marL="171450" indent="-171450">
              <a:buFont typeface="Arial" panose="020B0604020202020204" pitchFamily="34" charset="0"/>
              <a:buChar char="•"/>
            </a:pPr>
            <a:r>
              <a:rPr lang="en-US" i="1"/>
              <a:t>This document lists the patient’s encounter information from participating clinics.  It does not represent the patient’s medical history or summary.   Provider must verify the accuracy and completeness of this patient’s information prior to treatment decisions.</a:t>
            </a:r>
          </a:p>
          <a:p>
            <a:pPr marL="171450" indent="-171450">
              <a:buFont typeface="Arial" panose="020B0604020202020204" pitchFamily="34" charset="0"/>
              <a:buChar char="•"/>
            </a:pPr>
            <a:endParaRPr lang="en-US" i="1"/>
          </a:p>
          <a:p>
            <a:pPr marL="171450" indent="-171450">
              <a:buFont typeface="Arial" panose="020B0604020202020204" pitchFamily="34" charset="0"/>
              <a:buChar char="•"/>
            </a:pPr>
            <a:r>
              <a:rPr lang="en-US" i="1"/>
              <a:t>See a sample CED here: https://actt.albertadoctors.org/file/CII_CED_Sample.pdf</a:t>
            </a:r>
          </a:p>
          <a:p>
            <a:pPr marL="171450" indent="-171450">
              <a:buFont typeface="Arial" panose="020B0604020202020204" pitchFamily="34" charset="0"/>
              <a:buChar char="•"/>
            </a:pPr>
            <a:endParaRPr lang="en-CA" i="1"/>
          </a:p>
          <a:p>
            <a:endParaRPr lang="en-CA" i="1"/>
          </a:p>
          <a:p>
            <a:endParaRPr lang="en-CA"/>
          </a:p>
        </p:txBody>
      </p:sp>
      <p:sp>
        <p:nvSpPr>
          <p:cNvPr id="4" name="Slide Number Placeholder 3"/>
          <p:cNvSpPr>
            <a:spLocks noGrp="1"/>
          </p:cNvSpPr>
          <p:nvPr>
            <p:ph type="sldNum" sz="quarter" idx="5"/>
          </p:nvPr>
        </p:nvSpPr>
        <p:spPr/>
        <p:txBody>
          <a:bodyPr/>
          <a:lstStyle/>
          <a:p>
            <a:fld id="{9F181732-573E-4DBD-96C7-3B4567905058}" type="slidenum">
              <a:rPr lang="en-CA" smtClean="0"/>
              <a:t>17</a:t>
            </a:fld>
            <a:endParaRPr lang="en-CA"/>
          </a:p>
        </p:txBody>
      </p:sp>
    </p:spTree>
    <p:extLst>
      <p:ext uri="{BB962C8B-B14F-4D97-AF65-F5344CB8AC3E}">
        <p14:creationId xmlns:p14="http://schemas.microsoft.com/office/powerpoint/2010/main" val="3743098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shows the exact data elements</a:t>
            </a:r>
            <a:r>
              <a:rPr lang="en-CA" baseline="0"/>
              <a:t> that are uploaded to Netcare, the Healthcare Data Repository and the Central Patient Attachment Registry. These elements were recommended by CIHI, the Canadian Institute for Health Information, as standard data that should be part of a shared health record.</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4907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This slide outlines what is required to ensure encounter information can flow to Alberta Netcare. More detailed instructions can be found in the </a:t>
            </a:r>
            <a:r>
              <a:rPr lang="en-US" err="1"/>
              <a:t>Accuro</a:t>
            </a:r>
            <a:r>
              <a:rPr lang="en-US"/>
              <a:t> CII/CPAR EMR user guide on the ACTT website: </a:t>
            </a:r>
            <a:r>
              <a:rPr lang="en-US" sz="1200">
                <a:solidFill>
                  <a:srgbClr val="333635"/>
                </a:solidFill>
                <a:hlinkClick r:id="rId3"/>
              </a:rPr>
              <a:t>https://actt.albertadoctors.org/file/QHR_Accuro_CII-CPAR_Guide.pdf</a:t>
            </a:r>
            <a:r>
              <a:rPr lang="en-US" sz="1200">
                <a:solidFill>
                  <a:srgbClr val="333635"/>
                </a:solidFill>
              </a:rPr>
              <a:t> </a:t>
            </a:r>
            <a:endParaRPr lang="en-US"/>
          </a:p>
          <a:p>
            <a:endParaRPr lang="en-US"/>
          </a:p>
          <a:p>
            <a:pPr marL="228600" indent="-228600">
              <a:buFont typeface="Wingdings" panose="05000000000000000000" pitchFamily="2" charset="2"/>
              <a:buChar char="q"/>
            </a:pPr>
            <a:r>
              <a:rPr lang="en-US"/>
              <a:t>A provider must enroll for CII with eHealth Support Services. For more information about the registration process, see the Get Started page on the ACTT website: </a:t>
            </a:r>
            <a:r>
              <a:rPr lang="en-US" sz="1200" kern="1200">
                <a:solidFill>
                  <a:srgbClr val="333635"/>
                </a:solidFill>
                <a:ea typeface="+mn-ea"/>
                <a:cs typeface="+mn-cs"/>
                <a:hlinkClick r:id="rId4"/>
              </a:rPr>
              <a:t>https://actt.albertadoctors.org/PMH/panel-continuity/CII-CPAR/cii-for-specialists/Pages/Get-Started-Today.aspx</a:t>
            </a:r>
            <a:r>
              <a:rPr lang="en-US" sz="1200" kern="1200">
                <a:solidFill>
                  <a:srgbClr val="333635"/>
                </a:solidFill>
                <a:ea typeface="+mn-ea"/>
                <a:cs typeface="+mn-cs"/>
              </a:rPr>
              <a:t> </a:t>
            </a:r>
          </a:p>
          <a:p>
            <a:pPr marL="228600" indent="-228600">
              <a:buFont typeface="Wingdings" panose="05000000000000000000" pitchFamily="2" charset="2"/>
              <a:buChar char="q"/>
            </a:pPr>
            <a:r>
              <a:rPr lang="en-US"/>
              <a:t>Configuring Providers for Encounter Data Sharing (these steps must be completed for each provider participating in CII)</a:t>
            </a:r>
          </a:p>
          <a:p>
            <a:pPr marL="685800" lvl="1" indent="-228600">
              <a:buAutoNum type="arabicPeriod"/>
            </a:pPr>
            <a:r>
              <a:rPr lang="en-US" err="1"/>
              <a:t>Accuro</a:t>
            </a:r>
            <a:r>
              <a:rPr lang="en-US"/>
              <a:t> Start Menu </a:t>
            </a:r>
            <a:r>
              <a:rPr lang="en-US">
                <a:sym typeface="Wingdings" panose="05000000000000000000" pitchFamily="2" charset="2"/>
              </a:rPr>
              <a:t> Tools  Configure Providers</a:t>
            </a:r>
          </a:p>
          <a:p>
            <a:pPr marL="685800" lvl="1" indent="-228600">
              <a:buAutoNum type="arabicPeriod"/>
            </a:pPr>
            <a:r>
              <a:rPr lang="en-US">
                <a:sym typeface="Wingdings" panose="05000000000000000000" pitchFamily="2" charset="2"/>
              </a:rPr>
              <a:t>Select a Provider and Click Configure</a:t>
            </a:r>
          </a:p>
          <a:p>
            <a:pPr marL="685800" lvl="1" indent="-228600">
              <a:buAutoNum type="arabicPeriod"/>
            </a:pPr>
            <a:r>
              <a:rPr lang="en-US"/>
              <a:t>Click the Next button until you get to the Affiliated Programs page</a:t>
            </a:r>
          </a:p>
          <a:p>
            <a:pPr marL="685800" lvl="1" indent="-228600">
              <a:buAutoNum type="arabicPeriod"/>
            </a:pPr>
            <a:r>
              <a:rPr lang="en-US"/>
              <a:t>Click the add button and select “CII/CPAR – Encounter Data Sharing” from the list</a:t>
            </a:r>
          </a:p>
          <a:p>
            <a:pPr marL="685800" lvl="1" indent="-228600">
              <a:buAutoNum type="arabicPeriod"/>
            </a:pPr>
            <a:r>
              <a:rPr lang="en-US"/>
              <a:t>Click Finish to save your changes</a:t>
            </a:r>
          </a:p>
          <a:p>
            <a:pPr marL="685800" lvl="1" indent="-228600">
              <a:buAutoNum type="arabicPeriod"/>
            </a:pPr>
            <a:r>
              <a:rPr lang="en-US"/>
              <a:t>Repeat for every Provider being set-up</a:t>
            </a:r>
          </a:p>
          <a:p>
            <a:pPr marL="228600" indent="-228600">
              <a:buFont typeface="Wingdings" panose="05000000000000000000" pitchFamily="2" charset="2"/>
              <a:buChar char="q"/>
            </a:pPr>
            <a:r>
              <a:rPr lang="en-US">
                <a:latin typeface="Segoe UI"/>
                <a:cs typeface="Segoe UI"/>
              </a:rPr>
              <a:t>The next part of CII configuration includes mapping commonly used Diagnostic Orders, Lab Orders, and Referrals to a new (CII specific) Form Type. </a:t>
            </a:r>
            <a:r>
              <a:rPr lang="en-US" err="1">
                <a:latin typeface="Segoe UI"/>
                <a:cs typeface="Segoe UI"/>
              </a:rPr>
              <a:t>Accuro</a:t>
            </a:r>
            <a:r>
              <a:rPr lang="en-US">
                <a:latin typeface="Segoe UI"/>
                <a:cs typeface="Segoe UI"/>
              </a:rPr>
              <a:t> searches the database for the CII Participating Providers, and the Forms these Providers used, that have been categorized with this Type and prepares these documents for CII Submission to Netcare.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For additional information on mapping forms see the “Step 3: Mapping Forms that will be submitted” under the “CII – Encounter Data Sharing” section of the </a:t>
            </a:r>
            <a:r>
              <a:rPr lang="en-US" err="1"/>
              <a:t>Accuro</a:t>
            </a:r>
            <a:r>
              <a:rPr lang="en-US"/>
              <a:t> EMR CII/CPAR guide: </a:t>
            </a:r>
            <a:r>
              <a:rPr lang="en-US" sz="1200">
                <a:solidFill>
                  <a:srgbClr val="333635"/>
                </a:solidFill>
                <a:hlinkClick r:id="rId3"/>
              </a:rPr>
              <a:t>https://actt.albertadoctors.org/file/QHR_Accuro_CII-CPAR_Guide.pdf</a:t>
            </a:r>
            <a:endParaRPr lang="en-US" sz="1200">
              <a:solidFill>
                <a:srgbClr val="333635"/>
              </a:solidFill>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kern="1200">
                <a:solidFill>
                  <a:srgbClr val="333635"/>
                </a:solidFill>
                <a:ea typeface="+mn-ea"/>
                <a:cs typeface="+mn-cs"/>
              </a:rPr>
              <a:t>Review the EMR mapping in the </a:t>
            </a:r>
            <a:r>
              <a:rPr lang="en-US"/>
              <a:t>CII and CPAR </a:t>
            </a:r>
            <a:r>
              <a:rPr lang="en-US" err="1"/>
              <a:t>Accuro</a:t>
            </a:r>
            <a:r>
              <a:rPr lang="en-US"/>
              <a:t> Mapping guide: </a:t>
            </a:r>
            <a:r>
              <a:rPr lang="en-US" sz="1200">
                <a:solidFill>
                  <a:srgbClr val="333635"/>
                </a:solidFill>
                <a:hlinkClick r:id="rId5"/>
              </a:rPr>
              <a:t>https://actt.albertadoctors.org/file/QHR_Accuro_CII-CPAR__Mapping.pdf</a:t>
            </a:r>
            <a:endParaRPr lang="en-US" sz="1200">
              <a:solidFill>
                <a:srgbClr val="333635"/>
              </a:solidFill>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a:solidFill>
                  <a:srgbClr val="333635"/>
                </a:solidFill>
              </a:rPr>
              <a:t>Review the processes for keeping patient data confidential in the </a:t>
            </a:r>
            <a:r>
              <a:rPr lang="en-US" err="1"/>
              <a:t>Accuro</a:t>
            </a:r>
            <a:r>
              <a:rPr lang="en-US"/>
              <a:t> CII/CPAR EMR user guide: </a:t>
            </a:r>
            <a:r>
              <a:rPr lang="en-US" sz="1200">
                <a:solidFill>
                  <a:srgbClr val="333635"/>
                </a:solidFill>
                <a:hlinkClick r:id="rId3"/>
              </a:rPr>
              <a:t>https://actt.albertadoctors.org/file/QHR_Accuro_CII-CPAR_Guide.pdf</a:t>
            </a:r>
            <a:r>
              <a:rPr lang="en-US" sz="1200">
                <a:solidFill>
                  <a:srgbClr val="333635"/>
                </a:solidFill>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6517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323E47"/>
                </a:solidFill>
                <a:latin typeface="Segoe UI" panose="020B0502040204020203" pitchFamily="34" charset="0"/>
              </a:rPr>
              <a:t>Although no steps need to be completed for this data submission to take place, it is important that users understand what types of appointments will be excluded if the following is missed: </a:t>
            </a:r>
          </a:p>
          <a:p>
            <a:pPr marL="285750" indent="-285750">
              <a:buFont typeface="Wingdings" panose="05000000000000000000" pitchFamily="2" charset="2"/>
              <a:buChar char="ü"/>
            </a:pPr>
            <a:r>
              <a:rPr lang="en-US" sz="1800" b="0" i="0" u="none" strike="noStrike" baseline="0">
                <a:solidFill>
                  <a:srgbClr val="323E47"/>
                </a:solidFill>
                <a:latin typeface="Segoe UI" panose="020B0502040204020203" pitchFamily="34" charset="0"/>
              </a:rPr>
              <a:t>The appointment must be considered valid:</a:t>
            </a:r>
          </a:p>
          <a:p>
            <a:pPr marL="742950" lvl="1" indent="-285750">
              <a:buFont typeface="Arial" panose="020B0604020202020204" pitchFamily="34" charset="0"/>
              <a:buChar char="•"/>
            </a:pPr>
            <a:r>
              <a:rPr lang="en-US" sz="1800" b="0" i="0" u="none" strike="noStrike" baseline="0">
                <a:solidFill>
                  <a:srgbClr val="323E47"/>
                </a:solidFill>
                <a:latin typeface="Segoe UI" panose="020B0502040204020203" pitchFamily="34" charset="0"/>
              </a:rPr>
              <a:t>The patient is not flagged with Do not share EMR or Consult data with CII</a:t>
            </a:r>
          </a:p>
          <a:p>
            <a:pPr marL="742950" lvl="1" indent="-285750">
              <a:buFont typeface="Arial" panose="020B0604020202020204" pitchFamily="34" charset="0"/>
              <a:buChar char="•"/>
            </a:pPr>
            <a:r>
              <a:rPr lang="en-US" sz="1800" b="0" i="0" u="none" strike="noStrike" baseline="0">
                <a:solidFill>
                  <a:srgbClr val="323E47"/>
                </a:solidFill>
                <a:latin typeface="Segoe UI" panose="020B0502040204020203" pitchFamily="34" charset="0"/>
              </a:rPr>
              <a:t>The appointment is not flagged with Do not share EMR or Consult data with CII</a:t>
            </a:r>
          </a:p>
          <a:p>
            <a:pPr marL="742950" lvl="1" indent="-285750">
              <a:buFont typeface="Arial" panose="020B0604020202020204" pitchFamily="34" charset="0"/>
              <a:buChar char="•"/>
            </a:pPr>
            <a:r>
              <a:rPr lang="en-US" sz="1800" b="0" i="0" u="none" strike="noStrike" baseline="0">
                <a:solidFill>
                  <a:srgbClr val="323E47"/>
                </a:solidFill>
                <a:latin typeface="Segoe UI" panose="020B0502040204020203" pitchFamily="34" charset="0"/>
              </a:rPr>
              <a:t>The patient has an Alberta ULI</a:t>
            </a:r>
          </a:p>
          <a:p>
            <a:pPr marL="742950" lvl="1" indent="-285750">
              <a:buFont typeface="Arial" panose="020B0604020202020204" pitchFamily="34" charset="0"/>
              <a:buChar char="•"/>
            </a:pPr>
            <a:r>
              <a:rPr lang="en-US" sz="1800" b="0" i="0" u="none" strike="noStrike" baseline="0">
                <a:solidFill>
                  <a:srgbClr val="323E47"/>
                </a:solidFill>
                <a:latin typeface="Segoe UI" panose="020B0502040204020203" pitchFamily="34" charset="0"/>
              </a:rPr>
              <a:t>Appointment Date/Time is </a:t>
            </a:r>
            <a:r>
              <a:rPr lang="en-US" sz="1800" b="0" i="1" u="none" strike="noStrike" baseline="0">
                <a:solidFill>
                  <a:srgbClr val="323E47"/>
                </a:solidFill>
                <a:latin typeface="Segoe UI" panose="020B0502040204020203" pitchFamily="34" charset="0"/>
              </a:rPr>
              <a:t>after </a:t>
            </a:r>
            <a:r>
              <a:rPr lang="en-US" sz="1800" b="0" i="0" u="none" strike="noStrike" baseline="0">
                <a:solidFill>
                  <a:srgbClr val="323E47"/>
                </a:solidFill>
                <a:latin typeface="Segoe UI" panose="020B0502040204020203" pitchFamily="34" charset="0"/>
              </a:rPr>
              <a:t>the Provider's opt-in date to CII</a:t>
            </a:r>
          </a:p>
          <a:p>
            <a:pPr marL="742950" lvl="1" indent="-285750">
              <a:buFont typeface="Arial" panose="020B0604020202020204" pitchFamily="34" charset="0"/>
              <a:buChar char="•"/>
            </a:pPr>
            <a:r>
              <a:rPr lang="en-US" sz="1800" b="0" i="0" u="none" strike="noStrike" baseline="0">
                <a:solidFill>
                  <a:srgbClr val="323E47"/>
                </a:solidFill>
                <a:latin typeface="Segoe UI" panose="020B0502040204020203" pitchFamily="34" charset="0"/>
              </a:rPr>
              <a:t>The appointment is not marked as No Show</a:t>
            </a:r>
          </a:p>
          <a:p>
            <a:pPr marL="742950" lvl="1" indent="-285750">
              <a:buFont typeface="Arial" panose="020B0604020202020204" pitchFamily="34" charset="0"/>
              <a:buChar char="•"/>
            </a:pPr>
            <a:r>
              <a:rPr lang="en-US" sz="1800" b="0" i="0" u="none" strike="noStrike" baseline="0">
                <a:solidFill>
                  <a:srgbClr val="323E47"/>
                </a:solidFill>
                <a:latin typeface="Segoe UI" panose="020B0502040204020203" pitchFamily="34" charset="0"/>
              </a:rPr>
              <a:t>The appointment's Facility is not None or Blank.</a:t>
            </a:r>
          </a:p>
          <a:p>
            <a:pPr marL="742950" lvl="1" indent="-285750">
              <a:buFont typeface="Arial" panose="020B0604020202020204" pitchFamily="34" charset="0"/>
              <a:buChar char="•"/>
            </a:pPr>
            <a:r>
              <a:rPr lang="en-US" sz="1800" b="0" i="0" u="none" strike="noStrike" baseline="0">
                <a:solidFill>
                  <a:srgbClr val="323E47"/>
                </a:solidFill>
                <a:latin typeface="Segoe UI" panose="020B0502040204020203" pitchFamily="34" charset="0"/>
              </a:rPr>
              <a:t>The appointment is not a Group Appointment </a:t>
            </a:r>
          </a:p>
          <a:p>
            <a:pPr marL="285750" lvl="0" indent="-285750">
              <a:buFont typeface="Wingdings" panose="05000000000000000000" pitchFamily="2" charset="2"/>
              <a:buChar char="ü"/>
            </a:pPr>
            <a:r>
              <a:rPr lang="en-US" sz="1800" b="0" i="0" u="none" strike="noStrike" baseline="0">
                <a:solidFill>
                  <a:srgbClr val="323E47"/>
                </a:solidFill>
                <a:latin typeface="Segoe UI" panose="020B0502040204020203" pitchFamily="34" charset="0"/>
              </a:rPr>
              <a:t>The chart item has a recorded owner </a:t>
            </a:r>
            <a:r>
              <a:rPr lang="en-US" sz="1800" b="0" i="0" u="sng" strike="noStrike" baseline="0">
                <a:solidFill>
                  <a:srgbClr val="323E47"/>
                </a:solidFill>
                <a:latin typeface="Segoe UI" panose="020B0502040204020203" pitchFamily="34" charset="0"/>
              </a:rPr>
              <a:t>OR</a:t>
            </a:r>
            <a:r>
              <a:rPr lang="en-US" sz="1800" b="0" i="0" u="none" strike="noStrike" baseline="0">
                <a:solidFill>
                  <a:srgbClr val="323E47"/>
                </a:solidFill>
                <a:latin typeface="Segoe UI" panose="020B0502040204020203" pitchFamily="34" charset="0"/>
              </a:rPr>
              <a:t> chart items with no recorded owner (e.g. History of Problems, Allergy, Immunization) must be associated with an Appointment’s Scheduling Provider who has opted into CII</a:t>
            </a:r>
          </a:p>
          <a:p>
            <a:pPr marL="285750" lvl="0" indent="-285750">
              <a:buFont typeface="Wingdings" panose="05000000000000000000" pitchFamily="2" charset="2"/>
              <a:buChar char="ü"/>
            </a:pPr>
            <a:r>
              <a:rPr lang="en-US" sz="1800" b="0" i="0" u="none" strike="noStrike" baseline="0">
                <a:solidFill>
                  <a:srgbClr val="323E47"/>
                </a:solidFill>
                <a:latin typeface="Segoe UI" panose="020B0502040204020203" pitchFamily="34" charset="0"/>
              </a:rPr>
              <a:t>The chart item is “Active” (refer to the “CII Encounter Data Sharing, Clinic Workflow” section of the </a:t>
            </a:r>
            <a:r>
              <a:rPr lang="en-US" sz="1800" b="0" i="0" u="none" strike="noStrike" baseline="0" err="1">
                <a:solidFill>
                  <a:srgbClr val="323E47"/>
                </a:solidFill>
                <a:latin typeface="Segoe UI" panose="020B0502040204020203" pitchFamily="34" charset="0"/>
              </a:rPr>
              <a:t>Accuro</a:t>
            </a:r>
            <a:r>
              <a:rPr lang="en-US" sz="1800" b="0" i="0" u="none" strike="noStrike" baseline="0">
                <a:solidFill>
                  <a:srgbClr val="323E47"/>
                </a:solidFill>
                <a:latin typeface="Segoe UI" panose="020B0502040204020203" pitchFamily="34" charset="0"/>
              </a:rPr>
              <a:t> EMR CII/CPAR guide for additional details about what makes a chart item “Active”)</a:t>
            </a:r>
          </a:p>
          <a:p>
            <a:pPr marL="285750" lvl="0" indent="-285750">
              <a:buFont typeface="Wingdings" panose="05000000000000000000" pitchFamily="2" charset="2"/>
              <a:buChar char="ü"/>
            </a:pPr>
            <a:r>
              <a:rPr lang="en-US" sz="1800" b="0" i="0" u="none" strike="noStrike" baseline="0">
                <a:solidFill>
                  <a:srgbClr val="323E47"/>
                </a:solidFill>
                <a:latin typeface="Segoe UI" panose="020B0502040204020203" pitchFamily="34" charset="0"/>
              </a:rPr>
              <a:t>The chart item was added within 48 hours of the appointment</a:t>
            </a:r>
          </a:p>
          <a:p>
            <a:endParaRPr lang="en-US"/>
          </a:p>
          <a:p>
            <a:r>
              <a:rPr lang="en-CA" sz="1200" b="0" i="0" u="none" strike="noStrike" kern="1200" baseline="0">
                <a:solidFill>
                  <a:schemeClr val="tx1"/>
                </a:solidFill>
                <a:ea typeface="+mn-ea"/>
                <a:cs typeface="+mn-cs"/>
              </a:rPr>
              <a:t>There are also some conditions explaining the role of the primary provider (as custodian of the record) and the specialist when they are on the same instance of </a:t>
            </a:r>
            <a:r>
              <a:rPr lang="en-CA" sz="1200" b="0" i="0" u="none" strike="noStrike" kern="1200" baseline="0" err="1">
                <a:solidFill>
                  <a:schemeClr val="tx1"/>
                </a:solidFill>
                <a:ea typeface="+mn-ea"/>
                <a:cs typeface="+mn-cs"/>
              </a:rPr>
              <a:t>Accuro</a:t>
            </a:r>
            <a:r>
              <a:rPr lang="en-CA" sz="1200" b="0" i="0" u="none" strike="noStrike" kern="1200" baseline="0">
                <a:solidFill>
                  <a:schemeClr val="tx1"/>
                </a:solidFill>
                <a:ea typeface="+mn-ea"/>
                <a:cs typeface="+mn-cs"/>
              </a:rPr>
              <a:t>. This would occur in a clinic group with one instance of </a:t>
            </a:r>
            <a:r>
              <a:rPr lang="en-CA" sz="1200" b="0" i="0" u="none" strike="noStrike" kern="1200" baseline="0" err="1">
                <a:solidFill>
                  <a:schemeClr val="tx1"/>
                </a:solidFill>
                <a:ea typeface="+mn-ea"/>
                <a:cs typeface="+mn-cs"/>
              </a:rPr>
              <a:t>Accuro</a:t>
            </a:r>
            <a:r>
              <a:rPr lang="en-CA" sz="1200" b="0" i="0" u="none" strike="noStrike" kern="1200" baseline="0">
                <a:solidFill>
                  <a:schemeClr val="tx1"/>
                </a:solidFill>
                <a:ea typeface="+mn-ea"/>
                <a:cs typeface="+mn-cs"/>
              </a:rPr>
              <a:t>. An explanation of which information flows is in this document:</a:t>
            </a:r>
          </a:p>
          <a:p>
            <a:pPr marL="0" indent="0">
              <a:lnSpc>
                <a:spcPct val="120000"/>
              </a:lnSpc>
              <a:spcBef>
                <a:spcPts val="800"/>
              </a:spcBef>
              <a:buFont typeface="Wingdings" panose="05000000000000000000" pitchFamily="2" charset="2"/>
              <a:buNone/>
            </a:pPr>
            <a:r>
              <a:rPr lang="en-US" sz="1200">
                <a:hlinkClick r:id="rId3"/>
              </a:rPr>
              <a:t>https://actt.albertadoctors.org/file/CII-CPAR_Considerations_for_Partially_Onboarded_Clinics.pdf</a:t>
            </a:r>
            <a:endParaRPr lang="en-US" sz="1200"/>
          </a:p>
          <a:p>
            <a:endParaRPr lang="en-US"/>
          </a:p>
          <a:p>
            <a:r>
              <a:rPr lang="en-US"/>
              <a:t>It becomes important when a specialist wants to participate in CII but the EMR also has family practices using it where the primary provider may not yet be participating in CII/CPAR.</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0268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8908" indent="-178908" defTabSz="954176">
              <a:buFont typeface="Arial" panose="020B0604020202020204" pitchFamily="34" charset="0"/>
              <a:buChar char="•"/>
              <a:defRPr/>
            </a:pPr>
            <a:r>
              <a:rPr lang="en-CA"/>
              <a:t>October of 2016 the Amending Agreement</a:t>
            </a:r>
            <a:r>
              <a:rPr lang="en-CA" baseline="0"/>
              <a:t> was ratified between Alberta Health and the AMA.</a:t>
            </a:r>
          </a:p>
          <a:p>
            <a:pPr marL="178908" indent="-178908" defTabSz="954176">
              <a:buFont typeface="Arial" panose="020B0604020202020204" pitchFamily="34" charset="0"/>
              <a:buChar char="•"/>
              <a:defRPr/>
            </a:pPr>
            <a:r>
              <a:rPr lang="en-CA" baseline="0"/>
              <a:t>CII/CPAR is something physicians have been asking for.</a:t>
            </a:r>
          </a:p>
          <a:p>
            <a:pPr marL="178908" indent="-178908">
              <a:buFont typeface="Arial" panose="020B0604020202020204" pitchFamily="34" charset="0"/>
              <a:buChar char="•"/>
            </a:pPr>
            <a:r>
              <a:rPr lang="en-CA" baseline="0"/>
              <a:t>Commitment from both parties to develop the Central Patient Attachment Registry as a tool for primary care and a key technical enabler for continuity of care.</a:t>
            </a:r>
          </a:p>
          <a:p>
            <a:pPr marL="178908" indent="-178908" defTabSz="954176">
              <a:buFont typeface="Arial" panose="020B0604020202020204" pitchFamily="34" charset="0"/>
              <a:buChar char="•"/>
              <a:defRPr/>
            </a:pPr>
            <a:r>
              <a:rPr lang="en-CA" baseline="0"/>
              <a:t>In the summer of 2018 the AMA, AHS and AH agreed to merge the two projects of Community Information Integration and CPAR with enhanced value components for continuity.</a:t>
            </a:r>
          </a:p>
          <a:p>
            <a:pPr marL="178908" indent="-178908" defTabSz="954176">
              <a:buFont typeface="Arial" panose="020B0604020202020204" pitchFamily="34" charset="0"/>
              <a:buChar char="•"/>
              <a:defRPr/>
            </a:pPr>
            <a:r>
              <a:rPr lang="en-US" baseline="0"/>
              <a:t>The ability to upload consult reports to Netcare, CII, was a resolution from specialists at AMA representative forum.</a:t>
            </a:r>
          </a:p>
          <a:p>
            <a:pPr marL="178908" indent="-178908" defTabSz="954176">
              <a:buFont typeface="Arial" panose="020B0604020202020204" pitchFamily="34" charset="0"/>
              <a:buChar char="•"/>
              <a:defRPr/>
            </a:pPr>
            <a:endParaRPr lang="en-US" baseline="0"/>
          </a:p>
          <a:p>
            <a:pPr marL="178908" indent="-178908" defTabSz="954176">
              <a:buFont typeface="Arial" panose="020B0604020202020204" pitchFamily="34" charset="0"/>
              <a:buChar char="•"/>
              <a:defRPr/>
            </a:pPr>
            <a:r>
              <a:rPr lang="en-US" baseline="0"/>
              <a:t>Key point – this has been at the request of physicians.</a:t>
            </a:r>
            <a:endParaRPr lang="en-CA"/>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5EA54082-0EDA-40C0-B23E-AB88047B2438}" type="slidenum">
              <a:rPr lang="en-IN">
                <a:solidFill>
                  <a:prstClr val="black"/>
                </a:solidFill>
                <a:cs typeface="Segoe UI" panose="020B0502040204020203" pitchFamily="34" charset="0"/>
              </a:rPr>
              <a:pPr defTabSz="954176" fontAlgn="base">
                <a:spcBef>
                  <a:spcPct val="0"/>
                </a:spcBef>
                <a:spcAft>
                  <a:spcPct val="0"/>
                </a:spcAft>
                <a:defRPr/>
              </a:pPr>
              <a:t>3</a:t>
            </a:fld>
            <a:endParaRPr lang="en-IN">
              <a:solidFill>
                <a:prstClr val="black"/>
              </a:solidFill>
              <a:cs typeface="Segoe UI" panose="020B0502040204020203" pitchFamily="34" charset="0"/>
            </a:endParaRPr>
          </a:p>
        </p:txBody>
      </p:sp>
    </p:spTree>
    <p:extLst>
      <p:ext uri="{BB962C8B-B14F-4D97-AF65-F5344CB8AC3E}">
        <p14:creationId xmlns:p14="http://schemas.microsoft.com/office/powerpoint/2010/main" val="655698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solidFill>
                  <a:srgbClr val="333635"/>
                </a:solidFill>
                <a:hlinkClick r:id="rId3"/>
              </a:rPr>
              <a:t>https://actt.albertadoctors.org/file/QHR_Accuro_CII-CPAR_Guide.pdf</a:t>
            </a:r>
            <a:r>
              <a:rPr lang="en-US" sz="1200">
                <a:solidFill>
                  <a:srgbClr val="333635"/>
                </a:solidFill>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66688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22</a:t>
            </a:fld>
            <a:endParaRPr lang="en-US"/>
          </a:p>
        </p:txBody>
      </p:sp>
    </p:spTree>
    <p:extLst>
      <p:ext uri="{BB962C8B-B14F-4D97-AF65-F5344CB8AC3E}">
        <p14:creationId xmlns:p14="http://schemas.microsoft.com/office/powerpoint/2010/main" val="2075443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a:t>CII AND CPAR MATCHING LEGEND </a:t>
            </a:r>
            <a:endParaRPr lang="en-US" sz="1300"/>
          </a:p>
          <a:p>
            <a:r>
              <a:rPr lang="en-US" sz="1300"/>
              <a:t>In the CII and CPAR project there are 3 places information will be pulled to within Alberta Health. </a:t>
            </a:r>
          </a:p>
          <a:p>
            <a:r>
              <a:rPr lang="en-US" sz="1300"/>
              <a:t>1. Netcare – Information is securely shared with other providers can see this information as it is published in the CII Community Encounter Digest (CED) report and copied to the Healthcare Data Repository </a:t>
            </a:r>
          </a:p>
          <a:p>
            <a:r>
              <a:rPr lang="en-US" sz="1300"/>
              <a:t>2. Healthcare Data Repository – Information uploaded to the Health Care Data Repository is not visible or published. </a:t>
            </a:r>
          </a:p>
          <a:p>
            <a:r>
              <a:rPr lang="en-US" sz="1300"/>
              <a:t>3. Central Patient Attachment Registry (CPAR) – Information uploaded to CPAR enables secured sharing of patient’s health care information with other providers in the patients circle of care and the primary provider. Data is copied to the Healthcare Data Repository.</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083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a:p>
          <a:p>
            <a:r>
              <a:rPr lang="en-US" sz="1300" b="1"/>
              <a:t>CII AND CPAR MATCHING LEGEND </a:t>
            </a:r>
            <a:endParaRPr lang="en-US" sz="1300"/>
          </a:p>
          <a:p>
            <a:r>
              <a:rPr lang="en-US" sz="1300"/>
              <a:t>In the CII and CPAR project there are 3 places information will be pulled to within Alberta Health. </a:t>
            </a:r>
          </a:p>
          <a:p>
            <a:r>
              <a:rPr lang="en-US" sz="1300"/>
              <a:t>1. Netcare – Information is securely shared with other providers can see this information as it is published in the CII Community Encounter Digest (CED) report and copied to the Healthcare Data Repository </a:t>
            </a:r>
          </a:p>
          <a:p>
            <a:r>
              <a:rPr lang="en-US" sz="1300"/>
              <a:t>2. Healthcare Data Repository – Information uploaded to the Health Care Data Repository is not visible or published. </a:t>
            </a:r>
          </a:p>
          <a:p>
            <a:r>
              <a:rPr lang="en-US" sz="1300"/>
              <a:t>3. Central Patient Attachment Registry (CPAR) – Information uploaded to CPAR enables secured sharing of patient’s health care information with other providers in the patients circle of care and the primary provider. Data is copied to the Healthcare Data Repository.</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549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a:p>
          <a:p>
            <a:r>
              <a:rPr lang="en-US" sz="1300" b="1"/>
              <a:t>CII AND CPAR MATCHING LEGEND </a:t>
            </a:r>
            <a:endParaRPr lang="en-US" sz="1300"/>
          </a:p>
          <a:p>
            <a:r>
              <a:rPr lang="en-US" sz="1300"/>
              <a:t>In the CII and CPAR project there are 3 places information will be pulled to within Alberta Health. </a:t>
            </a:r>
          </a:p>
          <a:p>
            <a:r>
              <a:rPr lang="en-US" sz="1300"/>
              <a:t>1. Netcare – Information is securely shared with other providers can see this information as it is published in the CII Community Encounter Digest (CED) report and copied to the Healthcare Data Repository </a:t>
            </a:r>
          </a:p>
          <a:p>
            <a:r>
              <a:rPr lang="en-US" sz="1300"/>
              <a:t>2. Healthcare Data Repository – Information uploaded to the Health Care Data Repository is not visible or published. </a:t>
            </a:r>
          </a:p>
          <a:p>
            <a:r>
              <a:rPr lang="en-US" sz="1300"/>
              <a:t>3. Central Patient Attachment Registry (CPAR) – Information uploaded to CPAR enables secured sharing of patient’s health care information with other providers in the patients circle of care and the primary provider. Data is copied to the Healthcare Data Repository.</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88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a:p>
          <a:p>
            <a:r>
              <a:rPr lang="en-US" sz="1300" b="1"/>
              <a:t>CII AND CPAR MATCHING LEGEND </a:t>
            </a:r>
            <a:endParaRPr lang="en-US" sz="1300"/>
          </a:p>
          <a:p>
            <a:r>
              <a:rPr lang="en-US" sz="1300"/>
              <a:t>In the CII and CPAR project there are 3 places information will be pulled to within Alberta Health. </a:t>
            </a:r>
          </a:p>
          <a:p>
            <a:r>
              <a:rPr lang="en-US" sz="1300"/>
              <a:t>1. Netcare – Information is securely shared with other providers can see this information as it is published in the CII Community Encounter Digest (CED) report and copied to the Healthcare Data Repository </a:t>
            </a:r>
          </a:p>
          <a:p>
            <a:r>
              <a:rPr lang="en-US" sz="1300"/>
              <a:t>2. Healthcare Data Repository – Information uploaded to the Health Care Data Repository is not visible or published. </a:t>
            </a:r>
          </a:p>
          <a:p>
            <a:r>
              <a:rPr lang="en-US" sz="1300"/>
              <a:t>3. Central Patient Attachment Registry (CPAR) – Information uploaded to CPAR enables secured sharing of patient’s health care information with other providers in the patients circle of care and the primary provider. Data is copied to the Healthcare Data Repository.</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296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a:p>
          <a:p>
            <a:r>
              <a:rPr lang="en-US" sz="1300" b="1"/>
              <a:t>CII AND CPAR MATCHING LEGEND </a:t>
            </a:r>
            <a:endParaRPr lang="en-US" sz="1300"/>
          </a:p>
          <a:p>
            <a:r>
              <a:rPr lang="en-US" sz="1300"/>
              <a:t>In the CII and CPAR project there are 3 places information will be pulled to within Alberta Health. </a:t>
            </a:r>
          </a:p>
          <a:p>
            <a:r>
              <a:rPr lang="en-US" sz="1300"/>
              <a:t>1. Netcare – Information is securely shared with other providers can see this information as it is published in the CII Community Encounter Digest (CED) report and copied to the Healthcare Data Repository </a:t>
            </a:r>
          </a:p>
          <a:p>
            <a:r>
              <a:rPr lang="en-US" sz="1300"/>
              <a:t>2. Healthcare Data Repository – Information uploaded to the Health Care Data Repository is not visible or published. </a:t>
            </a:r>
          </a:p>
          <a:p>
            <a:r>
              <a:rPr lang="en-US" sz="1300"/>
              <a:t>3. Central Patient Attachment Registry (CPAR) – Information uploaded to CPAR enables secured sharing of patient’s health care information with other providers in the patients circle of care and the primary provider. Data is copied to the Healthcare Data Repository.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340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a:p>
          <a:p>
            <a:r>
              <a:rPr lang="en-US" sz="1300" b="1"/>
              <a:t>CII AND CPAR MATCHING LEGEND </a:t>
            </a:r>
            <a:endParaRPr lang="en-US" sz="1300"/>
          </a:p>
          <a:p>
            <a:r>
              <a:rPr lang="en-US" sz="1300"/>
              <a:t>In the CII and CPAR project there are 3 places information will be pulled to within Alberta Health. </a:t>
            </a:r>
          </a:p>
          <a:p>
            <a:r>
              <a:rPr lang="en-US" sz="1300"/>
              <a:t>1. Netcare – Information is securely shared with other providers can see this information as it is published in the CII Community Encounter Digest (CED) report and copied to the Healthcare Data Repository </a:t>
            </a:r>
          </a:p>
          <a:p>
            <a:r>
              <a:rPr lang="en-US" sz="1300"/>
              <a:t>2. Healthcare Data Repository – Information uploaded to the Health Care Data Repository is not visible or published. </a:t>
            </a:r>
          </a:p>
          <a:p>
            <a:r>
              <a:rPr lang="en-US" sz="1300"/>
              <a:t>3. Central Patient Attachment Registry (CPAR) – Information uploaded to CPAR enables secured sharing of patient’s health care information with other providers in the patients circle of care and the primary provider. Data is copied to the Healthcare Data Repository.</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228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a:p>
          <a:p>
            <a:r>
              <a:rPr lang="en-US" sz="1300" b="1"/>
              <a:t>CII AND CPAR MATCHING LEGEND </a:t>
            </a:r>
            <a:endParaRPr lang="en-US" sz="1300"/>
          </a:p>
          <a:p>
            <a:r>
              <a:rPr lang="en-US" sz="1300"/>
              <a:t>In the CII and CPAR project there are 3 places information will be pulled to within Alberta Health. </a:t>
            </a:r>
          </a:p>
          <a:p>
            <a:r>
              <a:rPr lang="en-US" sz="1300"/>
              <a:t>1. Netcare – Information is securely shared with other providers can see this information as it is published in the CII Community Encounter Digest (CED) report and copied to the Healthcare Data Repository </a:t>
            </a:r>
          </a:p>
          <a:p>
            <a:r>
              <a:rPr lang="en-US" sz="1300"/>
              <a:t>2. Healthcare Data Repository – Information uploaded to the Health Care Data Repository is not visible or published. </a:t>
            </a:r>
          </a:p>
          <a:p>
            <a:r>
              <a:rPr lang="en-US" sz="1300"/>
              <a:t>3. Central Patient Attachment Registry (CPAR) – Information uploaded to CPAR enables secured sharing of patient’s health care information with other providers in the patients circle of care and the primary provider. Data is copied to the Healthcare Data Repository.</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58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a:p>
          <a:p>
            <a:r>
              <a:rPr lang="en-US" sz="1300" b="1"/>
              <a:t>CII AND CPAR MATCHING LEGEND </a:t>
            </a:r>
            <a:endParaRPr lang="en-US" sz="1300"/>
          </a:p>
          <a:p>
            <a:r>
              <a:rPr lang="en-US" sz="1300"/>
              <a:t>In the CII and CPAR project there are 3 places information will be pulled to within Alberta Health. </a:t>
            </a:r>
          </a:p>
          <a:p>
            <a:r>
              <a:rPr lang="en-US" sz="1300"/>
              <a:t>1. Netcare – Information is securely shared with other providers can see this information as it is published in the CII Community Encounter Digest (CED) report and copied to the Healthcare Data Repository </a:t>
            </a:r>
          </a:p>
          <a:p>
            <a:r>
              <a:rPr lang="en-US" sz="1300"/>
              <a:t>2. Healthcare Data Repository – Information uploaded to the Health Care Data Repository is not visible or published. </a:t>
            </a:r>
          </a:p>
          <a:p>
            <a:r>
              <a:rPr lang="en-US" sz="1300"/>
              <a:t>3. Central Patient Attachment Registry (CPAR) – Information uploaded to CPAR enables secured sharing of patient’s health care information with other providers in the patients circle of care and the primary provider. Data is copied to the Healthcare Data Repository.</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45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4</a:t>
            </a:fld>
            <a:endParaRPr lang="en-US"/>
          </a:p>
        </p:txBody>
      </p:sp>
    </p:spTree>
    <p:extLst>
      <p:ext uri="{BB962C8B-B14F-4D97-AF65-F5344CB8AC3E}">
        <p14:creationId xmlns:p14="http://schemas.microsoft.com/office/powerpoint/2010/main" val="879645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a:p>
          <a:p>
            <a:r>
              <a:rPr lang="en-US" sz="1300" b="1"/>
              <a:t>CII AND CPAR MATCHING LEGEND </a:t>
            </a:r>
            <a:endParaRPr lang="en-US" sz="1300"/>
          </a:p>
          <a:p>
            <a:r>
              <a:rPr lang="en-US" sz="1300"/>
              <a:t>In the CII and CPAR project there are 3 places information will be pulled to within Alberta Health. </a:t>
            </a:r>
          </a:p>
          <a:p>
            <a:r>
              <a:rPr lang="en-US" sz="1300"/>
              <a:t>1. Netcare – Information is securely shared with other providers can see this information as it is published in the CII Community Encounter Digest (CED) report and copied to the Healthcare Data Repository </a:t>
            </a:r>
          </a:p>
          <a:p>
            <a:r>
              <a:rPr lang="en-US" sz="1300"/>
              <a:t>2. Healthcare Data Repository – Information uploaded to the Health Care Data Repository is not visible or published. </a:t>
            </a:r>
          </a:p>
          <a:p>
            <a:r>
              <a:rPr lang="en-US" sz="1300"/>
              <a:t>3. Central Patient Attachment Registry (CPAR) – Information uploaded to CPAR enables secured sharing of patient’s health care information with other providers in the patients circle of care and the primary provider. Data is copied to the Healthcare Data Repository.</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105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**ANIMATED**</a:t>
            </a:r>
          </a:p>
          <a:p>
            <a:r>
              <a:rPr lang="en-CA"/>
              <a:t>This slide provides a good overview of where information is pulled from in the EMR to populate the CED in Netcare.</a:t>
            </a:r>
          </a:p>
          <a:p>
            <a:endParaRPr lang="en-CA"/>
          </a:p>
          <a:p>
            <a:pPr marL="0" indent="0">
              <a:buFont typeface="Arial" panose="020B0604020202020204" pitchFamily="34" charset="0"/>
              <a:buNone/>
            </a:pPr>
            <a:r>
              <a:rPr lang="en-CA" b="0" baseline="0"/>
              <a:t>In the “Community Encounters” Section:</a:t>
            </a:r>
          </a:p>
          <a:p>
            <a:pPr marL="0" indent="0">
              <a:buFont typeface="Arial" panose="020B0604020202020204" pitchFamily="34" charset="0"/>
              <a:buNone/>
            </a:pPr>
            <a:r>
              <a:rPr lang="en-CA" b="1" baseline="0"/>
              <a:t>**CLICK** </a:t>
            </a:r>
            <a:r>
              <a:rPr lang="en-CA" b="0" baseline="0"/>
              <a:t>The service delivery location pulls from the Facility field of an appointment in the scheduler</a:t>
            </a:r>
            <a:endParaRPr lang="en-CA" b="1" baseline="0"/>
          </a:p>
          <a:p>
            <a:pPr marL="0" indent="0">
              <a:buFont typeface="Arial" panose="020B0604020202020204" pitchFamily="34" charset="0"/>
              <a:buNone/>
            </a:pPr>
            <a:r>
              <a:rPr lang="en-CA" b="1" baseline="0"/>
              <a:t>**CLICK** </a:t>
            </a:r>
            <a:r>
              <a:rPr lang="en-CA" b="0" baseline="0"/>
              <a:t>The provider name pulls from the Last Name and First Name fields in the Provider Demographics screen of the EMR.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1" baseline="0"/>
              <a:t>**CLICK** </a:t>
            </a:r>
            <a:r>
              <a:rPr lang="en-CA" b="0" baseline="0"/>
              <a:t>The provider role pulls from the Provider Type field in the Provider Demographics screen of the EMR.</a:t>
            </a:r>
          </a:p>
          <a:p>
            <a:pPr marL="0" indent="0">
              <a:buFont typeface="Arial" panose="020B0604020202020204" pitchFamily="34" charset="0"/>
              <a:buNone/>
            </a:pPr>
            <a:r>
              <a:rPr lang="en-CA" b="1" baseline="0"/>
              <a:t>**CLICK** </a:t>
            </a:r>
            <a:r>
              <a:rPr lang="en-CA" b="0" baseline="0"/>
              <a:t>The patient reason for encounter pulls from the Reason field of an appointment in the scheduler</a:t>
            </a:r>
          </a:p>
          <a:p>
            <a:pPr marL="0" indent="0">
              <a:buFont typeface="Arial" panose="020B0604020202020204" pitchFamily="34" charset="0"/>
              <a:buNone/>
            </a:pPr>
            <a:r>
              <a:rPr lang="en-CA" b="1" baseline="0"/>
              <a:t>**CLICK** </a:t>
            </a:r>
            <a:r>
              <a:rPr lang="en-CA" baseline="0"/>
              <a:t>The </a:t>
            </a:r>
            <a:r>
              <a:rPr lang="en-CA" b="0" baseline="0"/>
              <a:t>clinician encounter clinical assessment pulls from the </a:t>
            </a:r>
            <a:r>
              <a:rPr lang="en-CA" b="0" baseline="0" err="1"/>
              <a:t>DCode</a:t>
            </a:r>
            <a:r>
              <a:rPr lang="en-CA" b="0" baseline="0"/>
              <a:t> field in the Claims section of the EMR.</a:t>
            </a:r>
          </a:p>
          <a:p>
            <a:pPr marL="0" indent="0">
              <a:buFont typeface="Arial" panose="020B0604020202020204" pitchFamily="34" charset="0"/>
              <a:buNone/>
            </a:pPr>
            <a:endParaRPr lang="en-CA" baseline="0"/>
          </a:p>
          <a:p>
            <a:pPr marL="0" indent="0">
              <a:buFont typeface="Arial" panose="020B0604020202020204" pitchFamily="34" charset="0"/>
              <a:buNone/>
            </a:pPr>
            <a:r>
              <a:rPr lang="en-CA" b="1" baseline="0"/>
              <a:t>**CLICK** </a:t>
            </a:r>
            <a:r>
              <a:rPr lang="en-CA" baseline="0"/>
              <a:t>The health concern and encounter date in “Health Concern History” section pull from the History of Problems section of the EMR.</a:t>
            </a:r>
          </a:p>
          <a:p>
            <a:pPr marL="0" indent="0">
              <a:buFont typeface="Arial" panose="020B0604020202020204" pitchFamily="34" charset="0"/>
              <a:buNone/>
            </a:pPr>
            <a:r>
              <a:rPr lang="en-CA" b="1" baseline="0"/>
              <a:t>**CLICK** </a:t>
            </a:r>
            <a:r>
              <a:rPr lang="en-CA" baseline="0"/>
              <a:t>The possible allergy field in the “Possible Allergy” section pulls from the Allergy field in the Allergies section of the EMR.</a:t>
            </a:r>
          </a:p>
          <a:p>
            <a:pPr marL="0" indent="0">
              <a:buFont typeface="Arial" panose="020B0604020202020204" pitchFamily="34" charset="0"/>
              <a:buNone/>
            </a:pPr>
            <a:r>
              <a:rPr lang="en-CA" b="1" baseline="0"/>
              <a:t>**CLICK** </a:t>
            </a:r>
            <a:r>
              <a:rPr lang="en-CA" baseline="0"/>
              <a:t>The “Measured Observations” section pulls from any BP-Systolic, BP-Diastolic, Height, Weight, and Waist Circumference labs entered in the Labs section of the EMR (or from those fields in a visit template)</a:t>
            </a:r>
          </a:p>
          <a:p>
            <a:pPr marL="0" indent="0">
              <a:buFont typeface="Arial" panose="020B0604020202020204" pitchFamily="34" charset="0"/>
              <a:buNone/>
            </a:pPr>
            <a:r>
              <a:rPr lang="en-CA" b="1" baseline="0"/>
              <a:t>**CLICK** </a:t>
            </a:r>
            <a:r>
              <a:rPr lang="en-CA" baseline="0"/>
              <a:t>The “Immunization” section pulls from the Immunization Summary section of the EMR.</a:t>
            </a:r>
          </a:p>
          <a:p>
            <a:pPr marL="0" indent="0">
              <a:buFont typeface="Arial" panose="020B0604020202020204" pitchFamily="34" charset="0"/>
              <a:buNone/>
            </a:pPr>
            <a:r>
              <a:rPr lang="en-CA" b="1" baseline="0"/>
              <a:t>**CLICK** </a:t>
            </a:r>
            <a:r>
              <a:rPr lang="en-CA" baseline="0"/>
              <a:t>The “Referrals” section pulls from the Fax Manager section of the EMR.</a:t>
            </a:r>
          </a:p>
          <a:p>
            <a:pPr marL="171450" indent="-171450">
              <a:buFont typeface="Arial" panose="020B0604020202020204" pitchFamily="34" charset="0"/>
              <a:buChar char="•"/>
            </a:pPr>
            <a:endParaRPr lang="en-CA" baseline="0"/>
          </a:p>
        </p:txBody>
      </p:sp>
      <p:sp>
        <p:nvSpPr>
          <p:cNvPr id="4" name="Slide Number Placeholder 3"/>
          <p:cNvSpPr>
            <a:spLocks noGrp="1"/>
          </p:cNvSpPr>
          <p:nvPr>
            <p:ph type="sldNum" sz="quarter" idx="10"/>
          </p:nvPr>
        </p:nvSpPr>
        <p:spPr/>
        <p:txBody>
          <a:bodyPr/>
          <a:lstStyle/>
          <a:p>
            <a:fld id="{D50CD75E-9D1F-4BF9-B911-FDF7642DDDE0}" type="slidenum">
              <a:rPr lang="en-US" smtClean="0"/>
              <a:t>32</a:t>
            </a:fld>
            <a:endParaRPr lang="en-US"/>
          </a:p>
        </p:txBody>
      </p:sp>
    </p:spTree>
    <p:extLst>
      <p:ext uri="{BB962C8B-B14F-4D97-AF65-F5344CB8AC3E}">
        <p14:creationId xmlns:p14="http://schemas.microsoft.com/office/powerpoint/2010/main" val="1871876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33</a:t>
            </a:fld>
            <a:endParaRPr lang="en-US"/>
          </a:p>
        </p:txBody>
      </p:sp>
    </p:spTree>
    <p:extLst>
      <p:ext uri="{BB962C8B-B14F-4D97-AF65-F5344CB8AC3E}">
        <p14:creationId xmlns:p14="http://schemas.microsoft.com/office/powerpoint/2010/main" val="466688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a patient requests that all or part of their health information remain confidential, you can prevent selected health information from being sent by “masking” the data (making the data private or confidential).</a:t>
            </a:r>
          </a:p>
          <a:p>
            <a:endParaRPr lang="en-US" baseline="0"/>
          </a:p>
          <a:p>
            <a:r>
              <a:rPr lang="en-US" sz="1200" err="1"/>
              <a:t>Accuro</a:t>
            </a:r>
            <a:r>
              <a:rPr lang="en-US" sz="1200"/>
              <a:t> allows users to indicate if a patient did not allow to share on two levels:</a:t>
            </a:r>
          </a:p>
          <a:p>
            <a:pPr marL="357816" indent="-357816">
              <a:buFont typeface="+mj-lt"/>
              <a:buAutoNum type="arabicPeriod"/>
            </a:pPr>
            <a:r>
              <a:rPr lang="en-US" sz="1200"/>
              <a:t>All data recorded for the patient</a:t>
            </a:r>
          </a:p>
          <a:p>
            <a:pPr marL="357816" indent="-357816">
              <a:buFont typeface="+mj-lt"/>
              <a:buAutoNum type="arabicPeriod"/>
            </a:pPr>
            <a:r>
              <a:rPr lang="en-US" sz="1200"/>
              <a:t>Data recorded for the patient for a specific appointment</a:t>
            </a:r>
          </a:p>
          <a:p>
            <a:pPr marL="0" indent="0">
              <a:buNone/>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a:t>More detailed instructions can be found in the “CII – Encounter Data Sharing, Clinic Workflow” section of the </a:t>
            </a:r>
            <a:r>
              <a:rPr lang="en-US" err="1"/>
              <a:t>Accuro</a:t>
            </a:r>
            <a:r>
              <a:rPr lang="en-US"/>
              <a:t> EMR CII/CPAR guide on the ACTT website: </a:t>
            </a:r>
            <a:r>
              <a:rPr lang="en-US" sz="1200">
                <a:solidFill>
                  <a:srgbClr val="333635"/>
                </a:solidFill>
                <a:hlinkClick r:id="rId3"/>
              </a:rPr>
              <a:t>https://actt.albertadoctors.org/file/QHR_Accuro_CII-CPAR_Guide.pdf</a:t>
            </a:r>
            <a:r>
              <a:rPr lang="en-US" sz="1200">
                <a:solidFill>
                  <a:srgbClr val="333635"/>
                </a:solidFill>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918588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8908" indent="-178908">
              <a:buFont typeface="Arial" panose="020B0604020202020204" pitchFamily="34" charset="0"/>
              <a:buChar char="•"/>
            </a:pPr>
            <a:r>
              <a:rPr lang="en-CA" baseline="0"/>
              <a:t>The same patient consult report .pdf file that is sent to the referring provider can also be shared to Alberta Netcare</a:t>
            </a:r>
          </a:p>
          <a:p>
            <a:pPr marL="178908" indent="-178908">
              <a:buFont typeface="Arial" panose="020B0604020202020204" pitchFamily="34" charset="0"/>
              <a:buChar char="•"/>
            </a:pPr>
            <a:r>
              <a:rPr lang="en-CA" baseline="0"/>
              <a:t>The specialty provider has the ability to choose which reports to upload, and which not to</a:t>
            </a:r>
          </a:p>
          <a:p>
            <a:pPr marL="178908" indent="-178908">
              <a:buFont typeface="Arial" panose="020B0604020202020204" pitchFamily="34" charset="0"/>
              <a:buChar char="•"/>
            </a:pPr>
            <a:r>
              <a:rPr lang="en-CA" baseline="0"/>
              <a:t>The information is uploaded through the CII Data Hub and displayed in Netcare as a .pdf</a:t>
            </a:r>
          </a:p>
          <a:p>
            <a:pPr marL="178908" indent="-178908">
              <a:buFont typeface="Arial" panose="020B0604020202020204" pitchFamily="34" charset="0"/>
              <a:buChar char="•"/>
            </a:pPr>
            <a:r>
              <a:rPr lang="en-CA" baseline="0"/>
              <a:t>Note: This information does not flow to the Healthcare Data Repository</a:t>
            </a:r>
            <a:endParaRPr lang="en-CA"/>
          </a:p>
        </p:txBody>
      </p:sp>
      <p:sp>
        <p:nvSpPr>
          <p:cNvPr id="4" name="Slide Number Placeholder 3"/>
          <p:cNvSpPr>
            <a:spLocks noGrp="1"/>
          </p:cNvSpPr>
          <p:nvPr>
            <p:ph type="sldNum" sz="quarter" idx="5"/>
          </p:nvPr>
        </p:nvSpPr>
        <p:spPr/>
        <p:txBody>
          <a:bodyPr/>
          <a:lstStyle/>
          <a:p>
            <a:fld id="{9F181732-573E-4DBD-96C7-3B4567905058}" type="slidenum">
              <a:rPr lang="en-CA" smtClean="0"/>
              <a:t>35</a:t>
            </a:fld>
            <a:endParaRPr lang="en-CA"/>
          </a:p>
        </p:txBody>
      </p:sp>
    </p:spTree>
    <p:extLst>
      <p:ext uri="{BB962C8B-B14F-4D97-AF65-F5344CB8AC3E}">
        <p14:creationId xmlns:p14="http://schemas.microsoft.com/office/powerpoint/2010/main" val="3528822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outlines the steps that must be completed to enable a provider to share consult reports with Alberta Netcare.</a:t>
            </a:r>
          </a:p>
          <a:p>
            <a:endParaRPr lang="en-US"/>
          </a:p>
          <a:p>
            <a:pPr marL="228600" indent="-228600">
              <a:buFont typeface="Wingdings" panose="05000000000000000000" pitchFamily="2" charset="2"/>
              <a:buChar char="q"/>
            </a:pPr>
            <a:r>
              <a:rPr lang="en-US"/>
              <a:t>A provider must enroll for CII with eHealth Support Services. For more information about the registration process, see the Get Started page on the ACTT website: </a:t>
            </a:r>
            <a:r>
              <a:rPr lang="en-US" sz="1200" kern="1200">
                <a:solidFill>
                  <a:srgbClr val="333635"/>
                </a:solidFill>
                <a:latin typeface="+mn-lt"/>
                <a:ea typeface="+mn-ea"/>
                <a:cs typeface="+mn-cs"/>
                <a:hlinkClick r:id="rId3"/>
              </a:rPr>
              <a:t>https://actt.albertadoctors.org/PMH/panel-continuity/CII-CPAR/cii-for-specialists/Pages/Get-Started-Today.aspx</a:t>
            </a:r>
            <a:r>
              <a:rPr lang="en-US" sz="1200" kern="1200">
                <a:solidFill>
                  <a:srgbClr val="333635"/>
                </a:solidFill>
                <a:latin typeface="+mn-lt"/>
                <a:ea typeface="+mn-ea"/>
                <a:cs typeface="+mn-cs"/>
              </a:rPr>
              <a:t> </a:t>
            </a:r>
          </a:p>
          <a:p>
            <a:pPr marL="228600" indent="-228600">
              <a:buFont typeface="Wingdings" panose="05000000000000000000" pitchFamily="2" charset="2"/>
              <a:buChar char="q"/>
            </a:pPr>
            <a:r>
              <a:rPr lang="en-US"/>
              <a:t>Configuring Providers for Consult Data Sharing: (these steps must be completed for each provider participating in CII)</a:t>
            </a:r>
          </a:p>
          <a:p>
            <a:pPr marL="685800" lvl="1" indent="-228600">
              <a:buAutoNum type="arabicPeriod"/>
            </a:pPr>
            <a:r>
              <a:rPr lang="en-US" err="1"/>
              <a:t>Accuro</a:t>
            </a:r>
            <a:r>
              <a:rPr lang="en-US"/>
              <a:t> Start Menu </a:t>
            </a:r>
            <a:r>
              <a:rPr lang="en-US">
                <a:sym typeface="Wingdings" panose="05000000000000000000" pitchFamily="2" charset="2"/>
              </a:rPr>
              <a:t> Tools  Configure Providers</a:t>
            </a:r>
          </a:p>
          <a:p>
            <a:pPr marL="685800" lvl="1" indent="-228600">
              <a:buAutoNum type="arabicPeriod"/>
            </a:pPr>
            <a:r>
              <a:rPr lang="en-US">
                <a:sym typeface="Wingdings" panose="05000000000000000000" pitchFamily="2" charset="2"/>
              </a:rPr>
              <a:t>Select a Provider and Click Configure</a:t>
            </a:r>
          </a:p>
          <a:p>
            <a:pPr marL="685800" lvl="1" indent="-228600">
              <a:buAutoNum type="arabicPeriod"/>
            </a:pPr>
            <a:r>
              <a:rPr lang="en-US"/>
              <a:t>Click the Next button until you get to the Affiliated Programs page</a:t>
            </a:r>
          </a:p>
          <a:p>
            <a:pPr marL="685800" lvl="1" indent="-228600">
              <a:buAutoNum type="arabicPeriod"/>
            </a:pPr>
            <a:r>
              <a:rPr lang="en-US"/>
              <a:t>Click the add button and select “CII/CPAR – Consult Data Sharing” from the list</a:t>
            </a:r>
          </a:p>
          <a:p>
            <a:pPr marL="685800" lvl="1" indent="-228600">
              <a:buAutoNum type="arabicPeriod"/>
            </a:pPr>
            <a:r>
              <a:rPr lang="en-US"/>
              <a:t>Click Finish to save your changes</a:t>
            </a:r>
          </a:p>
          <a:p>
            <a:pPr marL="685800" lvl="1" indent="-228600">
              <a:buAutoNum type="arabicPeriod"/>
            </a:pPr>
            <a:r>
              <a:rPr lang="en-US"/>
              <a:t>Repeat for every Provider being set-up</a:t>
            </a:r>
          </a:p>
          <a:p>
            <a:pPr marL="228600" lvl="0" indent="-228600">
              <a:buFont typeface="Wingdings" panose="05000000000000000000" pitchFamily="2" charset="2"/>
              <a:buChar char="q"/>
            </a:pPr>
            <a:r>
              <a:rPr lang="en-US"/>
              <a:t>Configuring your existing consult reports with a Type titled “Consult Report”</a:t>
            </a:r>
          </a:p>
          <a:p>
            <a:pPr marL="685800" lvl="1" indent="-228600">
              <a:buAutoNum type="arabicPeriod"/>
            </a:pPr>
            <a:r>
              <a:rPr lang="en-US" err="1"/>
              <a:t>Accuro</a:t>
            </a:r>
            <a:r>
              <a:rPr lang="en-US"/>
              <a:t> Start Menu </a:t>
            </a:r>
            <a:r>
              <a:rPr lang="en-US">
                <a:sym typeface="Wingdings" panose="05000000000000000000" pitchFamily="2" charset="2"/>
              </a:rPr>
              <a:t> Tools  Template Wizard</a:t>
            </a:r>
          </a:p>
          <a:p>
            <a:pPr marL="685800" lvl="1" indent="-228600">
              <a:buAutoNum type="arabicPeriod"/>
            </a:pPr>
            <a:r>
              <a:rPr lang="en-US" sz="1800" b="0" i="0" u="none" strike="noStrike" baseline="0">
                <a:solidFill>
                  <a:srgbClr val="323E47"/>
                </a:solidFill>
                <a:latin typeface="Avenir"/>
              </a:rPr>
              <a:t>Select an existing Consult Letter Template</a:t>
            </a:r>
          </a:p>
          <a:p>
            <a:pPr marL="685800" lvl="1" indent="-228600">
              <a:buAutoNum type="arabicPeriod"/>
            </a:pPr>
            <a:r>
              <a:rPr lang="en-US" sz="1800" b="0" i="0" u="none" strike="noStrike" baseline="0">
                <a:solidFill>
                  <a:srgbClr val="323E47"/>
                </a:solidFill>
                <a:latin typeface="Avenir"/>
              </a:rPr>
              <a:t>In the ‘Type’ dropdown, choose ‘Consult Report’</a:t>
            </a:r>
          </a:p>
          <a:p>
            <a:pPr marL="685800" lvl="1" indent="-228600">
              <a:buAutoNum type="arabicPeriod"/>
            </a:pPr>
            <a:r>
              <a:rPr lang="en-CA" sz="1800" b="0" i="0" u="none" strike="noStrike" baseline="0">
                <a:solidFill>
                  <a:srgbClr val="323E47"/>
                </a:solidFill>
                <a:latin typeface="Avenir"/>
              </a:rPr>
              <a:t>Click Save</a:t>
            </a:r>
          </a:p>
          <a:p>
            <a:pPr marL="685800" lvl="1" indent="-228600">
              <a:buAutoNum type="arabicPeriod"/>
            </a:pPr>
            <a:r>
              <a:rPr lang="en-US" sz="1800" b="0" i="0" u="none" strike="noStrike" baseline="0">
                <a:solidFill>
                  <a:srgbClr val="323E47"/>
                </a:solidFill>
                <a:latin typeface="Avenir"/>
              </a:rPr>
              <a:t>Repeat steps 2-4 for all Templates that should be submitted to CII </a:t>
            </a:r>
            <a:endParaRPr lang="en-US" sz="1800" b="0" i="0" u="none" strike="noStrike" baseline="0">
              <a:solidFill>
                <a:srgbClr val="000000"/>
              </a:solidFill>
              <a:latin typeface="Avenir"/>
            </a:endParaRPr>
          </a:p>
          <a:p>
            <a:pPr marL="685800" lvl="1" indent="-228600">
              <a:buAutoNum type="arabicPeriod"/>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More detailed instructions can be found in the “CII – Consult Data Sharing” section of the </a:t>
            </a:r>
            <a:r>
              <a:rPr lang="en-US" err="1"/>
              <a:t>Accuro</a:t>
            </a:r>
            <a:r>
              <a:rPr lang="en-US"/>
              <a:t> EMR CII/CPAR guide on the ACTT website: </a:t>
            </a:r>
            <a:r>
              <a:rPr lang="en-US" sz="1200">
                <a:solidFill>
                  <a:srgbClr val="333635"/>
                </a:solidFill>
                <a:hlinkClick r:id="rId4"/>
              </a:rPr>
              <a:t>https://actt.albertadoctors.org/file/QHR_Accuro_CII-CPAR_Guide.pdf</a:t>
            </a:r>
            <a:r>
              <a:rPr lang="en-US" sz="1200">
                <a:solidFill>
                  <a:srgbClr val="333635"/>
                </a:solidFill>
              </a:rPr>
              <a:t> </a:t>
            </a:r>
            <a:r>
              <a:rPr lang="en-US" sz="1200">
                <a:solidFill>
                  <a:srgbClr val="333635"/>
                </a:solidFill>
                <a:hlinkClick r:id="rId5"/>
              </a:rPr>
              <a:t>https://actt.albertadoctors.org/file/Med_Access_CII-CPAR_Guide.pdf</a:t>
            </a:r>
            <a:r>
              <a:rPr lang="en-US" i="0" u="none">
                <a:solidFill>
                  <a:schemeClr val="accent1"/>
                </a:solidFill>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926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Registration in CII followed by EMR configuration in </a:t>
            </a:r>
            <a:r>
              <a:rPr lang="en-CA" err="1"/>
              <a:t>Accuro</a:t>
            </a:r>
            <a:r>
              <a:rPr lang="en-CA"/>
              <a:t> allows</a:t>
            </a:r>
            <a:r>
              <a:rPr lang="en-CA" baseline="0"/>
              <a:t> for consult reports to be sent to Alberta Netcare.</a:t>
            </a:r>
          </a:p>
          <a:p>
            <a:pPr marL="228600" indent="-228600">
              <a:buFont typeface="+mj-lt"/>
              <a:buAutoNum type="arabicPeriod"/>
            </a:pPr>
            <a:r>
              <a:rPr lang="en-CA" baseline="0"/>
              <a:t>All letters with the Type “Consult Letter” will be sent to Alberta Netcare.</a:t>
            </a:r>
          </a:p>
          <a:p>
            <a:pPr marL="228600" indent="-228600" defTabSz="954176">
              <a:buFont typeface="+mj-lt"/>
              <a:buAutoNum type="arabicPeriod"/>
              <a:defRPr/>
            </a:pPr>
            <a:r>
              <a:rPr lang="en-US"/>
              <a:t>Select attachments from the EMR as you normally would. They will be included in the report shared to Alberta Netcare.</a:t>
            </a:r>
          </a:p>
          <a:p>
            <a:pPr defTabSz="954176">
              <a:defRPr/>
            </a:pPr>
            <a:endParaRPr lang="en-US"/>
          </a:p>
          <a:p>
            <a:pPr marL="0" marR="0" lvl="0" indent="0" algn="l" defTabSz="954176" rtl="0" eaLnBrk="1" fontAlgn="auto" latinLnBrk="0" hangingPunct="1">
              <a:lnSpc>
                <a:spcPct val="100000"/>
              </a:lnSpc>
              <a:spcBef>
                <a:spcPts val="0"/>
              </a:spcBef>
              <a:spcAft>
                <a:spcPts val="0"/>
              </a:spcAft>
              <a:buClrTx/>
              <a:buSzTx/>
              <a:buFontTx/>
              <a:buNone/>
              <a:tabLst/>
              <a:defRPr/>
            </a:pPr>
            <a:r>
              <a:rPr lang="en-US" i="1"/>
              <a:t>Note: When the type “Consult Report” is chosen, it is automatically sent to Alberta Netcare when you click “Send Letter” or “Print”***</a:t>
            </a:r>
          </a:p>
          <a:p>
            <a:pPr marL="0" marR="0" lvl="0" indent="0" algn="l" defTabSz="954176" rtl="0" eaLnBrk="1" fontAlgn="auto" latinLnBrk="0" hangingPunct="1">
              <a:lnSpc>
                <a:spcPct val="100000"/>
              </a:lnSpc>
              <a:spcBef>
                <a:spcPts val="0"/>
              </a:spcBef>
              <a:spcAft>
                <a:spcPts val="0"/>
              </a:spcAft>
              <a:buClrTx/>
              <a:buSzTx/>
              <a:buFontTx/>
              <a:buNone/>
              <a:tabLst/>
              <a:defRPr/>
            </a:pPr>
            <a:endParaRPr lang="en-US" i="1"/>
          </a:p>
          <a:p>
            <a:pPr marL="0" marR="0" lvl="0" indent="0" algn="l" defTabSz="954176" rtl="0" eaLnBrk="1" fontAlgn="auto" latinLnBrk="0" hangingPunct="1">
              <a:lnSpc>
                <a:spcPct val="100000"/>
              </a:lnSpc>
              <a:spcBef>
                <a:spcPts val="0"/>
              </a:spcBef>
              <a:spcAft>
                <a:spcPts val="0"/>
              </a:spcAft>
              <a:buClrTx/>
              <a:buSzTx/>
              <a:buFontTx/>
              <a:buNone/>
              <a:tabLst/>
              <a:defRPr/>
            </a:pPr>
            <a:r>
              <a:rPr lang="en-US" sz="1200" b="0" i="0">
                <a:effectLst/>
                <a:latin typeface="Roboto Regular"/>
              </a:rPr>
              <a:t>***You will, however, still be required to follow the CPSA standard of practice for referral consultation. See clause 10b of the CPSA’s Referral Consultation standard of practice for more details: </a:t>
            </a:r>
            <a:r>
              <a:rPr lang="en-US" sz="1200" b="0" i="0">
                <a:effectLst/>
                <a:latin typeface="Roboto Regular"/>
                <a:hlinkClick r:id="rId3" tooltip="https://cpsa.ca/wp-content/uploads/2020/05/referral-consultation.pdf%22"/>
              </a:rPr>
              <a:t>https://cpsa.ca/wp-content/uploads/2020/05/Referral-Consultation.pdf“</a:t>
            </a:r>
            <a:r>
              <a:rPr lang="en-US" sz="1200" b="0" i="0">
                <a:effectLst/>
                <a:latin typeface="Roboto Regular"/>
              </a:rPr>
              <a:t>. The benefit of sharing your consult report to Alberta Netcare is that it is now available to all health care providers, without the need to ‘refax’ or mail additional copies and signals to other providers that you are managing that given condition.</a:t>
            </a:r>
            <a:endParaRPr lang="en-US" b="0" i="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24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You can add attachments to your consult letter in the usual way:</a:t>
            </a:r>
          </a:p>
          <a:p>
            <a:pPr marL="457200" indent="-457200">
              <a:buFont typeface="+mj-lt"/>
              <a:buAutoNum type="arabicPeriod"/>
            </a:pPr>
            <a:r>
              <a:rPr lang="en-US" sz="1200"/>
              <a:t>Click the green plus sign ant the bottom left of the “Attachments” area.</a:t>
            </a:r>
            <a:endParaRPr lang="en-US" sz="1200">
              <a:solidFill>
                <a:srgbClr val="333635"/>
              </a:solidFill>
            </a:endParaRPr>
          </a:p>
          <a:p>
            <a:pPr marL="457200" indent="-457200">
              <a:buFont typeface="+mj-lt"/>
              <a:buAutoNum type="arabicPeriod"/>
            </a:pPr>
            <a:r>
              <a:rPr lang="en-US" sz="1200">
                <a:solidFill>
                  <a:srgbClr val="333635"/>
                </a:solidFill>
              </a:rPr>
              <a:t>Select </a:t>
            </a:r>
            <a:r>
              <a:rPr lang="en-US" sz="1200"/>
              <a:t>the appropriate</a:t>
            </a:r>
            <a:r>
              <a:rPr lang="en-US" sz="1200">
                <a:solidFill>
                  <a:srgbClr val="333635"/>
                </a:solidFill>
              </a:rPr>
              <a:t> attachments in the “Select Attachments” window that pops up.</a:t>
            </a:r>
            <a:endParaRPr lang="en-CA" sz="1200">
              <a:solidFill>
                <a:srgbClr val="333635"/>
              </a:solidFill>
            </a:endParaRP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599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Registration in CII followed by EMR configuration in </a:t>
            </a:r>
            <a:r>
              <a:rPr lang="en-CA" err="1"/>
              <a:t>Accuro</a:t>
            </a:r>
            <a:r>
              <a:rPr lang="en-CA"/>
              <a:t> allows</a:t>
            </a:r>
            <a:r>
              <a:rPr lang="en-CA" baseline="0"/>
              <a:t> for consult reports to be sent to Netcare.</a:t>
            </a:r>
          </a:p>
          <a:p>
            <a:endParaRPr lang="en-CA" baseline="0"/>
          </a:p>
          <a:p>
            <a:r>
              <a:rPr lang="en-US"/>
              <a:t>Data is submitted to CII when an encounter with a patient is recorded in </a:t>
            </a:r>
            <a:r>
              <a:rPr lang="en-US" err="1"/>
              <a:t>Accuro</a:t>
            </a:r>
            <a:r>
              <a:rPr lang="en-US"/>
              <a:t>, such as an appointment. The data attached to the appointment is automatically gathered and submitted to CII.</a:t>
            </a:r>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39</a:t>
            </a:fld>
            <a:endParaRPr lang="en-US"/>
          </a:p>
        </p:txBody>
      </p:sp>
    </p:spTree>
    <p:extLst>
      <p:ext uri="{BB962C8B-B14F-4D97-AF65-F5344CB8AC3E}">
        <p14:creationId xmlns:p14="http://schemas.microsoft.com/office/powerpoint/2010/main" val="131879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1450" indent="-171450">
              <a:buFont typeface="Arial" panose="020B0604020202020204" pitchFamily="34" charset="0"/>
              <a:buChar char="•"/>
            </a:pPr>
            <a:r>
              <a:rPr lang="en-CA"/>
              <a:t>Uploaded specialist consult </a:t>
            </a:r>
            <a:r>
              <a:rPr lang="en-CA" baseline="0"/>
              <a:t>reports will appear in </a:t>
            </a:r>
            <a:r>
              <a:rPr lang="en-CA"/>
              <a:t>a new section in the Netcare</a:t>
            </a:r>
            <a:r>
              <a:rPr lang="en-CA" baseline="0"/>
              <a:t> menu “Consultations”.</a:t>
            </a:r>
          </a:p>
          <a:p>
            <a:pPr marL="171450" indent="-171450">
              <a:buFont typeface="Arial" panose="020B0604020202020204" pitchFamily="34" charset="0"/>
              <a:buChar char="•"/>
            </a:pPr>
            <a:r>
              <a:rPr lang="en-CA" baseline="0"/>
              <a:t>Reports uploaded will appear with the date and type of consult.</a:t>
            </a:r>
          </a:p>
          <a:p>
            <a:pPr marL="171450" indent="-171450">
              <a:buFont typeface="Arial" panose="020B0604020202020204" pitchFamily="34" charset="0"/>
              <a:buChar char="•"/>
            </a:pPr>
            <a:r>
              <a:rPr lang="en-CA" baseline="0"/>
              <a:t>Hovering over the item in the list will pop up a tool tip box with additional information</a:t>
            </a:r>
          </a:p>
          <a:p>
            <a:pPr marL="171450" indent="-171450">
              <a:buFont typeface="Arial" panose="020B0604020202020204" pitchFamily="34" charset="0"/>
              <a:buChar char="•"/>
            </a:pPr>
            <a:endParaRPr lang="en-CA" baseline="0"/>
          </a:p>
          <a:p>
            <a:pPr marL="171450" indent="-171450">
              <a:buFont typeface="Arial" panose="020B0604020202020204" pitchFamily="34" charset="0"/>
              <a:buChar char="•"/>
            </a:pPr>
            <a:r>
              <a:rPr lang="en-CA" baseline="0"/>
              <a:t>Note: Results Source for all content through CII, which goes through Netcare, indicates “AHS-Edmonton”</a:t>
            </a:r>
            <a:endParaRPr lang="en-CA"/>
          </a:p>
        </p:txBody>
      </p:sp>
      <p:sp>
        <p:nvSpPr>
          <p:cNvPr id="4" name="Slide Number Placeholder 3"/>
          <p:cNvSpPr>
            <a:spLocks noGrp="1"/>
          </p:cNvSpPr>
          <p:nvPr>
            <p:ph type="sldNum" sz="quarter" idx="5"/>
          </p:nvPr>
        </p:nvSpPr>
        <p:spPr/>
        <p:txBody>
          <a:bodyPr/>
          <a:lstStyle/>
          <a:p>
            <a:fld id="{9F181732-573E-4DBD-96C7-3B4567905058}" type="slidenum">
              <a:rPr lang="en-CA" smtClean="0"/>
              <a:t>40</a:t>
            </a:fld>
            <a:endParaRPr lang="en-CA"/>
          </a:p>
        </p:txBody>
      </p:sp>
    </p:spTree>
    <p:extLst>
      <p:ext uri="{BB962C8B-B14F-4D97-AF65-F5344CB8AC3E}">
        <p14:creationId xmlns:p14="http://schemas.microsoft.com/office/powerpoint/2010/main" val="3374298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0450" y="1611313"/>
            <a:ext cx="7723188" cy="4344987"/>
          </a:xfrm>
        </p:spPr>
      </p:sp>
      <p:sp>
        <p:nvSpPr>
          <p:cNvPr id="3" name="Notes Placeholder 2"/>
          <p:cNvSpPr>
            <a:spLocks noGrp="1"/>
          </p:cNvSpPr>
          <p:nvPr>
            <p:ph type="body" idx="1"/>
          </p:nvPr>
        </p:nvSpPr>
        <p:spPr/>
        <p:txBody>
          <a:bodyPr/>
          <a:lstStyle/>
          <a:p>
            <a:r>
              <a:rPr lang="en-US"/>
              <a:t>Expanded Definition of Continuity (that encompasses all</a:t>
            </a:r>
            <a:r>
              <a:rPr lang="en-US" baseline="0"/>
              <a:t>  3 types of continuity)</a:t>
            </a:r>
            <a:r>
              <a:rPr lang="en-US"/>
              <a:t>:</a:t>
            </a:r>
          </a:p>
          <a:p>
            <a:r>
              <a:rPr lang="en-US"/>
              <a:t>Continuity in primary</a:t>
            </a:r>
            <a:r>
              <a:rPr lang="en-US" baseline="0"/>
              <a:t> care is mainly viewed as the relationship between a single primary care provider and a patient that extends beyond specific episodes of illness or disease. It implies quality care over time (as experienced by the individual patient) and the linking of information and providers across different events. For continuity to exist, care must be experienced as connected and coherent. </a:t>
            </a:r>
          </a:p>
          <a:p>
            <a:endParaRPr lang="en-US" baseline="0"/>
          </a:p>
          <a:p>
            <a:r>
              <a:rPr lang="en-CA" sz="1300" b="1" i="1"/>
              <a:t>Relational continuity is defined as</a:t>
            </a:r>
            <a:r>
              <a:rPr lang="en-CA" sz="1300" i="1"/>
              <a:t>:</a:t>
            </a:r>
          </a:p>
          <a:p>
            <a:r>
              <a:rPr lang="en-CA" sz="1300"/>
              <a:t>The ongoing, trusting therapeutic relationship between a patient and a primary care physician and their team, where the patient sees this primary care physician the majority of the time </a:t>
            </a:r>
            <a:endParaRPr lang="en-US"/>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7A2AE89F-ED83-4F55-9788-94144FEB17F7}" type="slidenum">
              <a:rPr lang="en-US">
                <a:solidFill>
                  <a:prstClr val="black"/>
                </a:solidFill>
                <a:cs typeface="Segoe UI" panose="020B0502040204020203" pitchFamily="34" charset="0"/>
              </a:rPr>
              <a:pPr defTabSz="954176" fontAlgn="base">
                <a:spcBef>
                  <a:spcPct val="0"/>
                </a:spcBef>
                <a:spcAft>
                  <a:spcPct val="0"/>
                </a:spcAft>
                <a:defRPr/>
              </a:pPr>
              <a:t>5</a:t>
            </a:fld>
            <a:endParaRPr lang="en-US">
              <a:solidFill>
                <a:prstClr val="black"/>
              </a:solidFill>
              <a:cs typeface="Segoe UI" panose="020B0502040204020203" pitchFamily="34" charset="0"/>
            </a:endParaRPr>
          </a:p>
        </p:txBody>
      </p:sp>
    </p:spTree>
    <p:extLst>
      <p:ext uri="{BB962C8B-B14F-4D97-AF65-F5344CB8AC3E}">
        <p14:creationId xmlns:p14="http://schemas.microsoft.com/office/powerpoint/2010/main" val="3060530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a patient requests that all or part of their health information remain confidential, you can prevent selected health information from being sent by “masking” the data (making the data private or confidential).</a:t>
            </a:r>
          </a:p>
          <a:p>
            <a:endParaRPr lang="en-US" baseline="0"/>
          </a:p>
          <a:p>
            <a:r>
              <a:rPr lang="en-US" sz="1200" err="1"/>
              <a:t>Accuro</a:t>
            </a:r>
            <a:r>
              <a:rPr lang="en-US" sz="1200"/>
              <a:t> allows users to indicate if a patient did not allow to share on two levels:</a:t>
            </a:r>
          </a:p>
          <a:p>
            <a:pPr marL="357816" indent="-357816">
              <a:buFont typeface="+mj-lt"/>
              <a:buAutoNum type="arabicPeriod"/>
            </a:pPr>
            <a:r>
              <a:rPr lang="en-US" sz="1200"/>
              <a:t>All data recorded for the patient</a:t>
            </a:r>
          </a:p>
          <a:p>
            <a:pPr marL="357816" indent="-357816">
              <a:buFont typeface="+mj-lt"/>
              <a:buAutoNum type="arabicPeriod"/>
            </a:pPr>
            <a:r>
              <a:rPr lang="en-US" sz="1200"/>
              <a:t>Data recorded for the patient for a specific appointment</a:t>
            </a:r>
          </a:p>
          <a:p>
            <a:pPr marL="0" indent="0">
              <a:buNone/>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a:t>More detailed instructions can be found in the “CII – Consult Data Sharing, Clinic Workflow” section of the </a:t>
            </a:r>
            <a:r>
              <a:rPr lang="en-US" err="1"/>
              <a:t>Accuro</a:t>
            </a:r>
            <a:r>
              <a:rPr lang="en-US"/>
              <a:t> EMR CII/CPAR guide on the ACTT website: </a:t>
            </a:r>
            <a:r>
              <a:rPr lang="en-US" sz="1200">
                <a:solidFill>
                  <a:srgbClr val="333635"/>
                </a:solidFill>
                <a:hlinkClick r:id="rId3"/>
              </a:rPr>
              <a:t>https://actt.albertadoctors.org/file/QHR_Accuro_CII-CPAR_Guide.pdf</a:t>
            </a:r>
            <a:r>
              <a:rPr lang="en-US" sz="1200">
                <a:solidFill>
                  <a:srgbClr val="333635"/>
                </a:solidFill>
              </a:rPr>
              <a:t>.</a:t>
            </a:r>
            <a:endParaRPr lang="en-US" sz="1200"/>
          </a:p>
          <a:p>
            <a:pPr marL="0" indent="0">
              <a:buNone/>
            </a:pPr>
            <a:endParaRPr lang="en-US" sz="1200"/>
          </a:p>
          <a:p>
            <a:pPr marL="0" indent="0">
              <a:buNone/>
            </a:pPr>
            <a:r>
              <a:rPr lang="en-US" sz="1200"/>
              <a:t>See the next slide for a third feature in </a:t>
            </a:r>
            <a:r>
              <a:rPr lang="en-US" sz="1200" err="1"/>
              <a:t>Accuro</a:t>
            </a:r>
            <a:r>
              <a:rPr lang="en-US" sz="1200"/>
              <a:t> that allows providers to keep consult reports private.</a:t>
            </a:r>
            <a:endParaRPr lang="en-CA"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687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a third confidentiality feature in </a:t>
            </a:r>
            <a:r>
              <a:rPr lang="en-US" err="1"/>
              <a:t>Accuro</a:t>
            </a:r>
            <a:r>
              <a:rPr lang="en-US"/>
              <a:t> to </a:t>
            </a:r>
            <a:r>
              <a:rPr lang="en-US" u="sng"/>
              <a:t>not</a:t>
            </a:r>
            <a:r>
              <a:rPr lang="en-US"/>
              <a:t> share a consult report with Alberta Netcare that is </a:t>
            </a:r>
            <a:r>
              <a:rPr lang="en-US" u="sng"/>
              <a:t>not</a:t>
            </a:r>
            <a:r>
              <a:rPr lang="en-US"/>
              <a:t> associated with a given appointment.</a:t>
            </a:r>
          </a:p>
          <a:p>
            <a:r>
              <a:rPr lang="en-US" sz="1200"/>
              <a:t>3. </a:t>
            </a:r>
            <a:r>
              <a:rPr lang="en-US" sz="1200" err="1"/>
              <a:t>Accuro</a:t>
            </a:r>
            <a:r>
              <a:rPr lang="en-US" sz="1200"/>
              <a:t> allows a user to indicate if a Consult Report, not associated with an Appointment, is not to be shared with CII.</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More detailed instructions can be found in the “CII – Consult Data Sharing Clinic Workflow” section of the </a:t>
            </a:r>
            <a:r>
              <a:rPr lang="en-US" err="1"/>
              <a:t>Accuro</a:t>
            </a:r>
            <a:r>
              <a:rPr lang="en-US"/>
              <a:t> EMR CII/CPAR guide on the ACTT website: </a:t>
            </a:r>
            <a:r>
              <a:rPr lang="en-US" sz="1200">
                <a:solidFill>
                  <a:srgbClr val="333635"/>
                </a:solidFill>
                <a:hlinkClick r:id="rId3"/>
              </a:rPr>
              <a:t>https://actt.albertadoctors.org/file/QHR_Accuro_CII-CPAR_Guide.pdf</a:t>
            </a:r>
            <a:r>
              <a:rPr lang="en-US" sz="1200">
                <a:solidFill>
                  <a:srgbClr val="333635"/>
                </a:solidFill>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07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8908" indent="-178908">
              <a:buFont typeface="Arial" panose="020B0604020202020204" pitchFamily="34" charset="0"/>
              <a:buChar char="•"/>
            </a:pPr>
            <a:r>
              <a:rPr lang="en-CA"/>
              <a:t>The</a:t>
            </a:r>
            <a:r>
              <a:rPr lang="en-CA" baseline="0"/>
              <a:t> third type of information shared are confirmed panel lists.</a:t>
            </a:r>
          </a:p>
          <a:p>
            <a:pPr marL="178908" indent="-178908">
              <a:buFont typeface="Arial" panose="020B0604020202020204" pitchFamily="34" charset="0"/>
              <a:buChar char="•"/>
            </a:pPr>
            <a:r>
              <a:rPr lang="en-CA" baseline="0"/>
              <a:t>Panels are uploaded to CPAR and to the Healthcare Data Repository</a:t>
            </a:r>
          </a:p>
          <a:p>
            <a:pPr marL="178908" indent="-178908">
              <a:buFont typeface="Arial" panose="020B0604020202020204" pitchFamily="34" charset="0"/>
              <a:buChar char="•"/>
            </a:pPr>
            <a:r>
              <a:rPr lang="en-CA" baseline="0"/>
              <a:t>Participating clinics receive back two reports: </a:t>
            </a:r>
          </a:p>
          <a:p>
            <a:pPr marL="655996" lvl="1" indent="-178908">
              <a:buFont typeface="Arial" panose="020B0604020202020204" pitchFamily="34" charset="0"/>
              <a:buChar char="•"/>
            </a:pPr>
            <a:r>
              <a:rPr lang="en-CA" baseline="0"/>
              <a:t>The demographic mismatch report, that displays deceased patients and those whose demographic data does not match the provincial client registry.</a:t>
            </a:r>
          </a:p>
          <a:p>
            <a:pPr marL="655996" lvl="1" indent="-178908">
              <a:buFont typeface="Arial" panose="020B0604020202020204" pitchFamily="34" charset="0"/>
              <a:buChar char="•"/>
            </a:pPr>
            <a:r>
              <a:rPr lang="en-CA" baseline="0"/>
              <a:t>The panel conflict report that displays paneled patients on the submitting provider’s panel that are also on other submitting providers panels. It displays the patient information plus the date of last visit and the last date of confirmation for the conflicting providers.</a:t>
            </a:r>
          </a:p>
          <a:p>
            <a:pPr marL="655996" lvl="1" indent="-178908">
              <a:buFont typeface="Arial" panose="020B0604020202020204" pitchFamily="34" charset="0"/>
              <a:buChar char="•"/>
            </a:pPr>
            <a:r>
              <a:rPr lang="en-CA" baseline="0"/>
              <a:t>Identifying these conflicts will give providers a better picture of their panel and where care might be duplicated.</a:t>
            </a:r>
          </a:p>
          <a:p>
            <a:pPr marL="655996" lvl="1" indent="-178908">
              <a:buFont typeface="Arial" panose="020B0604020202020204" pitchFamily="34" charset="0"/>
              <a:buChar char="•"/>
            </a:pPr>
            <a:r>
              <a:rPr lang="en-CA" baseline="0"/>
              <a:t>It will also enable conversations with patients about the benefits of continuity and the risks of seeing multiple providers.</a:t>
            </a:r>
            <a:endParaRPr lang="en-CA"/>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cs typeface="Segoe UI" panose="020B0502040204020203" pitchFamily="34" charset="0"/>
              </a:rPr>
              <a:pPr defTabSz="954176" fontAlgn="base">
                <a:spcBef>
                  <a:spcPct val="0"/>
                </a:spcBef>
                <a:spcAft>
                  <a:spcPct val="0"/>
                </a:spcAft>
                <a:defRPr/>
              </a:pPr>
              <a:t>43</a:t>
            </a:fld>
            <a:endParaRPr lang="en-CA">
              <a:solidFill>
                <a:prstClr val="black"/>
              </a:solidFill>
              <a:cs typeface="Segoe UI" panose="020B0502040204020203" pitchFamily="34" charset="0"/>
            </a:endParaRPr>
          </a:p>
        </p:txBody>
      </p:sp>
    </p:spTree>
    <p:extLst>
      <p:ext uri="{BB962C8B-B14F-4D97-AF65-F5344CB8AC3E}">
        <p14:creationId xmlns:p14="http://schemas.microsoft.com/office/powerpoint/2010/main" val="738418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ea typeface="+mn-ea"/>
                <a:cs typeface="+mn-cs"/>
              </a:rPr>
              <a:t>NOTE:  in </a:t>
            </a:r>
            <a:r>
              <a:rPr lang="en-US" sz="1200" b="0" i="0" u="none" strike="noStrike" kern="1200" baseline="0" err="1">
                <a:solidFill>
                  <a:schemeClr val="tx1"/>
                </a:solidFill>
                <a:ea typeface="+mn-ea"/>
                <a:cs typeface="+mn-cs"/>
              </a:rPr>
              <a:t>Accuro</a:t>
            </a:r>
            <a:r>
              <a:rPr lang="en-US" sz="1200" b="0" i="0" u="none" strike="noStrike" kern="1200" baseline="0">
                <a:solidFill>
                  <a:schemeClr val="tx1"/>
                </a:solidFill>
                <a:ea typeface="+mn-ea"/>
                <a:cs typeface="+mn-cs"/>
              </a:rPr>
              <a:t>, the name of the primary provider is from the Office Provider field, not the Family Physician field</a:t>
            </a:r>
          </a:p>
          <a:p>
            <a:endParaRPr lang="en-US" sz="1200" b="0" i="0" u="none" strike="noStrike" kern="1200" baseline="0">
              <a:solidFill>
                <a:schemeClr val="tx1"/>
              </a:solidFill>
              <a:ea typeface="+mn-ea"/>
              <a:cs typeface="+mn-cs"/>
            </a:endParaRPr>
          </a:p>
          <a:p>
            <a:r>
              <a:rPr lang="en-US" sz="1200" b="1" i="0" u="none" strike="noStrike" kern="1200" baseline="0">
                <a:solidFill>
                  <a:schemeClr val="tx1"/>
                </a:solidFill>
                <a:ea typeface="+mn-ea"/>
                <a:cs typeface="+mn-cs"/>
              </a:rPr>
              <a:t>CII AND CPAR MATCHING LEGEND </a:t>
            </a:r>
            <a:endParaRPr lang="en-US" sz="1200" b="0" i="0" u="none" strike="noStrike" kern="1200" baseline="0">
              <a:solidFill>
                <a:schemeClr val="tx1"/>
              </a:solidFill>
              <a:ea typeface="+mn-ea"/>
              <a:cs typeface="+mn-cs"/>
            </a:endParaRPr>
          </a:p>
          <a:p>
            <a:r>
              <a:rPr lang="en-US" sz="1200" b="0" i="0" u="none" strike="noStrike" kern="1200" baseline="0">
                <a:solidFill>
                  <a:schemeClr val="tx1"/>
                </a:solidFill>
                <a:ea typeface="+mn-ea"/>
                <a:cs typeface="+mn-cs"/>
              </a:rPr>
              <a:t>In the CII and CPAR project there are 3 places information will be pulled to within Alberta Health. </a:t>
            </a:r>
          </a:p>
          <a:p>
            <a:r>
              <a:rPr lang="en-US" sz="1200" b="0" i="0" u="none" strike="noStrike" kern="1200" baseline="0">
                <a:solidFill>
                  <a:schemeClr val="tx1"/>
                </a:solidFill>
                <a:ea typeface="+mn-ea"/>
                <a:cs typeface="+mn-cs"/>
              </a:rPr>
              <a:t>1. Netcare – Information is securely shared with other providers can see this information as it is published in the CII Community Encounter Digest (CED) report and copied to the Healthcare Data Repository </a:t>
            </a:r>
          </a:p>
          <a:p>
            <a:r>
              <a:rPr lang="en-US" sz="1200" b="0" i="0" u="none" strike="noStrike" kern="1200" baseline="0">
                <a:solidFill>
                  <a:schemeClr val="tx1"/>
                </a:solidFill>
                <a:ea typeface="+mn-ea"/>
                <a:cs typeface="+mn-cs"/>
              </a:rPr>
              <a:t>2. Healthcare Data Repository – Information uploaded to the Health Care Data Repository is not visible or published. </a:t>
            </a:r>
          </a:p>
          <a:p>
            <a:r>
              <a:rPr lang="en-US" sz="1200" b="0" i="0" u="none" strike="noStrike" kern="1200" baseline="0">
                <a:solidFill>
                  <a:schemeClr val="tx1"/>
                </a:solidFill>
                <a:ea typeface="+mn-ea"/>
                <a:cs typeface="+mn-cs"/>
              </a:rPr>
              <a:t>3. Central Patient Attachment Registry (CPAR) – Information uploaded to CPAR enables secured sharing of patient’s health care information with other providers in the patients circle of care and the primary provider. Data is copied to the Healthcare Data Repository.</a:t>
            </a:r>
          </a:p>
          <a:p>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44</a:t>
            </a:fld>
            <a:endParaRPr lang="en-US"/>
          </a:p>
        </p:txBody>
      </p:sp>
    </p:spTree>
    <p:extLst>
      <p:ext uri="{BB962C8B-B14F-4D97-AF65-F5344CB8AC3E}">
        <p14:creationId xmlns:p14="http://schemas.microsoft.com/office/powerpoint/2010/main" val="1893862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a:t>There is one-time set-up in each EMR.</a:t>
            </a:r>
          </a:p>
          <a:p>
            <a:endParaRPr lang="en-US"/>
          </a:p>
          <a:p>
            <a:r>
              <a:rPr lang="en-US"/>
              <a:t>The</a:t>
            </a:r>
            <a:r>
              <a:rPr lang="en-US" baseline="0"/>
              <a:t> project has found that, unless the clinic is using the EMR is a non-conventional way, that there is little interruption in workflow.</a:t>
            </a:r>
          </a:p>
          <a:p>
            <a:endParaRPr lang="en-US" baseline="0"/>
          </a:p>
          <a:p>
            <a:r>
              <a:rPr lang="en-US" baseline="0"/>
              <a:t>Depending on the steps to complete a consult report and who is involved, there may need to be discussion on who presses the “Send to Netcare” button</a:t>
            </a:r>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45</a:t>
            </a:fld>
            <a:endParaRPr lang="en-US"/>
          </a:p>
        </p:txBody>
      </p:sp>
    </p:spTree>
    <p:extLst>
      <p:ext uri="{BB962C8B-B14F-4D97-AF65-F5344CB8AC3E}">
        <p14:creationId xmlns:p14="http://schemas.microsoft.com/office/powerpoint/2010/main" val="519945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0CD75E-9D1F-4BF9-B911-FDF7642DDDE0}" type="slidenum">
              <a:rPr lang="en-US" smtClean="0"/>
              <a:t>46</a:t>
            </a:fld>
            <a:endParaRPr lang="en-US"/>
          </a:p>
        </p:txBody>
      </p:sp>
    </p:spTree>
    <p:extLst>
      <p:ext uri="{BB962C8B-B14F-4D97-AF65-F5344CB8AC3E}">
        <p14:creationId xmlns:p14="http://schemas.microsoft.com/office/powerpoint/2010/main" val="750477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3E93F5-386D-46C1-AED3-8A7E51F89105}" type="slidenum">
              <a:rPr lang="en-CA" smtClean="0"/>
              <a:t>48</a:t>
            </a:fld>
            <a:endParaRPr lang="en-CA"/>
          </a:p>
        </p:txBody>
      </p:sp>
      <p:sp>
        <p:nvSpPr>
          <p:cNvPr id="5" name="Header Placeholder 4"/>
          <p:cNvSpPr>
            <a:spLocks noGrp="1"/>
          </p:cNvSpPr>
          <p:nvPr>
            <p:ph type="hdr" sz="quarter" idx="11"/>
          </p:nvPr>
        </p:nvSpPr>
        <p:spPr/>
        <p:txBody>
          <a:bodyPr/>
          <a:lstStyle/>
          <a:p>
            <a:r>
              <a:rPr lang="en-CA"/>
              <a:t>CII/CPAR Improvement Facilitator Training</a:t>
            </a:r>
          </a:p>
        </p:txBody>
      </p:sp>
    </p:spTree>
    <p:extLst>
      <p:ext uri="{BB962C8B-B14F-4D97-AF65-F5344CB8AC3E}">
        <p14:creationId xmlns:p14="http://schemas.microsoft.com/office/powerpoint/2010/main" val="958837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two reports</a:t>
            </a:r>
            <a:r>
              <a:rPr lang="en-CA" baseline="0"/>
              <a:t> a PA will receive from CPAR include the Conflict Report which shows attachment conflicts between the primary provider and any other providers that the patient has been paneled to and confirmed. It identifies last visit date and confirmation dates for both/all providers and it identifies the conflicting provider and facility.</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5206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two reports</a:t>
            </a:r>
            <a:r>
              <a:rPr lang="en-CA" baseline="0"/>
              <a:t> a PA will receive from CPAR include the Conflict Report which shows attachment conflicts between the primary provider and any other providers that the patient has been paneled to and confirmed. It identifies last visit date and confirmation dates for both/all providers and it identifies the conflicting provider and facility.</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4099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Key Messages:</a:t>
            </a:r>
          </a:p>
          <a:p>
            <a:pPr marL="178908" indent="-178908">
              <a:buFont typeface="Arial" panose="020B0604020202020204" pitchFamily="34" charset="0"/>
              <a:buChar char="•"/>
            </a:pPr>
            <a:r>
              <a:rPr lang="en-CA"/>
              <a:t>New functionality will be added to CII/CPAR in the near future</a:t>
            </a:r>
          </a:p>
          <a:p>
            <a:pPr marL="178435" indent="-178435">
              <a:buFont typeface="Arial" panose="020B0604020202020204" pitchFamily="34" charset="0"/>
              <a:buChar char="•"/>
            </a:pPr>
            <a:r>
              <a:rPr lang="en-CA" err="1">
                <a:latin typeface="Segoe UI"/>
                <a:cs typeface="Segoe UI"/>
              </a:rPr>
              <a:t>ENotifications</a:t>
            </a:r>
            <a:r>
              <a:rPr lang="en-CA">
                <a:latin typeface="Segoe UI"/>
                <a:cs typeface="Segoe UI"/>
              </a:rPr>
              <a:t> are expected for </a:t>
            </a:r>
            <a:r>
              <a:rPr lang="en-CA" err="1">
                <a:latin typeface="Segoe UI"/>
                <a:cs typeface="Segoe UI"/>
              </a:rPr>
              <a:t>Accuro</a:t>
            </a:r>
            <a:r>
              <a:rPr lang="en-CA">
                <a:latin typeface="Segoe UI"/>
                <a:cs typeface="Segoe UI"/>
              </a:rPr>
              <a:t> in early 2022</a:t>
            </a:r>
          </a:p>
          <a:p>
            <a:pPr marL="178908" indent="-178908">
              <a:buFont typeface="Arial" panose="020B0604020202020204" pitchFamily="34" charset="0"/>
              <a:buChar char="•"/>
            </a:pPr>
            <a:r>
              <a:rPr lang="en-CA" baseline="0"/>
              <a:t>In the planning stages is the Patient Summary Report. Physicians will have the opportunity, within their EMR, to curate a patient summary that will offer a more complete picture of the patient. These summaries will upload to Alberta Netcare so other providers in the patients circle of care will have more complete information.</a:t>
            </a:r>
            <a:endParaRPr lang="en-CA"/>
          </a:p>
        </p:txBody>
      </p:sp>
      <p:sp>
        <p:nvSpPr>
          <p:cNvPr id="4" name="Slide Number Placeholder 3"/>
          <p:cNvSpPr>
            <a:spLocks noGrp="1"/>
          </p:cNvSpPr>
          <p:nvPr>
            <p:ph type="sldNum" sz="quarter" idx="10"/>
          </p:nvPr>
        </p:nvSpPr>
        <p:spPr/>
        <p:txBody>
          <a:bodyPr/>
          <a:lstStyle/>
          <a:p>
            <a:pPr marL="0" marR="0" lvl="0" indent="0" algn="r" defTabSz="954176"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rPr>
              <a:pPr marL="0" marR="0" lvl="0" indent="0" algn="r" defTabSz="954176" rtl="0" eaLnBrk="1" fontAlgn="base" latinLnBrk="0" hangingPunct="1">
                <a:lnSpc>
                  <a:spcPct val="100000"/>
                </a:lnSpc>
                <a:spcBef>
                  <a:spcPct val="0"/>
                </a:spcBef>
                <a:spcAft>
                  <a:spcPct val="0"/>
                </a:spcAft>
                <a:buClrTx/>
                <a:buSzTx/>
                <a:buFontTx/>
                <a:buNone/>
                <a:tabLst/>
                <a:defRPr/>
              </a:pPr>
              <a:t>51</a:t>
            </a:fld>
            <a:endParaRPr kumimoji="0" lang="en-CA" sz="13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524473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CII CPAR is</a:t>
            </a:r>
            <a:r>
              <a:rPr lang="en-CA" baseline="0"/>
              <a:t> about improving  continuity of care. This is NOT about telling patients they can only receive care from one physician. Patients have the right and need to receive care as required including having a regular family doctor and going to walk-in clinics as needed. </a:t>
            </a:r>
          </a:p>
          <a:p>
            <a:endParaRPr lang="en-US" baseline="0"/>
          </a:p>
          <a:p>
            <a:r>
              <a:rPr lang="en-US" baseline="0"/>
              <a:t>Research reveals that a consistent relationship between patients and their family doctor and team can make a big impact on health. Seeing the same family doctor can lead to higher quality of care than seeing a different doctor and team each time. Studies show that people who know and trust their healthcare providers have lowered risk of chronic disease and early death.</a:t>
            </a:r>
          </a:p>
          <a:p>
            <a:endParaRPr lang="en-CA" baseline="0"/>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cs typeface="Segoe UI" panose="020B0502040204020203" pitchFamily="34" charset="0"/>
              </a:rPr>
              <a:pPr defTabSz="954176" fontAlgn="base">
                <a:spcBef>
                  <a:spcPct val="0"/>
                </a:spcBef>
                <a:spcAft>
                  <a:spcPct val="0"/>
                </a:spcAft>
                <a:defRPr/>
              </a:pPr>
              <a:t>6</a:t>
            </a:fld>
            <a:endParaRPr lang="en-CA">
              <a:solidFill>
                <a:prstClr val="black"/>
              </a:solidFill>
              <a:cs typeface="Segoe UI" panose="020B0502040204020203" pitchFamily="34" charset="0"/>
            </a:endParaRPr>
          </a:p>
        </p:txBody>
      </p:sp>
    </p:spTree>
    <p:extLst>
      <p:ext uri="{BB962C8B-B14F-4D97-AF65-F5344CB8AC3E}">
        <p14:creationId xmlns:p14="http://schemas.microsoft.com/office/powerpoint/2010/main" val="804480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a:t>Key Messages</a:t>
            </a:r>
          </a:p>
          <a:p>
            <a:pPr marL="171450" indent="-171450">
              <a:buFont typeface="Arial" panose="020B0604020202020204" pitchFamily="34" charset="0"/>
              <a:buChar char="•"/>
            </a:pPr>
            <a:r>
              <a:rPr lang="en-US" sz="1200" kern="1200">
                <a:solidFill>
                  <a:schemeClr val="tx1"/>
                </a:solidFill>
                <a:effectLst/>
                <a:ea typeface="+mn-ea"/>
                <a:cs typeface="+mn-cs"/>
              </a:rPr>
              <a:t>eNotifications are automated messages delivered directly into the physician’s Electronic Medical Record (EMR), with information about key healthcare events for paneled patients </a:t>
            </a:r>
            <a:endParaRPr lang="en-CA" sz="1200" kern="1200">
              <a:solidFill>
                <a:schemeClr val="tx1"/>
              </a:solidFill>
              <a:effectLst/>
              <a:ea typeface="+mn-ea"/>
              <a:cs typeface="+mn-cs"/>
            </a:endParaRPr>
          </a:p>
          <a:p>
            <a:pPr marL="171450" indent="-171450">
              <a:buFont typeface="Arial" panose="020B0604020202020204" pitchFamily="34" charset="0"/>
              <a:buChar char="•"/>
            </a:pPr>
            <a:r>
              <a:rPr lang="en-US" baseline="0"/>
              <a:t>Alerts for an ED visit, hospital admission or discharge or a day surgery</a:t>
            </a:r>
          </a:p>
          <a:p>
            <a:pPr marL="171450" indent="-171450">
              <a:buFont typeface="Arial" panose="020B0604020202020204" pitchFamily="34" charset="0"/>
              <a:buChar char="•"/>
            </a:pPr>
            <a:r>
              <a:rPr lang="en-US" baseline="0"/>
              <a:t>The summary provides additional information</a:t>
            </a:r>
          </a:p>
          <a:p>
            <a:pPr marL="171450" indent="-171450">
              <a:buFont typeface="Arial" panose="020B0604020202020204" pitchFamily="34" charset="0"/>
              <a:buChar char="•"/>
            </a:pPr>
            <a:r>
              <a:rPr lang="en-US">
                <a:latin typeface="Segoe UI"/>
                <a:cs typeface="Segoe UI"/>
              </a:rPr>
              <a:t>Expected for </a:t>
            </a:r>
            <a:r>
              <a:rPr lang="en-US" err="1">
                <a:latin typeface="Segoe UI"/>
                <a:cs typeface="Segoe UI"/>
              </a:rPr>
              <a:t>Accuro</a:t>
            </a:r>
            <a:r>
              <a:rPr lang="en-US">
                <a:latin typeface="Segoe UI"/>
                <a:cs typeface="Segoe UI"/>
              </a:rPr>
              <a:t> early 2022</a:t>
            </a:r>
            <a:endParaRPr lang="en-US">
              <a:cs typeface="Segoe UI"/>
            </a:endParaRPr>
          </a:p>
          <a:p>
            <a:pPr marL="171450" indent="-171450">
              <a:buFont typeface="Arial" panose="020B0604020202020204" pitchFamily="34" charset="0"/>
              <a:buChar char="•"/>
            </a:pPr>
            <a:endParaRPr lang="en-US">
              <a:cs typeface="Segoe UI" panose="020B0502040204020203" pitchFamily="34" charset="0"/>
            </a:endParaRPr>
          </a:p>
          <a:p>
            <a:pPr marL="0" indent="0">
              <a:buFont typeface="Arial" panose="020B0604020202020204" pitchFamily="34" charset="0"/>
              <a:buNone/>
            </a:pPr>
            <a:endParaRPr lang="en-US" baseline="0">
              <a:cs typeface="Segoe UI"/>
            </a:endParaRPr>
          </a:p>
          <a:p>
            <a:pPr marL="0" indent="0">
              <a:buFont typeface="Arial" panose="020B0604020202020204" pitchFamily="34" charset="0"/>
              <a:buNone/>
            </a:pPr>
            <a:endParaRPr lang="en-US" baseline="0"/>
          </a:p>
          <a:p>
            <a:endParaRPr lang="en-US"/>
          </a:p>
          <a:p>
            <a:pPr marL="0" indent="0">
              <a:buFont typeface="Arial" panose="020B0604020202020204" pitchFamily="34" charset="0"/>
              <a:buNone/>
            </a:pPr>
            <a:r>
              <a:rPr lang="en-US" baseline="0"/>
              <a:t>eNotifications are expected for Wolf in Q1 2020, Med Access follows the PS Suite. QHR </a:t>
            </a:r>
            <a:r>
              <a:rPr lang="en-US" baseline="0" err="1"/>
              <a:t>Accuro</a:t>
            </a:r>
            <a:r>
              <a:rPr lang="en-US" baseline="0"/>
              <a:t> is expected later this year.</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r>
              <a:rPr lang="en-US" baseline="0"/>
              <a:t>A notice is received in the provider’s lab report tab and stored in the patient chart</a:t>
            </a:r>
          </a:p>
          <a:p>
            <a:pPr marL="171450" indent="-171450">
              <a:buFont typeface="Arial" panose="020B0604020202020204" pitchFamily="34" charset="0"/>
              <a:buChar char="•"/>
            </a:pPr>
            <a:r>
              <a:rPr lang="en-US" baseline="0"/>
              <a:t>Alerts for an ED visit, hospital admission or discharge or a day surgery</a:t>
            </a:r>
          </a:p>
          <a:p>
            <a:pPr marL="171450" indent="-171450">
              <a:buFont typeface="Arial" panose="020B0604020202020204" pitchFamily="34" charset="0"/>
              <a:buChar char="•"/>
            </a:pPr>
            <a:r>
              <a:rPr lang="en-US" baseline="0"/>
              <a:t>The summary provides additional information</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Note:</a:t>
            </a:r>
            <a:r>
              <a:rPr lang="en-US" baseline="0"/>
              <a:t>  With eNotifications being enabled, there is new information in the Team Toolkit.</a:t>
            </a:r>
          </a:p>
          <a:p>
            <a:pPr marL="0" indent="0">
              <a:buFont typeface="Arial" panose="020B0604020202020204" pitchFamily="34" charset="0"/>
              <a:buNone/>
            </a:pPr>
            <a:r>
              <a:rPr lang="en-US" baseline="0"/>
              <a:t>See also information sheet for eNotifications on the website.</a:t>
            </a:r>
            <a:endParaRPr lang="en-US"/>
          </a:p>
        </p:txBody>
      </p:sp>
      <p:sp>
        <p:nvSpPr>
          <p:cNvPr id="4" name="Slide Number Placeholder 3"/>
          <p:cNvSpPr>
            <a:spLocks noGrp="1"/>
          </p:cNvSpPr>
          <p:nvPr>
            <p:ph type="sldNum" sz="quarter" idx="10"/>
          </p:nvPr>
        </p:nvSpPr>
        <p:spPr/>
        <p:txBody>
          <a:bodyPr/>
          <a:lstStyle/>
          <a:p>
            <a:fld id="{D50CD75E-9D1F-4BF9-B911-FDF7642DDDE0}" type="slidenum">
              <a:rPr lang="en-US" smtClean="0"/>
              <a:t>52</a:t>
            </a:fld>
            <a:endParaRPr lang="en-US"/>
          </a:p>
        </p:txBody>
      </p:sp>
    </p:spTree>
    <p:extLst>
      <p:ext uri="{BB962C8B-B14F-4D97-AF65-F5344CB8AC3E}">
        <p14:creationId xmlns:p14="http://schemas.microsoft.com/office/powerpoint/2010/main" val="2761883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Courier New" panose="02070309020205020404" pitchFamily="49" charset="0"/>
              <a:buChar char="o"/>
            </a:pPr>
            <a:r>
              <a:rPr lang="en-US" sz="1100">
                <a:solidFill>
                  <a:srgbClr val="595959"/>
                </a:solidFill>
                <a:effectLst/>
                <a:latin typeface="Arial" panose="020B0604020202020204" pitchFamily="34" charset="0"/>
                <a:ea typeface="Arial" panose="020B0604020202020204" pitchFamily="34" charset="0"/>
                <a:cs typeface="Times New Roman" panose="02020603050405020304" pitchFamily="18" charset="0"/>
              </a:rPr>
              <a:t>You can also find additional information on managing eNotifications, by referring to the eNotifications Info Sheet shown here and linked to in the notes below.</a:t>
            </a:r>
            <a:endParaRPr lang="en-CA" sz="11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buFont typeface="Symbol" panose="05050102010706020507" pitchFamily="18" charset="2"/>
              <a:buChar char=""/>
            </a:pPr>
            <a:r>
              <a:rPr lang="en-US" sz="1100">
                <a:solidFill>
                  <a:srgbClr val="595959"/>
                </a:solidFill>
                <a:effectLst/>
                <a:latin typeface="Arial" panose="020B0604020202020204" pitchFamily="34" charset="0"/>
                <a:ea typeface="Arial" panose="020B0604020202020204" pitchFamily="34" charset="0"/>
                <a:cs typeface="Times New Roman" panose="02020603050405020304" pitchFamily="18" charset="0"/>
              </a:rPr>
              <a:t>For example, if a provider decides that they would like to follow-up with a patient about an incoming </a:t>
            </a:r>
            <a:r>
              <a:rPr lang="en-US" sz="1100" err="1">
                <a:solidFill>
                  <a:srgbClr val="595959"/>
                </a:solidFill>
                <a:effectLst/>
                <a:latin typeface="Arial" panose="020B0604020202020204" pitchFamily="34" charset="0"/>
                <a:ea typeface="Arial" panose="020B0604020202020204" pitchFamily="34" charset="0"/>
                <a:cs typeface="Times New Roman" panose="02020603050405020304" pitchFamily="18" charset="0"/>
              </a:rPr>
              <a:t>eNotification</a:t>
            </a:r>
            <a:r>
              <a:rPr lang="en-US" sz="1100">
                <a:solidFill>
                  <a:srgbClr val="595959"/>
                </a:solidFill>
                <a:effectLst/>
                <a:latin typeface="Arial" panose="020B0604020202020204" pitchFamily="34" charset="0"/>
                <a:ea typeface="Arial" panose="020B0604020202020204" pitchFamily="34" charset="0"/>
                <a:cs typeface="Times New Roman" panose="02020603050405020304" pitchFamily="18" charset="0"/>
              </a:rPr>
              <a:t>, they should first check Netcare for additional information. For instance, Netcare may inform the provider that the patient has passed away or successfully delivered their baby. This is valuable information to have before contacting a patient.</a:t>
            </a:r>
            <a:endParaRPr lang="en-CA" sz="11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685800" lvl="1" indent="-228600">
              <a:lnSpc>
                <a:spcPct val="107000"/>
              </a:lnSpc>
              <a:spcAft>
                <a:spcPts val="600"/>
              </a:spcAft>
              <a:buFont typeface="Symbol" panose="05050102010706020507" pitchFamily="18" charset="2"/>
              <a:buChar char=""/>
            </a:pPr>
            <a:r>
              <a:rPr lang="en-US" sz="1100">
                <a:solidFill>
                  <a:srgbClr val="595959"/>
                </a:solidFill>
                <a:effectLst/>
                <a:latin typeface="Arial" panose="020B0604020202020204" pitchFamily="34" charset="0"/>
                <a:ea typeface="Arial" panose="020B0604020202020204" pitchFamily="34" charset="0"/>
                <a:cs typeface="Times New Roman" panose="02020603050405020304" pitchFamily="18" charset="0"/>
              </a:rPr>
              <a:t>It is also important not to assume a positive outcome when following up with a patient.</a:t>
            </a:r>
          </a:p>
          <a:p>
            <a:pPr marL="0" lvl="0" indent="0">
              <a:lnSpc>
                <a:spcPct val="107000"/>
              </a:lnSpc>
              <a:spcAft>
                <a:spcPts val="600"/>
              </a:spcAft>
              <a:buFont typeface="Symbol" panose="05050102010706020507" pitchFamily="18" charset="2"/>
              <a:buNone/>
            </a:pPr>
            <a:endParaRPr lang="en-US" sz="11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0" lvl="0" indent="0">
              <a:lnSpc>
                <a:spcPct val="107000"/>
              </a:lnSpc>
              <a:spcAft>
                <a:spcPts val="600"/>
              </a:spcAft>
              <a:buFont typeface="Symbol" panose="05050102010706020507" pitchFamily="18" charset="2"/>
              <a:buNone/>
            </a:pPr>
            <a:endParaRPr lang="en-CA" sz="11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a:p>
            <a:pPr marL="228600" lvl="0" indent="-228600">
              <a:lnSpc>
                <a:spcPct val="107000"/>
              </a:lnSpc>
              <a:buFont typeface="Symbol" panose="05050102010706020507" pitchFamily="18" charset="2"/>
              <a:buChar char=""/>
            </a:pPr>
            <a:endParaRPr lang="en-CA" sz="1100">
              <a:solidFill>
                <a:srgbClr val="595959"/>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5489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So that is where we are at for the mapping information and functionality for CII/CPAR and eNotifications for the PS Suite EMR. Please remember to visit our website for more detailed guides and instructions.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5401300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a:t>There is value in CII/CPAR for Patients, Providers, PCN and the Health System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49282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795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clinic to participate in CII:</a:t>
            </a:r>
          </a:p>
          <a:p>
            <a:pPr marL="171450" indent="-171450">
              <a:buFontTx/>
              <a:buChar char="-"/>
            </a:pPr>
            <a:r>
              <a:rPr lang="en-US"/>
              <a:t>Must be enabled on Alberta Netcare</a:t>
            </a:r>
          </a:p>
          <a:p>
            <a:pPr marL="171450" indent="-171450">
              <a:buFontTx/>
              <a:buChar char="-"/>
            </a:pPr>
            <a:r>
              <a:rPr lang="en-US"/>
              <a:t>The clinic must have an EMR PIA</a:t>
            </a:r>
          </a:p>
          <a:p>
            <a:pPr marL="171450" indent="-171450">
              <a:buFontTx/>
              <a:buChar char="-"/>
            </a:pPr>
            <a:r>
              <a:rPr lang="en-US"/>
              <a:t>Providers with panels must be panel ready</a:t>
            </a:r>
          </a:p>
          <a:p>
            <a:pPr marL="171450" indent="-171450">
              <a:buFontTx/>
              <a:buChar char="-"/>
            </a:pPr>
            <a:r>
              <a:rPr lang="en-US"/>
              <a:t>The EMRs that work with CII are from </a:t>
            </a:r>
            <a:r>
              <a:rPr lang="en-US" err="1"/>
              <a:t>Microquest</a:t>
            </a:r>
            <a:r>
              <a:rPr lang="en-US"/>
              <a:t>, QHR and </a:t>
            </a:r>
            <a:r>
              <a:rPr lang="en-US" err="1"/>
              <a:t>Accuro</a:t>
            </a:r>
            <a:r>
              <a:rPr lang="en-US"/>
              <a:t>. If using a locally installed version of </a:t>
            </a:r>
            <a:r>
              <a:rPr lang="en-US" err="1"/>
              <a:t>Accuro</a:t>
            </a:r>
            <a:r>
              <a:rPr lang="en-US"/>
              <a:t> or Healthquest, the vendor will work with the clinic to ensure they are using the most recent version.</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5465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7467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When clinics</a:t>
            </a:r>
            <a:r>
              <a:rPr lang="en-CA" baseline="0"/>
              <a:t> submit Confirmation of Participation, eHealth Privacy team will undertake a review of the privacy information provided by the site. They will provide guidance should it be identified updates need to be made.  It is a best practice to have an up to date PIA, not just for CII/CPAR but any other initiative that may be undertaken, </a:t>
            </a:r>
            <a:r>
              <a:rPr lang="en-CA" baseline="0" err="1"/>
              <a:t>PrescribeIT</a:t>
            </a:r>
            <a:r>
              <a:rPr lang="en-CA" baseline="0"/>
              <a:t>, RTI, Netcare etc.</a:t>
            </a:r>
          </a:p>
          <a:p>
            <a:endParaRPr lang="en-US" baseline="0"/>
          </a:p>
          <a:p>
            <a:r>
              <a:rPr lang="en-US" baseline="0"/>
              <a:t>Where to start when updating a PIA?</a:t>
            </a:r>
          </a:p>
          <a:p>
            <a:pPr marL="0" indent="0">
              <a:buNone/>
            </a:pPr>
            <a:r>
              <a:rPr lang="en-US" baseline="0"/>
              <a:t>Complete the PIA Update self-assessment available on the CII/CPAR Tools and Resources Page in the Privacy section: </a:t>
            </a:r>
            <a:r>
              <a:rPr lang="en-CA" sz="1200">
                <a:hlinkClick r:id="rId3"/>
              </a:rPr>
              <a:t>https://actt.albertadoctors.org/cii-cpar/toolsresources</a:t>
            </a:r>
            <a:endParaRPr lang="en-CA" sz="1200"/>
          </a:p>
          <a:p>
            <a:pPr marL="228600" indent="-228600">
              <a:buAutoNum type="arabicPeriod"/>
            </a:pPr>
            <a:r>
              <a:rPr lang="en-US"/>
              <a:t>eHealth</a:t>
            </a:r>
            <a:r>
              <a:rPr lang="en-US" baseline="0"/>
              <a:t> Support Services will undertake a review of the PIA</a:t>
            </a:r>
          </a:p>
          <a:p>
            <a:pPr marL="228600" indent="-228600">
              <a:buAutoNum type="arabicPeriod"/>
            </a:pPr>
            <a:r>
              <a:rPr lang="en-US" baseline="0"/>
              <a:t>To get advice on updating the PIA access the Privacy Seminar Recording available on the Alberta Netcare Learning Centre</a:t>
            </a:r>
          </a:p>
          <a:p>
            <a:pPr marL="0" indent="0">
              <a:buNone/>
            </a:pPr>
            <a:r>
              <a:rPr lang="en-CA">
                <a:hlinkClick r:id="rId4"/>
              </a:rPr>
              <a:t>http://www.albertanetcare.ca/learningcentre/trainingrecordings.htm</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9887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PIA Update Self-Assessment will assist the clinic in determining if a minor or major update is ahead for the clinic. This tool is provided as a guide and it is recommended that a member of the clinic complete it at submission of the confirmation of participation (COP) form. Once the </a:t>
            </a:r>
            <a:r>
              <a:rPr lang="en-US" baseline="0" err="1"/>
              <a:t>CoP</a:t>
            </a:r>
            <a:r>
              <a:rPr lang="en-US" baseline="0"/>
              <a:t> form is submitted to Alberta Health eHealth Support Services an eHealth consultant is assigned to the clinic and one of the first activities is that an eHealth privacy consultant will go over this assessment with the clinic. They will provide guidance.</a:t>
            </a:r>
          </a:p>
          <a:p>
            <a:r>
              <a:rPr lang="en-US" baseline="0"/>
              <a:t>Examples of actions that would likely lead to a major PIA update would be:</a:t>
            </a:r>
          </a:p>
          <a:p>
            <a:pPr marL="171450" indent="-171450">
              <a:buFont typeface="Arial" panose="020B0604020202020204" pitchFamily="34" charset="0"/>
              <a:buChar char="•"/>
            </a:pPr>
            <a:r>
              <a:rPr lang="en-US"/>
              <a:t>EMR system change</a:t>
            </a:r>
          </a:p>
          <a:p>
            <a:pPr marL="171450" indent="-171450">
              <a:buFont typeface="Arial" panose="020B0604020202020204" pitchFamily="34" charset="0"/>
              <a:buChar char="•"/>
            </a:pPr>
            <a:r>
              <a:rPr lang="en-US"/>
              <a:t>EMR change from local to “in the cloud”</a:t>
            </a:r>
            <a:endParaRPr lang="en-CA"/>
          </a:p>
          <a:p>
            <a:pPr marL="171450" indent="-171450">
              <a:buFont typeface="Arial" panose="020B0604020202020204" pitchFamily="34" charset="0"/>
              <a:buChar char="•"/>
            </a:pPr>
            <a:r>
              <a:rPr lang="en-US"/>
              <a:t>New EMR new user access role or group introduced</a:t>
            </a:r>
          </a:p>
          <a:p>
            <a:pPr marL="171450" indent="-171450">
              <a:buFont typeface="Arial" panose="020B0604020202020204" pitchFamily="34" charset="0"/>
              <a:buChar char="•"/>
            </a:pPr>
            <a:r>
              <a:rPr lang="en-US"/>
              <a:t>Adding EMR access to an organization not in your PIA</a:t>
            </a:r>
          </a:p>
          <a:p>
            <a:pPr marL="171450" indent="-171450">
              <a:buFont typeface="Arial" panose="020B0604020202020204" pitchFamily="34" charset="0"/>
              <a:buChar char="•"/>
            </a:pPr>
            <a:r>
              <a:rPr lang="en-US"/>
              <a:t>New ways of communicating with patents (e.g., email, text messages)</a:t>
            </a:r>
          </a:p>
          <a:p>
            <a:pPr marL="171450" indent="-171450">
              <a:buFont typeface="Arial" panose="020B0604020202020204" pitchFamily="34" charset="0"/>
              <a:buChar char="•"/>
            </a:pPr>
            <a:r>
              <a:rPr lang="en-US"/>
              <a:t>Adding wireless access to EMR</a:t>
            </a:r>
          </a:p>
          <a:p>
            <a:pPr marL="171450" indent="-171450">
              <a:buFont typeface="Arial" panose="020B0604020202020204" pitchFamily="34" charset="0"/>
              <a:buChar char="•"/>
            </a:pPr>
            <a:r>
              <a:rPr lang="en-US"/>
              <a:t>Adding remote access to EMR</a:t>
            </a:r>
          </a:p>
          <a:p>
            <a:pPr marL="171450" indent="-171450">
              <a:buFont typeface="Arial" panose="020B0604020202020204" pitchFamily="34" charset="0"/>
              <a:buChar char="•"/>
            </a:pPr>
            <a:r>
              <a:rPr lang="en-US"/>
              <a:t>Adding new device access to EMR (e.g., mobile, tablets, laptops)</a:t>
            </a:r>
          </a:p>
          <a:p>
            <a:r>
              <a:rPr lang="en-US"/>
              <a:t>See the assessment tool itself for details.</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68546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These tools are available on the CII CPAR Tools and Resources Page: </a:t>
            </a:r>
            <a:r>
              <a:rPr lang="en-CA" sz="1200">
                <a:hlinkClick r:id="rId3"/>
              </a:rPr>
              <a:t>https://actt.albertadoctors.org/cii-cpar/toolsresources</a:t>
            </a:r>
            <a:endParaRPr lang="en-CA" sz="1200"/>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482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CII/CPAR is</a:t>
            </a:r>
            <a:r>
              <a:rPr lang="en-CA" baseline="0"/>
              <a:t> in direct alignment with PCN initiatives:</a:t>
            </a:r>
          </a:p>
          <a:p>
            <a:r>
              <a:rPr lang="en-US" sz="1300"/>
              <a:t>Continuity is a critical goal of Patient’s Medical Home (PMH), and one of the eight evidence-based implementation elements that guide the PMH journey in Alberta. </a:t>
            </a:r>
          </a:p>
          <a:p>
            <a:r>
              <a:rPr lang="en-US" sz="1300"/>
              <a:t>CII/CPAR will support transitions of care with the identification of the primary provider in Netcare. E-notifications will enable smoother transition of care and can even assist in the opioid response</a:t>
            </a:r>
          </a:p>
          <a:p>
            <a:endParaRPr lang="en-US" sz="1300"/>
          </a:p>
          <a:p>
            <a:r>
              <a:rPr lang="en-US" sz="1300"/>
              <a:t>(Example re opioid; when enabled, primary providers will receive an e-notification after day surgery. Currently many providers are unaware when surgery such as knee replacement occurs and are not notified to provide early follow-up with a patient at risk of addiction).</a:t>
            </a:r>
            <a:endParaRPr lang="en-CA"/>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5EA54082-0EDA-40C0-B23E-AB88047B2438}" type="slidenum">
              <a:rPr lang="en-IN">
                <a:solidFill>
                  <a:prstClr val="black"/>
                </a:solidFill>
                <a:cs typeface="Segoe UI" panose="020B0502040204020203" pitchFamily="34" charset="0"/>
              </a:rPr>
              <a:pPr defTabSz="954176" fontAlgn="base">
                <a:spcBef>
                  <a:spcPct val="0"/>
                </a:spcBef>
                <a:spcAft>
                  <a:spcPct val="0"/>
                </a:spcAft>
                <a:defRPr/>
              </a:pPr>
              <a:t>7</a:t>
            </a:fld>
            <a:endParaRPr lang="en-IN">
              <a:solidFill>
                <a:prstClr val="black"/>
              </a:solidFill>
              <a:cs typeface="Segoe UI" panose="020B0502040204020203" pitchFamily="34" charset="0"/>
            </a:endParaRPr>
          </a:p>
        </p:txBody>
      </p:sp>
    </p:spTree>
    <p:extLst>
      <p:ext uri="{BB962C8B-B14F-4D97-AF65-F5344CB8AC3E}">
        <p14:creationId xmlns:p14="http://schemas.microsoft.com/office/powerpoint/2010/main" val="34438926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Participants</a:t>
            </a:r>
            <a:r>
              <a:rPr lang="en-CA" baseline="0"/>
              <a:t> in CII CPAR will have a health collection poster to post in their clinic. Use the new poster to replace the existing Netcare poster. A provider/clinic is </a:t>
            </a:r>
            <a:r>
              <a:rPr lang="en-CA" b="1" baseline="0"/>
              <a:t>not obligated to inform each patient, beyond posting the Health Collection Notice</a:t>
            </a:r>
            <a:r>
              <a:rPr lang="en-CA" baseline="0"/>
              <a:t>.</a:t>
            </a:r>
          </a:p>
          <a:p>
            <a:pPr marL="171450" indent="-171450">
              <a:buFont typeface="Arial" panose="020B0604020202020204" pitchFamily="34" charset="0"/>
              <a:buChar char="•"/>
            </a:pPr>
            <a:r>
              <a:rPr lang="en-CA" baseline="0"/>
              <a:t>If patients have questions there is a brochure.</a:t>
            </a:r>
          </a:p>
          <a:p>
            <a:pPr marL="171450" indent="-171450">
              <a:buFont typeface="Arial" panose="020B0604020202020204" pitchFamily="34" charset="0"/>
              <a:buChar char="•"/>
            </a:pPr>
            <a:r>
              <a:rPr lang="en-CA" baseline="0"/>
              <a:t>If a patient has questions beyond the brochure, there is a team script.</a:t>
            </a:r>
          </a:p>
          <a:p>
            <a:pPr marL="171450" indent="-171450">
              <a:buFont typeface="Arial" panose="020B0604020202020204" pitchFamily="34" charset="0"/>
              <a:buChar char="•"/>
            </a:pPr>
            <a:r>
              <a:rPr lang="en-CA" baseline="0"/>
              <a:t>If the patient still has more questions there is an FAQ with a 1-800 number.</a:t>
            </a:r>
          </a:p>
          <a:p>
            <a:pPr marL="171450" indent="-171450">
              <a:buFont typeface="Arial" panose="020B0604020202020204" pitchFamily="34" charset="0"/>
              <a:buChar char="•"/>
            </a:pPr>
            <a:r>
              <a:rPr lang="en-CA" baseline="0"/>
              <a:t>In the end, the patient has two options. The patient can have their information flagged as confidential at the clinic or they have the option of having their record masked in Alberta Netcare. Few Albertans have chosen to have their record masked in Alberta Netcare.</a:t>
            </a:r>
          </a:p>
          <a:p>
            <a:pPr marL="171450" indent="-171450">
              <a:buFont typeface="Arial" panose="020B0604020202020204" pitchFamily="34" charset="0"/>
              <a:buChar char="•"/>
            </a:pPr>
            <a:endParaRPr lang="en-US"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The Health Collection Notice poster may be downloaded from the CII/CPAR Tools and resources page:  </a:t>
            </a:r>
            <a:r>
              <a:rPr lang="en-CA">
                <a:hlinkClick r:id="rId3"/>
              </a:rPr>
              <a:t>https://actt.albertadoctors.org/PMH/panel-continuity/CII-CPAR/Pages/Tools-and-Resources.aspx</a:t>
            </a:r>
            <a:r>
              <a:rPr lang="en-CA"/>
              <a:t> See other languages</a:t>
            </a:r>
            <a:r>
              <a:rPr lang="en-CA" baseline="0"/>
              <a:t> available.</a:t>
            </a:r>
            <a:endParaRPr lang="en-CA"/>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Physician offices may take the poster</a:t>
            </a:r>
            <a:r>
              <a:rPr lang="en-US" baseline="0"/>
              <a:t> as a template and customize it to their clinic.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a:t>There is an obligation under the Health Information Act to notify patients about collection of health information. If a provider wants to include it on a registration form instead of a poster, they are able to have flexibility with HOW patient notice is given.</a:t>
            </a:r>
            <a:endParaRPr lang="en-CA"/>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6498420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These tools are available on the CII CPAR Tools and Resources Page: </a:t>
            </a:r>
            <a:r>
              <a:rPr lang="en-CA" sz="1200">
                <a:hlinkClick r:id="rId3"/>
              </a:rPr>
              <a:t>https://actt.albertadoctors.org/cii-cpar/toolsresources</a:t>
            </a:r>
            <a:endParaRPr lang="en-CA" sz="1200"/>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5882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Clinics that participate</a:t>
            </a:r>
            <a:r>
              <a:rPr lang="en-US" baseline="0"/>
              <a:t> in CPAR must be panel ready, in other words, </a:t>
            </a:r>
            <a:r>
              <a:rPr lang="en-US" b="1" baseline="0"/>
              <a:t>have established processes in place to identify and maintain their panels</a:t>
            </a:r>
            <a:r>
              <a:rPr lang="en-US" baseline="0"/>
              <a: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None/>
            </a:pPr>
            <a:r>
              <a:rPr lang="en-US"/>
              <a:t>These tools are available on the CII CPAR Tools and Resources Page: </a:t>
            </a:r>
            <a:r>
              <a:rPr lang="en-CA" sz="1200">
                <a:hlinkClick r:id="rId3"/>
              </a:rPr>
              <a:t>https://actt.albertadoctors.org/cii-cpar/toolsresources</a:t>
            </a:r>
            <a:endParaRPr lang="en-CA" sz="1200"/>
          </a:p>
          <a:p>
            <a:endParaRPr lang="en-CA"/>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5722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817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participating physicians must review the CPAR</a:t>
            </a:r>
            <a:r>
              <a:rPr lang="en-US" baseline="0"/>
              <a:t> information and mapping in the EMR (this presentation).</a:t>
            </a:r>
          </a:p>
          <a:p>
            <a:r>
              <a:rPr lang="en-US" baseline="0"/>
              <a:t>Once a decision has been made to participate, forms must be signed including the AH PIA endorsement letter.</a:t>
            </a:r>
          </a:p>
          <a:p>
            <a:endParaRPr lang="en-US" baseline="0"/>
          </a:p>
          <a:p>
            <a:r>
              <a:rPr lang="en-US" baseline="0"/>
              <a:t>Activities that may involve a physician, but do not have to, include:</a:t>
            </a:r>
          </a:p>
          <a:p>
            <a:pPr marL="171450" indent="-171450">
              <a:buFontTx/>
              <a:buChar char="-"/>
            </a:pPr>
            <a:r>
              <a:rPr lang="en-US" baseline="0"/>
              <a:t>Identify a clinic site liaison</a:t>
            </a:r>
          </a:p>
          <a:p>
            <a:pPr marL="171450" indent="-171450">
              <a:buFontTx/>
              <a:buChar char="-"/>
            </a:pPr>
            <a:r>
              <a:rPr lang="en-US" baseline="0"/>
              <a:t>PIA update work may involve the clinic privacy officer or a physician custodian at the clinic</a:t>
            </a:r>
          </a:p>
          <a:p>
            <a:pPr marL="171450" indent="-171450">
              <a:buFontTx/>
              <a:buChar char="-"/>
            </a:pPr>
            <a:r>
              <a:rPr lang="en-US" baseline="0"/>
              <a:t>One or more physicians may choose to meet with the PCN facilitator about CII/CPAR</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664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go live a physician must:</a:t>
            </a:r>
          </a:p>
          <a:p>
            <a:pPr marL="171450" indent="-171450">
              <a:buFontTx/>
              <a:buChar char="-"/>
            </a:pPr>
            <a:r>
              <a:rPr lang="en-US"/>
              <a:t>Review their monthly panel conflict</a:t>
            </a:r>
            <a:r>
              <a:rPr lang="en-US" baseline="0"/>
              <a:t> report and give direction to the team on priorities</a:t>
            </a:r>
          </a:p>
          <a:p>
            <a:pPr marL="171450" indent="-171450">
              <a:buFontTx/>
              <a:buChar char="-"/>
            </a:pPr>
            <a:r>
              <a:rPr lang="en-US" baseline="0"/>
              <a:t>Receive eNotifications (when enabled and signed up for) for CPAR paneled patients that have had a hospital admission or discharge, ED visit or day surgery. The clinic team should establish team workflow for these notifications at the direction of the primary provider</a:t>
            </a:r>
          </a:p>
          <a:p>
            <a:pPr marL="171450" indent="-171450">
              <a:buFontTx/>
              <a:buChar char="-"/>
            </a:pPr>
            <a:endParaRPr lang="en-US" baseline="0"/>
          </a:p>
          <a:p>
            <a:pPr marL="171450" indent="-171450">
              <a:buFontTx/>
              <a:buChar char="-"/>
            </a:pPr>
            <a:r>
              <a:rPr lang="en-US" baseline="0"/>
              <a:t>At go-live and periodically thereafter, a provider or delegate view the CEDs in Netcare as feedback on clinic documentation and presentation in the CED. A </a:t>
            </a:r>
            <a:r>
              <a:rPr lang="en-US" baseline="0" err="1"/>
              <a:t>behaviour</a:t>
            </a:r>
            <a:r>
              <a:rPr lang="en-US" baseline="0"/>
              <a:t> that can support this is activity is to view the CED of frequent clinic visitors after go live</a:t>
            </a:r>
          </a:p>
          <a:p>
            <a:pPr marL="171450" indent="-171450">
              <a:buFontTx/>
              <a:buChar char="-"/>
            </a:pPr>
            <a:r>
              <a:rPr lang="en-US" baseline="0"/>
              <a:t>It is optional for physicians to complete the CII/CPAR Evaluation</a:t>
            </a:r>
          </a:p>
          <a:p>
            <a:pPr marL="171450" indent="-171450">
              <a:buFontTx/>
              <a:buChar char="-"/>
            </a:pPr>
            <a:r>
              <a:rPr lang="en-US" baseline="0"/>
              <a:t>Physicians may participate in team QI meetings; these may be led by one clinic physician, depending on the QI model at the clinic</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21491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51911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This is the process for clinics with panels.</a:t>
            </a:r>
          </a:p>
          <a:p>
            <a:r>
              <a:rPr lang="en-CA"/>
              <a:t>Registering for CII/CPAR is a lot like registering for Netcare. For clinics</a:t>
            </a:r>
            <a:r>
              <a:rPr lang="en-CA" baseline="0"/>
              <a:t> that will be submitting panels and encounters, there are 5 forms to be completed.  Approximate processing times are on the slide.</a:t>
            </a:r>
            <a:endParaRPr lang="en-CA"/>
          </a:p>
          <a:p>
            <a:r>
              <a:rPr lang="en-CA" baseline="0"/>
              <a:t>The time it takes for sites to obtain signatures and submit forms to eHealth is not included in the estimated times</a:t>
            </a:r>
          </a:p>
          <a:p>
            <a:r>
              <a:rPr lang="en-CA" baseline="0"/>
              <a:t>Each form includes an instructions page to assist with completion. The electronic forms MUST be completed on computer, not printed and completed by hand.</a:t>
            </a:r>
            <a:endParaRPr lang="en-CA"/>
          </a:p>
          <a:p>
            <a:endParaRPr lang="en-US"/>
          </a:p>
          <a:p>
            <a:r>
              <a:rPr lang="en-US"/>
              <a:t>For clinics only submitting encounters and/or consult reports there are only two forms: the Confirmation of Participation</a:t>
            </a:r>
            <a:r>
              <a:rPr lang="en-US" baseline="0"/>
              <a:t> form and </a:t>
            </a:r>
            <a:r>
              <a:rPr lang="en-US"/>
              <a:t> CII PIA Endorsement Letter, see next slide</a:t>
            </a:r>
            <a:endParaRPr lang="en-CA"/>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00" b="0" i="0" u="none" strike="noStrike" kern="1200" cap="none" spc="0" normalizeH="0" baseline="0" noProof="0">
                <a:ln>
                  <a:noFill/>
                </a:ln>
                <a:solidFill>
                  <a:prstClr val="black"/>
                </a:solidFill>
                <a:effectLst/>
                <a:uLnTx/>
                <a:uFillTx/>
                <a:latin typeface="Calibri"/>
                <a:ea typeface="+mn-ea"/>
                <a:cs typeface="+mn-cs"/>
              </a:rPr>
              <a:t>CII/CPAR Improvement Facilitator Training</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E93F5-386D-46C1-AED3-8A7E51F89105}"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1450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process for clinics without panels that will</a:t>
            </a:r>
            <a:r>
              <a:rPr lang="en-US" baseline="0"/>
              <a:t> submit encounters and/or consult reports. It all starts with completing the Confirmation of Participation form:</a:t>
            </a:r>
          </a:p>
          <a:p>
            <a:r>
              <a:rPr lang="en-US" baseline="0"/>
              <a:t>https://actt.albertadoctors.org/file/Confirmation_of_Participation_Specialists.pdf </a:t>
            </a:r>
          </a:p>
          <a:p>
            <a:r>
              <a:rPr lang="en-US" baseline="0"/>
              <a:t>Once eHealth has received the CoP form, the next step is the participation package including the endorsement letter for the CII PIA filed by Alberta Health with the OIPC. Reference next slide for who completes the endorsement letter.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1732-573E-4DBD-96C7-3B4567905058}"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2581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get the process started, submit</a:t>
            </a:r>
            <a:r>
              <a:rPr lang="en-US" baseline="0"/>
              <a:t> a Confirmation of Participation form. The form is filled in electronically (not printed and filled by hand) </a:t>
            </a:r>
            <a:r>
              <a:rPr lang="en-US" b="1" baseline="0"/>
              <a:t>You do not have to have all of the prerequisites in place</a:t>
            </a:r>
            <a:r>
              <a:rPr lang="en-US" baseline="0"/>
              <a:t>, particularly an up to date PIA. As long as you’re working towards getting the prerequisites in place please go ahead and submit the COP form. This way eHealth support services will know you’re in the queue and can provide some guidance and support.</a:t>
            </a:r>
          </a:p>
          <a:p>
            <a:endParaRPr lang="en-US"/>
          </a:p>
          <a:p>
            <a:r>
              <a:rPr lang="en-US"/>
              <a:t>In Part B – clinic can still submit the COP form even if</a:t>
            </a:r>
            <a:r>
              <a:rPr lang="en-US" baseline="0"/>
              <a:t> the answer is not Yes in Part B. The eHealth Support Services team will provide assistance.</a:t>
            </a:r>
          </a:p>
          <a:p>
            <a:pPr marL="0" indent="0">
              <a:buNone/>
            </a:pPr>
            <a:r>
              <a:rPr lang="en-CA" sz="1200">
                <a:hlinkClick r:id="rId3"/>
              </a:rPr>
              <a:t>https://actt.albertadoctors.org/cii-cpar/toolsresources</a:t>
            </a:r>
            <a:endParaRPr lang="en-CA" sz="1200"/>
          </a:p>
          <a:p>
            <a:endParaRPr lang="en-US" baseline="0"/>
          </a:p>
          <a:p>
            <a:pPr marL="0" indent="0">
              <a:buNone/>
            </a:pPr>
            <a:r>
              <a:rPr lang="en-US" baseline="0"/>
              <a:t>The COP form is available on the CII CPAR Tools and Resources Web Page </a:t>
            </a:r>
            <a:r>
              <a:rPr lang="en-CA" sz="1200">
                <a:hlinkClick r:id="rId3"/>
              </a:rPr>
              <a:t>https://actt.albertadoctors.org/cii-cpar/toolsresources</a:t>
            </a:r>
            <a:endParaRPr lang="en-CA" sz="1200"/>
          </a:p>
          <a:p>
            <a:r>
              <a:rPr lang="en-US" baseline="0"/>
              <a:t>E-notifications sign-up is on this form. It will be enabled for TELUS EMRs in 2020.</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002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Angille</a:t>
            </a:r>
          </a:p>
          <a:p>
            <a:r>
              <a:rPr lang="en-US"/>
              <a:t>OBJECTIVE: PRIMARY CARE PHYSICIANS AND THE TEAMS THEY WORK WITH WILL UNDERSTAND THE VALUE OF RELATIONAL CONTINUITY AND THEREFORE ADOPT PRACTICE BEHAVIORS THAT RESULT IN INCREASED RELATIONAL CONTINUITY. </a:t>
            </a:r>
          </a:p>
          <a:p>
            <a:r>
              <a:rPr lang="en-US"/>
              <a:t>Note: Strongest evidence exists to support continuity to physicians. As such the focus of this guideline is physician continuity. However, the value and essential role of the primary care team to continuity, of which physicians are members, has been anecdotally and substantively demonstrated. This has therefore been acknowledged and reflected. </a:t>
            </a:r>
          </a:p>
          <a:p>
            <a:endParaRPr lang="en-US"/>
          </a:p>
          <a:p>
            <a:pPr marL="115815" indent="-115815">
              <a:buFont typeface="Arial" panose="020B0604020202020204" pitchFamily="34" charset="0"/>
              <a:buChar char="•"/>
            </a:pPr>
            <a:r>
              <a:rPr lang="en-US" baseline="0"/>
              <a:t>CPAR is an enabler for relational continuity</a:t>
            </a:r>
          </a:p>
          <a:p>
            <a:pPr marL="115815" indent="-115815">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C33E93F5-386D-46C1-AED3-8A7E51F89105}" type="slidenum">
              <a:rPr lang="en-CA" smtClean="0"/>
              <a:t>8</a:t>
            </a:fld>
            <a:endParaRPr lang="en-CA"/>
          </a:p>
        </p:txBody>
      </p:sp>
      <p:sp>
        <p:nvSpPr>
          <p:cNvPr id="5" name="Header Placeholder 4"/>
          <p:cNvSpPr>
            <a:spLocks noGrp="1"/>
          </p:cNvSpPr>
          <p:nvPr>
            <p:ph type="hdr" sz="quarter" idx="11"/>
          </p:nvPr>
        </p:nvSpPr>
        <p:spPr/>
        <p:txBody>
          <a:bodyPr/>
          <a:lstStyle/>
          <a:p>
            <a:r>
              <a:rPr lang="en-CA"/>
              <a:t>CII/CPAR Improvement Facilitator Training</a:t>
            </a:r>
          </a:p>
        </p:txBody>
      </p:sp>
    </p:spTree>
    <p:extLst>
      <p:ext uri="{BB962C8B-B14F-4D97-AF65-F5344CB8AC3E}">
        <p14:creationId xmlns:p14="http://schemas.microsoft.com/office/powerpoint/2010/main" val="33637446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Parts E&amp;F: We have prepared presentations that can be shared with clinic teams to satisfy the requirements of these sections</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Instructions on page three of the</a:t>
            </a:r>
            <a:r>
              <a:rPr lang="en-US" baseline="0"/>
              <a:t> form provide additional information.</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6636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41936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Toolkit</a:t>
            </a:r>
            <a:r>
              <a:rPr lang="en-US" baseline="0"/>
              <a:t> is the next logical resource to be used by the clinic site liaison. The PCN resource supporting the clinic will also be using this toolkit.</a:t>
            </a:r>
          </a:p>
          <a:p>
            <a:pPr marL="0" indent="0">
              <a:buNone/>
            </a:pPr>
            <a:r>
              <a:rPr lang="en-US"/>
              <a:t>These tools are available on the CII CPAR Tools and Resources Page: </a:t>
            </a:r>
            <a:r>
              <a:rPr lang="en-CA" sz="1200">
                <a:hlinkClick r:id="rId3"/>
              </a:rPr>
              <a:t>https://actt.albertadoctors.org/cii-cpar/toolsresources</a:t>
            </a:r>
            <a:endParaRPr lang="en-CA"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Team Toolkit is updated almost</a:t>
            </a:r>
            <a:r>
              <a:rPr lang="en-US" baseline="0"/>
              <a:t> Monthly. It contains information to prep for eNotifications.</a:t>
            </a:r>
            <a:endParaRPr lang="en-CA"/>
          </a:p>
          <a:p>
            <a:endParaRPr lang="en-US" baseline="0"/>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42915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Anita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These tools are available on the CII CPAR Tools and Resources Page: </a:t>
            </a:r>
            <a:r>
              <a:rPr lang="en-US" sz="1200" u="sng" kern="1200">
                <a:solidFill>
                  <a:schemeClr val="tx1"/>
                </a:solidFill>
                <a:effectLst/>
                <a:latin typeface="+mn-lt"/>
                <a:ea typeface="+mn-ea"/>
                <a:cs typeface="+mn-cs"/>
                <a:hlinkClick r:id="rId3"/>
              </a:rPr>
              <a:t>https://actt.albertadoctors.org/cii-cpar/toolsresources</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hlinkClick r:id="rId4"/>
              </a:rPr>
              <a:t>https://actt.albertadoctors.org/PMH/panel-continuity/CII-CPAR/Pages/Tools-and-Resources.aspx</a:t>
            </a:r>
            <a:endParaRPr lang="en-CA"/>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812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3E93F5-386D-46C1-AED3-8A7E51F89105}"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5461038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provider may be reluctant to participate in CII/CPAR in the rare</a:t>
            </a:r>
            <a:r>
              <a:rPr lang="en-US" baseline="0"/>
              <a:t> occurrence that </a:t>
            </a:r>
            <a:r>
              <a:rPr lang="en-US"/>
              <a:t> an assessment is made in a visit</a:t>
            </a:r>
            <a:r>
              <a:rPr lang="en-US" baseline="0"/>
              <a:t> that is incorrect and included in the Community Encounter Digest.</a:t>
            </a:r>
          </a:p>
          <a:p>
            <a:r>
              <a:rPr lang="en-US" baseline="0"/>
              <a:t>Like the Term of Use and Disclaimer for Netcare, the Community Encounter Digest, also has a disclaimer that the using provider must verify accuracy and completeness prior to treatment decisions.</a:t>
            </a:r>
          </a:p>
          <a:p>
            <a:endParaRPr lang="en-US" baseline="0"/>
          </a:p>
          <a:p>
            <a:r>
              <a:rPr lang="en-US" baseline="0"/>
              <a:t>Sharing of information with others in a patient’s circle of care is crucial to close the informational continuity care gap. It will not always be perfect and relies on the clinical judgement of the user.</a:t>
            </a: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C2099-781F-4471-9219-972D7FEA1E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47215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32872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0CD75E-9D1F-4BF9-B911-FDF7642DDDE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484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50CD75E-9D1F-4BF9-B911-FDF7642DDDE0}" type="slidenum">
              <a:rPr lang="en-US" smtClean="0"/>
              <a:t>9</a:t>
            </a:fld>
            <a:endParaRPr lang="en-US"/>
          </a:p>
        </p:txBody>
      </p:sp>
    </p:spTree>
    <p:extLst>
      <p:ext uri="{BB962C8B-B14F-4D97-AF65-F5344CB8AC3E}">
        <p14:creationId xmlns:p14="http://schemas.microsoft.com/office/powerpoint/2010/main" val="1686452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a:t>Key Messages:</a:t>
            </a:r>
          </a:p>
          <a:p>
            <a:pPr marL="178908" indent="-178908">
              <a:buFont typeface="Arial" panose="020B0604020202020204" pitchFamily="34" charset="0"/>
              <a:buChar char="•"/>
            </a:pPr>
            <a:r>
              <a:rPr lang="en-US"/>
              <a:t>CII is designed to</a:t>
            </a:r>
            <a:r>
              <a:rPr lang="en-US" baseline="0"/>
              <a:t> allow information to flow from community physician EMRs to other areas of the health care system so that the information can be used to deliver better care.</a:t>
            </a:r>
          </a:p>
          <a:p>
            <a:pPr marL="178908" indent="-178908" defTabSz="954176">
              <a:buFont typeface="Arial" panose="020B0604020202020204" pitchFamily="34" charset="0"/>
              <a:buChar char="•"/>
              <a:defRPr/>
            </a:pPr>
            <a:r>
              <a:rPr lang="en-US" baseline="0"/>
              <a:t>Initially information will flow to </a:t>
            </a:r>
            <a:r>
              <a:rPr lang="en-US" baseline="0" err="1"/>
              <a:t>Aberta</a:t>
            </a:r>
            <a:r>
              <a:rPr lang="en-US" baseline="0"/>
              <a:t> Netcare to be used by other health professionals; f</a:t>
            </a:r>
            <a:r>
              <a:rPr lang="en-US"/>
              <a:t>or</a:t>
            </a:r>
            <a:r>
              <a:rPr lang="en-US" baseline="0"/>
              <a:t> example, through CII, i</a:t>
            </a:r>
            <a:r>
              <a:rPr lang="en-US"/>
              <a:t>f a patient</a:t>
            </a:r>
            <a:r>
              <a:rPr lang="en-US" baseline="0"/>
              <a:t> has to go to the Emergency Department, the care providers will have access to the information from the patient’s medical home and specialist consult reports.</a:t>
            </a:r>
            <a:endParaRPr lang="en-CA"/>
          </a:p>
          <a:p>
            <a:pPr marL="178908" indent="-178908">
              <a:buFont typeface="Arial" panose="020B0604020202020204" pitchFamily="34" charset="0"/>
              <a:buChar char="•"/>
            </a:pPr>
            <a:r>
              <a:rPr lang="en-US" baseline="0"/>
              <a:t>Information will also flow to the Healthcare Data Repository at Alberta Health to be used for population health quality improvement activities</a:t>
            </a:r>
            <a:endParaRPr lang="en-US"/>
          </a:p>
          <a:p>
            <a:endParaRPr lang="en-US"/>
          </a:p>
        </p:txBody>
      </p:sp>
      <p:sp>
        <p:nvSpPr>
          <p:cNvPr id="4" name="Slide Number Placeholder 3"/>
          <p:cNvSpPr>
            <a:spLocks noGrp="1"/>
          </p:cNvSpPr>
          <p:nvPr>
            <p:ph type="sldNum" sz="quarter" idx="10"/>
          </p:nvPr>
        </p:nvSpPr>
        <p:spPr/>
        <p:txBody>
          <a:bodyPr/>
          <a:lstStyle/>
          <a:p>
            <a:pPr defTabSz="954176" fontAlgn="base">
              <a:spcBef>
                <a:spcPct val="0"/>
              </a:spcBef>
              <a:spcAft>
                <a:spcPct val="0"/>
              </a:spcAft>
              <a:defRPr/>
            </a:pPr>
            <a:fld id="{C33E93F5-386D-46C1-AED3-8A7E51F89105}" type="slidenum">
              <a:rPr lang="en-CA">
                <a:solidFill>
                  <a:prstClr val="black"/>
                </a:solidFill>
                <a:cs typeface="Segoe UI" panose="020B0502040204020203" pitchFamily="34" charset="0"/>
              </a:rPr>
              <a:pPr defTabSz="954176" fontAlgn="base">
                <a:spcBef>
                  <a:spcPct val="0"/>
                </a:spcBef>
                <a:spcAft>
                  <a:spcPct val="0"/>
                </a:spcAft>
                <a:defRPr/>
              </a:pPr>
              <a:t>10</a:t>
            </a:fld>
            <a:endParaRPr lang="en-CA">
              <a:solidFill>
                <a:prstClr val="black"/>
              </a:solidFill>
              <a:cs typeface="Segoe UI" panose="020B0502040204020203" pitchFamily="34" charset="0"/>
            </a:endParaRPr>
          </a:p>
        </p:txBody>
      </p:sp>
    </p:spTree>
    <p:extLst>
      <p:ext uri="{BB962C8B-B14F-4D97-AF65-F5344CB8AC3E}">
        <p14:creationId xmlns:p14="http://schemas.microsoft.com/office/powerpoint/2010/main" val="4034473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421" y="2493085"/>
            <a:ext cx="4971619" cy="2033753"/>
          </a:xfrm>
        </p:spPr>
        <p:txBody>
          <a:bodyPr anchor="ctr">
            <a:normAutofit/>
          </a:bodyPr>
          <a:lstStyle>
            <a:lvl1pPr algn="r">
              <a:defRPr sz="2700"/>
            </a:lvl1pPr>
          </a:lstStyle>
          <a:p>
            <a:r>
              <a:rPr lang="en-US"/>
              <a:t>Title</a:t>
            </a:r>
          </a:p>
        </p:txBody>
      </p:sp>
      <p:sp>
        <p:nvSpPr>
          <p:cNvPr id="3" name="Subtitle 2"/>
          <p:cNvSpPr>
            <a:spLocks noGrp="1"/>
          </p:cNvSpPr>
          <p:nvPr>
            <p:ph type="subTitle" idx="1" hasCustomPrompt="1"/>
          </p:nvPr>
        </p:nvSpPr>
        <p:spPr>
          <a:xfrm>
            <a:off x="6569350" y="2493085"/>
            <a:ext cx="4984220" cy="2033752"/>
          </a:xfrm>
        </p:spPr>
        <p:txBody>
          <a:bodyPr anchor="ctr">
            <a:normAutofit/>
          </a:bodyPr>
          <a:lstStyle>
            <a:lvl1pPr marL="0" indent="0" algn="l">
              <a:buNone/>
              <a:defRPr sz="135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9" name="Rectangle 8" descr="Color filled rectangle borde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7" descr="C:\Users\nelia.koliesnik\Desktop\Files\PMO\CII\Presentation\alberta.png">
            <a:extLst>
              <a:ext uri="{FF2B5EF4-FFF2-40B4-BE49-F238E27FC236}">
                <a16:creationId xmlns:a16="http://schemas.microsoft.com/office/drawing/2014/main" id="{EF481957-6D53-4230-8447-1783D9139A0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46105" y="164057"/>
            <a:ext cx="1989270" cy="538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4358" y="134636"/>
            <a:ext cx="1622989" cy="678163"/>
          </a:xfrm>
          <a:prstGeom prst="rect">
            <a:avLst/>
          </a:prstGeom>
        </p:spPr>
      </p:pic>
    </p:spTree>
    <p:extLst>
      <p:ext uri="{BB962C8B-B14F-4D97-AF65-F5344CB8AC3E}">
        <p14:creationId xmlns:p14="http://schemas.microsoft.com/office/powerpoint/2010/main" val="3490058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857565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7099E1-DF10-2B41-8532-CAA5267F1F05}"/>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5" name="Subtitle 2"/>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a:t>
            </a:r>
          </a:p>
          <a:p>
            <a:pPr lvl="1"/>
            <a:endParaRPr lang="en-CA"/>
          </a:p>
        </p:txBody>
      </p:sp>
      <p:sp>
        <p:nvSpPr>
          <p:cNvPr id="26" name="Text Placeholder 21"/>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a:t>[Presenter Name], [Presenter Title]</a:t>
            </a:r>
          </a:p>
          <a:p>
            <a:pPr lvl="0"/>
            <a:r>
              <a:rPr lang="en-US"/>
              <a:t>[Month] [Day], [Year]</a:t>
            </a:r>
          </a:p>
        </p:txBody>
      </p:sp>
      <p:sp>
        <p:nvSpPr>
          <p:cNvPr id="22" name="Title 1"/>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a:t>Title of Presentation</a:t>
            </a:r>
            <a:endParaRPr lang="en-CA"/>
          </a:p>
        </p:txBody>
      </p:sp>
    </p:spTree>
    <p:extLst>
      <p:ext uri="{BB962C8B-B14F-4D97-AF65-F5344CB8AC3E}">
        <p14:creationId xmlns:p14="http://schemas.microsoft.com/office/powerpoint/2010/main" val="89493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1"/>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81666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77B7354-8F01-473E-984A-153F7D3D1B92}" type="slidenum">
              <a:rPr lang="en-CA" smtClean="0"/>
              <a:t>‹#›</a:t>
            </a:fld>
            <a:endParaRPr lang="en-CA"/>
          </a:p>
        </p:txBody>
      </p:sp>
    </p:spTree>
    <p:extLst>
      <p:ext uri="{BB962C8B-B14F-4D97-AF65-F5344CB8AC3E}">
        <p14:creationId xmlns:p14="http://schemas.microsoft.com/office/powerpoint/2010/main" val="4115336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629" y="6475625"/>
            <a:ext cx="1013262" cy="284839"/>
          </a:xfrm>
          <a:prstGeom prst="rect">
            <a:avLst/>
          </a:prstGeom>
        </p:spPr>
      </p:pic>
      <p:sp>
        <p:nvSpPr>
          <p:cNvPr id="9" name="Rectangle 8">
            <a:extLst>
              <a:ext uri="{FF2B5EF4-FFF2-40B4-BE49-F238E27FC236}">
                <a16:creationId xmlns:a16="http://schemas.microsoft.com/office/drawing/2014/main" id="{AB7099E1-DF10-2B41-8532-CAA5267F1F05}"/>
              </a:ext>
            </a:extLst>
          </p:cNvPr>
          <p:cNvSpPr/>
          <p:nvPr userDrawn="1"/>
        </p:nvSpPr>
        <p:spPr>
          <a:xfrm>
            <a:off x="740605" y="3315331"/>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5" name="Subtitle 2"/>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tx1">
                    <a:lumMod val="50000"/>
                    <a:lumOff val="50000"/>
                  </a:schemeClr>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a:p>
            <a:pPr lvl="1"/>
            <a:endParaRPr lang="en-CA"/>
          </a:p>
        </p:txBody>
      </p:sp>
      <p:sp>
        <p:nvSpPr>
          <p:cNvPr id="26" name="Text Placeholder 21"/>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tx1">
                    <a:lumMod val="50000"/>
                    <a:lumOff val="50000"/>
                  </a:schemeClr>
                </a:solidFill>
              </a:defRPr>
            </a:lvl1pPr>
            <a:lvl2pPr marL="0" indent="0">
              <a:buNone/>
              <a:defRPr sz="1867">
                <a:solidFill>
                  <a:schemeClr val="bg1"/>
                </a:solidFill>
              </a:defRPr>
            </a:lvl2pPr>
          </a:lstStyle>
          <a:p>
            <a:pPr lvl="0"/>
            <a:r>
              <a:rPr lang="en-US"/>
              <a:t>[Presenter Name], [Presenter Title]</a:t>
            </a:r>
          </a:p>
          <a:p>
            <a:pPr lvl="0"/>
            <a:r>
              <a:rPr lang="en-US"/>
              <a:t>[Month] [Day], [Year]</a:t>
            </a:r>
          </a:p>
        </p:txBody>
      </p:sp>
      <p:sp>
        <p:nvSpPr>
          <p:cNvPr id="22" name="Title 1"/>
          <p:cNvSpPr>
            <a:spLocks noGrp="1"/>
          </p:cNvSpPr>
          <p:nvPr>
            <p:ph type="ctrTitle" hasCustomPrompt="1"/>
          </p:nvPr>
        </p:nvSpPr>
        <p:spPr>
          <a:xfrm>
            <a:off x="629344" y="1035394"/>
            <a:ext cx="11131285" cy="2009564"/>
          </a:xfrm>
        </p:spPr>
        <p:txBody>
          <a:bodyPr anchor="b"/>
          <a:lstStyle>
            <a:lvl1pPr algn="l">
              <a:defRPr sz="6400">
                <a:solidFill>
                  <a:schemeClr val="tx1">
                    <a:lumMod val="50000"/>
                    <a:lumOff val="50000"/>
                  </a:schemeClr>
                </a:solidFill>
              </a:defRPr>
            </a:lvl1pPr>
          </a:lstStyle>
          <a:p>
            <a:r>
              <a:rPr lang="en-US"/>
              <a:t>Title of Presentation</a:t>
            </a:r>
            <a:endParaRPr lang="en-CA"/>
          </a:p>
        </p:txBody>
      </p:sp>
    </p:spTree>
    <p:extLst>
      <p:ext uri="{BB962C8B-B14F-4D97-AF65-F5344CB8AC3E}">
        <p14:creationId xmlns:p14="http://schemas.microsoft.com/office/powerpoint/2010/main" val="835974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760464"/>
          </a:xfrm>
        </p:spPr>
        <p:txBody>
          <a:bodyPr/>
          <a:lstStyle/>
          <a:p>
            <a:endParaRPr lang="en-CA"/>
          </a:p>
        </p:txBody>
      </p:sp>
      <p:sp>
        <p:nvSpPr>
          <p:cNvPr id="7" name="Rectangle 6"/>
          <p:cNvSpPr/>
          <p:nvPr userDrawn="1"/>
        </p:nvSpPr>
        <p:spPr>
          <a:xfrm>
            <a:off x="0" y="6760464"/>
            <a:ext cx="12192000" cy="975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5" name="Rectangle 14">
            <a:extLst>
              <a:ext uri="{FF2B5EF4-FFF2-40B4-BE49-F238E27FC236}">
                <a16:creationId xmlns:a16="http://schemas.microsoft.com/office/drawing/2014/main" id="{68443C66-28E3-894E-ADFB-0D0E71F3ABFB}"/>
              </a:ext>
            </a:extLst>
          </p:cNvPr>
          <p:cNvSpPr/>
          <p:nvPr userDrawn="1"/>
        </p:nvSpPr>
        <p:spPr>
          <a:xfrm>
            <a:off x="740605" y="3315331"/>
            <a:ext cx="1995023"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Subtitle 2">
            <a:extLst>
              <a:ext uri="{FF2B5EF4-FFF2-40B4-BE49-F238E27FC236}">
                <a16:creationId xmlns:a16="http://schemas.microsoft.com/office/drawing/2014/main" id="{A940BA24-46BE-EC46-90EA-EE6B28A526BA}"/>
              </a:ext>
            </a:extLst>
          </p:cNvPr>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bg1"/>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a:p>
            <a:pPr lvl="1"/>
            <a:endParaRPr lang="en-CA"/>
          </a:p>
        </p:txBody>
      </p:sp>
      <p:sp>
        <p:nvSpPr>
          <p:cNvPr id="17" name="Text Placeholder 21">
            <a:extLst>
              <a:ext uri="{FF2B5EF4-FFF2-40B4-BE49-F238E27FC236}">
                <a16:creationId xmlns:a16="http://schemas.microsoft.com/office/drawing/2014/main" id="{1F1B8A6B-31F6-D24F-9107-3F874DBA32E7}"/>
              </a:ext>
            </a:extLst>
          </p:cNvPr>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bg1"/>
                </a:solidFill>
              </a:defRPr>
            </a:lvl1pPr>
            <a:lvl2pPr marL="0" indent="0">
              <a:buNone/>
              <a:defRPr sz="1867">
                <a:solidFill>
                  <a:schemeClr val="bg1"/>
                </a:solidFill>
              </a:defRPr>
            </a:lvl2pPr>
          </a:lstStyle>
          <a:p>
            <a:pPr lvl="0"/>
            <a:r>
              <a:rPr lang="en-US"/>
              <a:t>[Presenter Name], [Presenter Title]</a:t>
            </a:r>
          </a:p>
          <a:p>
            <a:pPr lvl="0"/>
            <a:r>
              <a:rPr lang="en-US"/>
              <a:t>[Month] [Day], [Year]</a:t>
            </a:r>
          </a:p>
        </p:txBody>
      </p:sp>
      <p:sp>
        <p:nvSpPr>
          <p:cNvPr id="18" name="Title 1">
            <a:extLst>
              <a:ext uri="{FF2B5EF4-FFF2-40B4-BE49-F238E27FC236}">
                <a16:creationId xmlns:a16="http://schemas.microsoft.com/office/drawing/2014/main" id="{228A715B-9DE5-CE47-9A7C-B601EA34C3A1}"/>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a:t>Title of Presentation</a:t>
            </a:r>
            <a:endParaRPr lang="en-CA"/>
          </a:p>
        </p:txBody>
      </p:sp>
    </p:spTree>
    <p:extLst>
      <p:ext uri="{BB962C8B-B14F-4D97-AF65-F5344CB8AC3E}">
        <p14:creationId xmlns:p14="http://schemas.microsoft.com/office/powerpoint/2010/main" val="2538136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3" name="Title 1">
            <a:extLst>
              <a:ext uri="{FF2B5EF4-FFF2-40B4-BE49-F238E27FC236}">
                <a16:creationId xmlns:a16="http://schemas.microsoft.com/office/drawing/2014/main" id="{52A50F4C-F19A-854F-A096-57CE3873BB9D}"/>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a:t>Closing note (</a:t>
            </a:r>
            <a:r>
              <a:rPr lang="en-US" err="1"/>
              <a:t>eg.</a:t>
            </a:r>
            <a:r>
              <a:rPr lang="en-US"/>
              <a:t> ”Discuss”)</a:t>
            </a:r>
            <a:endParaRPr lang="en-CA"/>
          </a:p>
        </p:txBody>
      </p:sp>
    </p:spTree>
    <p:extLst>
      <p:ext uri="{BB962C8B-B14F-4D97-AF65-F5344CB8AC3E}">
        <p14:creationId xmlns:p14="http://schemas.microsoft.com/office/powerpoint/2010/main" val="1870953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8DC57F9E-64C5-0849-B724-FCDB065CAB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3933990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itle 1">
            <a:extLst>
              <a:ext uri="{FF2B5EF4-FFF2-40B4-BE49-F238E27FC236}">
                <a16:creationId xmlns:a16="http://schemas.microsoft.com/office/drawing/2014/main" id="{B21F09AD-ED75-4831-836C-252260FDC06A}"/>
              </a:ext>
            </a:extLst>
          </p:cNvPr>
          <p:cNvSpPr txBox="1">
            <a:spLocks/>
          </p:cNvSpPr>
          <p:nvPr userDrawn="1"/>
        </p:nvSpPr>
        <p:spPr>
          <a:xfrm>
            <a:off x="623392" y="63372"/>
            <a:ext cx="10959008" cy="75895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endParaRPr lang="en-CA">
              <a:latin typeface="Segoe UI" panose="020B0502040204020203" pitchFamily="34" charset="0"/>
            </a:endParaRPr>
          </a:p>
        </p:txBody>
      </p:sp>
    </p:spTree>
    <p:extLst>
      <p:ext uri="{BB962C8B-B14F-4D97-AF65-F5344CB8AC3E}">
        <p14:creationId xmlns:p14="http://schemas.microsoft.com/office/powerpoint/2010/main" val="285777993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ontent with no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24D62-9C4A-4900-B1D0-2B117339FC0F}"/>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53126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Content Full">
    <p:spTree>
      <p:nvGrpSpPr>
        <p:cNvPr id="1" name=""/>
        <p:cNvGrpSpPr/>
        <p:nvPr/>
      </p:nvGrpSpPr>
      <p:grpSpPr>
        <a:xfrm>
          <a:off x="0" y="0"/>
          <a:ext cx="0" cy="0"/>
          <a:chOff x="0" y="0"/>
          <a:chExt cx="0" cy="0"/>
        </a:xfrm>
      </p:grpSpPr>
      <p:sp>
        <p:nvSpPr>
          <p:cNvPr id="6" name="Rectangle 5" descr="Color filled rectangle border">
            <a:extLst>
              <a:ext uri="{FF2B5EF4-FFF2-40B4-BE49-F238E27FC236}">
                <a16:creationId xmlns:a16="http://schemas.microsoft.com/office/drawing/2014/main" id="{8893439C-63A0-40AB-9117-8640379003B9}"/>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37F1CBA9-498F-4C9D-AF91-0DC23D1F00D6}"/>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0D254D8D-ECC6-4906-A7B2-B0E8ED544A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7" descr="C:\Users\nelia.koliesnik\Desktop\Files\PMO\CII\Presentation\alberta.png">
            <a:extLst>
              <a:ext uri="{FF2B5EF4-FFF2-40B4-BE49-F238E27FC236}">
                <a16:creationId xmlns:a16="http://schemas.microsoft.com/office/drawing/2014/main" id="{F68678B7-8C71-4C0F-83BB-937A8A7371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706738-6B43-4B85-B801-2AEA80A74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13" name="Title 1">
            <a:extLst>
              <a:ext uri="{FF2B5EF4-FFF2-40B4-BE49-F238E27FC236}">
                <a16:creationId xmlns:a16="http://schemas.microsoft.com/office/drawing/2014/main" id="{E4745A13-4914-4A64-BB25-B55FC324B338}"/>
              </a:ext>
            </a:extLst>
          </p:cNvPr>
          <p:cNvSpPr>
            <a:spLocks noGrp="1"/>
          </p:cNvSpPr>
          <p:nvPr>
            <p:ph type="title"/>
          </p:nvPr>
        </p:nvSpPr>
        <p:spPr>
          <a:xfrm>
            <a:off x="838200" y="901251"/>
            <a:ext cx="10515600" cy="1325563"/>
          </a:xfrm>
        </p:spPr>
        <p:txBody>
          <a:bodyPr/>
          <a:lstStyle/>
          <a:p>
            <a:r>
              <a:rPr lang="en-US"/>
              <a:t>Click to edit Master title style</a:t>
            </a:r>
          </a:p>
        </p:txBody>
      </p:sp>
      <p:sp>
        <p:nvSpPr>
          <p:cNvPr id="16" name="Content Placeholder 2">
            <a:extLst>
              <a:ext uri="{FF2B5EF4-FFF2-40B4-BE49-F238E27FC236}">
                <a16:creationId xmlns:a16="http://schemas.microsoft.com/office/drawing/2014/main" id="{2C87BDBE-0F03-4FCE-8976-E74655D2FC1B}"/>
              </a:ext>
            </a:extLst>
          </p:cNvPr>
          <p:cNvSpPr>
            <a:spLocks noGrp="1"/>
          </p:cNvSpPr>
          <p:nvPr>
            <p:ph idx="1" hasCustomPrompt="1"/>
          </p:nvPr>
        </p:nvSpPr>
        <p:spPr>
          <a:xfrm>
            <a:off x="838202" y="2459725"/>
            <a:ext cx="10515599" cy="3497027"/>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a:t>Body Text</a:t>
            </a:r>
          </a:p>
        </p:txBody>
      </p:sp>
    </p:spTree>
    <p:extLst>
      <p:ext uri="{BB962C8B-B14F-4D97-AF65-F5344CB8AC3E}">
        <p14:creationId xmlns:p14="http://schemas.microsoft.com/office/powerpoint/2010/main" val="279523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descr="Color filled rectangle border">
            <a:extLst>
              <a:ext uri="{FF2B5EF4-FFF2-40B4-BE49-F238E27FC236}">
                <a16:creationId xmlns:a16="http://schemas.microsoft.com/office/drawing/2014/main" id="{10BB46F2-49C0-4FE7-9893-B4D89B8167B3}"/>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
        <p:nvSpPr>
          <p:cNvPr id="6" name="Slide Number Placeholder 5">
            <a:extLst>
              <a:ext uri="{FF2B5EF4-FFF2-40B4-BE49-F238E27FC236}">
                <a16:creationId xmlns:a16="http://schemas.microsoft.com/office/drawing/2014/main" id="{29AD1870-5B4C-4899-8C57-BE6B6D27A7D8}"/>
              </a:ext>
            </a:extLst>
          </p:cNvPr>
          <p:cNvSpPr>
            <a:spLocks noGrp="1"/>
          </p:cNvSpPr>
          <p:nvPr>
            <p:ph type="sldNum" sz="quarter" idx="12"/>
          </p:nvPr>
        </p:nvSpPr>
        <p:spPr>
          <a:xfrm>
            <a:off x="9448800" y="6496134"/>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12" name="Rectangle 11" descr="Color filled rectangle border">
            <a:extLst>
              <a:ext uri="{FF2B5EF4-FFF2-40B4-BE49-F238E27FC236}">
                <a16:creationId xmlns:a16="http://schemas.microsoft.com/office/drawing/2014/main" id="{AA5F7A76-E959-42FE-AB67-B87709E58527}"/>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
        <p:nvSpPr>
          <p:cNvPr id="14" name="Rectangle 13" descr="Color filled rectangle border">
            <a:extLst>
              <a:ext uri="{FF2B5EF4-FFF2-40B4-BE49-F238E27FC236}">
                <a16:creationId xmlns:a16="http://schemas.microsoft.com/office/drawing/2014/main" id="{76810D4C-A019-4C3C-8062-7D38ACE64754}"/>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
        <p:nvSpPr>
          <p:cNvPr id="16" name="Rectangle 15" descr="Color filled rectangle border">
            <a:extLst>
              <a:ext uri="{FF2B5EF4-FFF2-40B4-BE49-F238E27FC236}">
                <a16:creationId xmlns:a16="http://schemas.microsoft.com/office/drawing/2014/main" id="{AC1D821A-1FDB-4B3D-A2AD-6C25F8EB647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
        <p:nvSpPr>
          <p:cNvPr id="13" name="TextBox 12">
            <a:extLst>
              <a:ext uri="{FF2B5EF4-FFF2-40B4-BE49-F238E27FC236}">
                <a16:creationId xmlns:a16="http://schemas.microsoft.com/office/drawing/2014/main" id="{E05D931F-1909-4F08-B13C-2FCB281BB990}"/>
              </a:ext>
            </a:extLst>
          </p:cNvPr>
          <p:cNvSpPr txBox="1"/>
          <p:nvPr userDrawn="1"/>
        </p:nvSpPr>
        <p:spPr>
          <a:xfrm>
            <a:off x="2857631" y="2818730"/>
            <a:ext cx="1905200" cy="523220"/>
          </a:xfrm>
          <a:prstGeom prst="rect">
            <a:avLst/>
          </a:prstGeom>
          <a:solidFill>
            <a:schemeClr val="bg1"/>
          </a:solidFill>
        </p:spPr>
        <p:txBody>
          <a:bodyPr wrap="square" rtlCol="0">
            <a:spAutoFit/>
          </a:bodyPr>
          <a:lstStyle/>
          <a:p>
            <a:r>
              <a:rPr lang="en-US" sz="2800" b="1" i="1">
                <a:solidFill>
                  <a:srgbClr val="569BBE"/>
                </a:solidFill>
                <a:latin typeface="Segoe UI" panose="020B0502040204020203" pitchFamily="34" charset="0"/>
                <a:cs typeface="Segoe UI" panose="020B0502040204020203" pitchFamily="34" charset="0"/>
              </a:rPr>
              <a:t>CII/CPAR</a:t>
            </a:r>
            <a:endParaRPr lang="en-US" sz="2800" i="1">
              <a:solidFill>
                <a:srgbClr val="D45500"/>
              </a:solidFill>
              <a:latin typeface="Segoe UI" panose="020B0502040204020203" pitchFamily="34" charset="0"/>
              <a:cs typeface="Segoe UI" panose="020B0502040204020203" pitchFamily="34" charset="0"/>
            </a:endParaRPr>
          </a:p>
        </p:txBody>
      </p:sp>
      <p:pic>
        <p:nvPicPr>
          <p:cNvPr id="15" name="Picture 14" descr="cid:image005.png@01D51FA9.9ABC6670">
            <a:extLst>
              <a:ext uri="{FF2B5EF4-FFF2-40B4-BE49-F238E27FC236}">
                <a16:creationId xmlns:a16="http://schemas.microsoft.com/office/drawing/2014/main" id="{B108E025-5386-4A3E-9BD3-CA4ACEFBD62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9844" y="134260"/>
            <a:ext cx="2267135" cy="544025"/>
          </a:xfrm>
          <a:prstGeom prst="rect">
            <a:avLst/>
          </a:prstGeom>
          <a:noFill/>
          <a:ln>
            <a:noFill/>
          </a:ln>
        </p:spPr>
      </p:pic>
      <p:pic>
        <p:nvPicPr>
          <p:cNvPr id="17" name="Picture 16">
            <a:extLst>
              <a:ext uri="{FF2B5EF4-FFF2-40B4-BE49-F238E27FC236}">
                <a16:creationId xmlns:a16="http://schemas.microsoft.com/office/drawing/2014/main" id="{B75D346A-AB4E-4B95-AEA7-586DC58342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7157"/>
          <a:stretch/>
        </p:blipFill>
        <p:spPr>
          <a:xfrm>
            <a:off x="2915109" y="1532346"/>
            <a:ext cx="3909399" cy="1429930"/>
          </a:xfrm>
          <a:prstGeom prst="rect">
            <a:avLst/>
          </a:prstGeom>
        </p:spPr>
      </p:pic>
    </p:spTree>
    <p:extLst>
      <p:ext uri="{BB962C8B-B14F-4D97-AF65-F5344CB8AC3E}">
        <p14:creationId xmlns:p14="http://schemas.microsoft.com/office/powerpoint/2010/main" val="1046905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5" name="Rectangle 14" descr="Color filled rectangle border">
            <a:extLst>
              <a:ext uri="{FF2B5EF4-FFF2-40B4-BE49-F238E27FC236}">
                <a16:creationId xmlns:a16="http://schemas.microsoft.com/office/drawing/2014/main" id="{26F99ED5-1C90-4F02-85C6-4C28000E273E}"/>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
        <p:nvSpPr>
          <p:cNvPr id="2" name="Title 1">
            <a:extLst>
              <a:ext uri="{FF2B5EF4-FFF2-40B4-BE49-F238E27FC236}">
                <a16:creationId xmlns:a16="http://schemas.microsoft.com/office/drawing/2014/main" id="{608673F7-8DF5-4AA3-85A6-4363EC56A7F4}"/>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a:t>Click to edit Master title style</a:t>
            </a:r>
            <a:endParaRPr lang="en-CA"/>
          </a:p>
        </p:txBody>
      </p:sp>
      <p:sp>
        <p:nvSpPr>
          <p:cNvPr id="3" name="Content Placeholder 2">
            <a:extLst>
              <a:ext uri="{FF2B5EF4-FFF2-40B4-BE49-F238E27FC236}">
                <a16:creationId xmlns:a16="http://schemas.microsoft.com/office/drawing/2014/main" id="{85951744-9A34-46D5-B0FB-CEF89046FFCD}"/>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5E7084B8-2F2B-41EB-8E9E-B658E9FA3447}"/>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9" name="Rectangle 8" descr="Color filled rectangle border">
            <a:extLst>
              <a:ext uri="{FF2B5EF4-FFF2-40B4-BE49-F238E27FC236}">
                <a16:creationId xmlns:a16="http://schemas.microsoft.com/office/drawing/2014/main" id="{CA1A237B-2F68-479A-838E-7AFC3ACE6184}"/>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
        <p:nvSpPr>
          <p:cNvPr id="11" name="Rectangle 10" descr="Color filled rectangle border">
            <a:extLst>
              <a:ext uri="{FF2B5EF4-FFF2-40B4-BE49-F238E27FC236}">
                <a16:creationId xmlns:a16="http://schemas.microsoft.com/office/drawing/2014/main" id="{66F26835-6676-4654-A2A0-836FE9A6ADDE}"/>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
        <p:nvSpPr>
          <p:cNvPr id="13" name="Rectangle 12" descr="Color filled rectangle border">
            <a:extLst>
              <a:ext uri="{FF2B5EF4-FFF2-40B4-BE49-F238E27FC236}">
                <a16:creationId xmlns:a16="http://schemas.microsoft.com/office/drawing/2014/main" id="{D98FBAA9-E0CA-4B58-B413-B859BD517534}"/>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Tree>
    <p:extLst>
      <p:ext uri="{BB962C8B-B14F-4D97-AF65-F5344CB8AC3E}">
        <p14:creationId xmlns:p14="http://schemas.microsoft.com/office/powerpoint/2010/main" val="2562602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8D2C8F-BDBE-4611-882F-EC4D794C349B}"/>
              </a:ext>
            </a:extLst>
          </p:cNvPr>
          <p:cNvSpPr>
            <a:spLocks noGrp="1"/>
          </p:cNvSpPr>
          <p:nvPr>
            <p:ph type="sldNum" sz="quarter" idx="12"/>
          </p:nvPr>
        </p:nvSpPr>
        <p:spPr/>
        <p:txBody>
          <a:bodyPr/>
          <a:lstStyle/>
          <a:p>
            <a:fld id="{F0F5746B-1A61-4914-9792-FA2C912D93FF}" type="slidenum">
              <a:rPr lang="en-CA" smtClean="0"/>
              <a:t>‹#›</a:t>
            </a:fld>
            <a:endParaRPr lang="en-CA"/>
          </a:p>
        </p:txBody>
      </p:sp>
      <p:sp>
        <p:nvSpPr>
          <p:cNvPr id="7" name="Rectangle 6">
            <a:extLst>
              <a:ext uri="{FF2B5EF4-FFF2-40B4-BE49-F238E27FC236}">
                <a16:creationId xmlns:a16="http://schemas.microsoft.com/office/drawing/2014/main" id="{E32ECF68-3F54-43B0-8CC8-7CB02212A8B1}"/>
              </a:ext>
            </a:extLst>
          </p:cNvPr>
          <p:cNvSpPr/>
          <p:nvPr userDrawn="1"/>
        </p:nvSpPr>
        <p:spPr>
          <a:xfrm>
            <a:off x="740609" y="3315335"/>
            <a:ext cx="1995023" cy="106221"/>
          </a:xfrm>
          <a:prstGeom prst="rect">
            <a:avLst/>
          </a:prstGeom>
          <a:solidFill>
            <a:srgbClr val="EE9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Segoe UI" panose="020B0502040204020203" pitchFamily="34" charset="0"/>
            </a:endParaRPr>
          </a:p>
        </p:txBody>
      </p:sp>
      <p:sp>
        <p:nvSpPr>
          <p:cNvPr id="10" name="Title 1">
            <a:extLst>
              <a:ext uri="{FF2B5EF4-FFF2-40B4-BE49-F238E27FC236}">
                <a16:creationId xmlns:a16="http://schemas.microsoft.com/office/drawing/2014/main" id="{6E7ADDAB-0782-48F2-BAE3-F2440D3C334F}"/>
              </a:ext>
            </a:extLst>
          </p:cNvPr>
          <p:cNvSpPr>
            <a:spLocks noGrp="1"/>
          </p:cNvSpPr>
          <p:nvPr>
            <p:ph type="ctrTitle" hasCustomPrompt="1"/>
          </p:nvPr>
        </p:nvSpPr>
        <p:spPr>
          <a:xfrm>
            <a:off x="629344" y="1035395"/>
            <a:ext cx="11131285" cy="2009564"/>
          </a:xfrm>
        </p:spPr>
        <p:txBody>
          <a:bodyPr anchor="b"/>
          <a:lstStyle>
            <a:lvl1pPr algn="ctr">
              <a:defRPr sz="6000">
                <a:solidFill>
                  <a:srgbClr val="616D6D"/>
                </a:solidFill>
                <a:latin typeface="Segoe UI" panose="020B0502040204020203" pitchFamily="34" charset="0"/>
                <a:cs typeface="Segoe UI" panose="020B0502040204020203" pitchFamily="34" charset="0"/>
              </a:defRPr>
            </a:lvl1pPr>
          </a:lstStyle>
          <a:p>
            <a:r>
              <a:rPr lang="en-US"/>
              <a:t>Section Title</a:t>
            </a:r>
            <a:endParaRPr lang="en-CA"/>
          </a:p>
        </p:txBody>
      </p:sp>
      <p:sp>
        <p:nvSpPr>
          <p:cNvPr id="3" name="Content Placeholder 2">
            <a:extLst>
              <a:ext uri="{FF2B5EF4-FFF2-40B4-BE49-F238E27FC236}">
                <a16:creationId xmlns:a16="http://schemas.microsoft.com/office/drawing/2014/main" id="{90D64D18-E17F-4C21-A1EB-CA149EEC0153}"/>
              </a:ext>
            </a:extLst>
          </p:cNvPr>
          <p:cNvSpPr>
            <a:spLocks noGrp="1"/>
          </p:cNvSpPr>
          <p:nvPr>
            <p:ph sz="quarter" idx="13" hasCustomPrompt="1"/>
          </p:nvPr>
        </p:nvSpPr>
        <p:spPr>
          <a:xfrm>
            <a:off x="517525" y="3829077"/>
            <a:ext cx="11129963" cy="2009775"/>
          </a:xfrm>
        </p:spPr>
        <p:txBody>
          <a:bodyPr/>
          <a:lstStyle>
            <a:lvl1pPr algn="ctr">
              <a:buNone/>
              <a:defRPr lang="en-CA" sz="4000" kern="1200" dirty="0">
                <a:solidFill>
                  <a:srgbClr val="616D6D"/>
                </a:solidFill>
                <a:latin typeface="Segoe UI" panose="020B0502040204020203" pitchFamily="34" charset="0"/>
                <a:ea typeface="+mj-ea"/>
                <a:cs typeface="Segoe UI" panose="020B0502040204020203" pitchFamily="34" charset="0"/>
              </a:defRPr>
            </a:lvl1pPr>
          </a:lstStyle>
          <a:p>
            <a:pPr lvl="0"/>
            <a:r>
              <a:rPr lang="en-US"/>
              <a:t>Subtitle</a:t>
            </a:r>
            <a:endParaRPr lang="en-CA"/>
          </a:p>
        </p:txBody>
      </p:sp>
    </p:spTree>
    <p:extLst>
      <p:ext uri="{BB962C8B-B14F-4D97-AF65-F5344CB8AC3E}">
        <p14:creationId xmlns:p14="http://schemas.microsoft.com/office/powerpoint/2010/main" val="3832684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1BC5-DC02-47D8-8E30-9006ACBEF4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D3CB42-DE52-4DF9-A8C7-1B5A3C474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021ABE4-3908-4E44-BEB5-7111B58A3D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F99AB4EB-4097-4874-B5D4-95A8B172550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0E4551A-00E6-4B9F-BB96-86E1808363A0}"/>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170507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D04C-2EF0-4344-B456-E9791D32A76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A01D50C-F380-4868-9A38-21D5BE6B6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9F49A4-280E-4A8F-9ACF-168B34ECE4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3C1A7FB-2BA8-4EC4-802D-8D7A690B8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71265E-1EA3-42E7-80B0-74D1A68E2D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a:extLst>
              <a:ext uri="{FF2B5EF4-FFF2-40B4-BE49-F238E27FC236}">
                <a16:creationId xmlns:a16="http://schemas.microsoft.com/office/drawing/2014/main" id="{F47456E2-27C9-4F3F-B30B-2CC9065B577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DF66ED8-DA07-4413-914F-6464CBCE52DE}"/>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144104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A769-8669-446D-B9E6-7D98C641BE71}"/>
              </a:ext>
            </a:extLst>
          </p:cNvPr>
          <p:cNvSpPr>
            <a:spLocks noGrp="1"/>
          </p:cNvSpPr>
          <p:nvPr>
            <p:ph type="title"/>
          </p:nvPr>
        </p:nvSpPr>
        <p:spPr/>
        <p:txBody>
          <a:bodyPr/>
          <a:lstStyle/>
          <a:p>
            <a:r>
              <a:rPr lang="en-US"/>
              <a:t>Click to edit Master title style</a:t>
            </a:r>
            <a:endParaRPr lang="en-CA"/>
          </a:p>
        </p:txBody>
      </p:sp>
      <p:sp>
        <p:nvSpPr>
          <p:cNvPr id="4" name="Footer Placeholder 3">
            <a:extLst>
              <a:ext uri="{FF2B5EF4-FFF2-40B4-BE49-F238E27FC236}">
                <a16:creationId xmlns:a16="http://schemas.microsoft.com/office/drawing/2014/main" id="{1D92AE6C-FADF-4274-B345-3C18608143B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711ECCE-C277-4EB0-A74A-4A8FAA26BF91}"/>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537475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BDA599-BD86-4FE4-A4B1-7F12060B2B9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58481A1-65E4-4E9C-AA4F-B46642C47A44}"/>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1320303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DDFC-DDEF-4B54-8B09-7A21BE6A5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BC0D824-C4C6-42F9-817A-DECD322DF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20E91EA-666A-4739-80CD-429EEDBD8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773B233-9791-4899-8B8D-830FCB013C5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77F2633-CB1A-4F51-AD7A-87FA9A821886}"/>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676620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6A6F1-C44A-4B28-8D08-E039CA6B69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CF1FF2D-56DB-41D1-ABE9-35A33FA06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4883DE2-C5A9-4924-A00A-B594B595C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EB08682-8B71-4505-97DC-5024549E4B2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493E80A-33DE-4115-8F13-09DD4389597B}"/>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189684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8EB0F-568F-441E-8798-720C8368AA8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C079C1E-A664-4F74-8DAE-B402802A91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A2D4387F-07B0-460B-8627-E2A3ABC63A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1324F9-321C-4033-89EB-AEB668DD9E35}"/>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1395275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a:t>Title</a:t>
            </a:r>
          </a:p>
        </p:txBody>
      </p:sp>
      <p:sp>
        <p:nvSpPr>
          <p:cNvPr id="3" name="Content Placeholder 2"/>
          <p:cNvSpPr>
            <a:spLocks noGrp="1"/>
          </p:cNvSpPr>
          <p:nvPr>
            <p:ph idx="1" hasCustomPrompt="1"/>
          </p:nvPr>
        </p:nvSpPr>
        <p:spPr>
          <a:xfrm>
            <a:off x="838201" y="2727433"/>
            <a:ext cx="6934200" cy="2585545"/>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a:t>Body Text</a:t>
            </a:r>
          </a:p>
        </p:txBody>
      </p:sp>
      <p:sp>
        <p:nvSpPr>
          <p:cNvPr id="11" name="Rectangle 10" descr="Color filled rectangle border">
            <a:extLst>
              <a:ext uri="{FF2B5EF4-FFF2-40B4-BE49-F238E27FC236}">
                <a16:creationId xmlns:a16="http://schemas.microsoft.com/office/drawing/2014/main" id="{D1079C45-31B5-49CF-9C11-9CA3D6B30153}"/>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8B6D2CD-5AF0-4FE3-89C7-BE1E12A6583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CE54DAAD-44B0-4D23-9BC4-3ED79B2A561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C178D1BD-0D39-4111-83B3-EF3EB1093D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5"/>
            <a:ext cx="3103563" cy="3703638"/>
          </a:xfrm>
        </p:spPr>
        <p:txBody>
          <a:bodyPr/>
          <a:lstStyle/>
          <a:p>
            <a:r>
              <a:rPr lang="en-US"/>
              <a:t>Click icon to add picture</a:t>
            </a:r>
            <a:endParaRPr lang="en-CA"/>
          </a:p>
        </p:txBody>
      </p:sp>
    </p:spTree>
    <p:extLst>
      <p:ext uri="{BB962C8B-B14F-4D97-AF65-F5344CB8AC3E}">
        <p14:creationId xmlns:p14="http://schemas.microsoft.com/office/powerpoint/2010/main" val="3465726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D92D9-E073-41FB-BCF8-7CB4F1D74D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C6C2E94-2953-4FFA-8250-83A15484E8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ED50AC4A-3F9E-4E35-8EE1-A79691C6AC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78FC73-3117-4DD3-AF24-03521418B5D1}"/>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715017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421" y="2493085"/>
            <a:ext cx="4971619" cy="2033753"/>
          </a:xfrm>
        </p:spPr>
        <p:txBody>
          <a:bodyPr anchor="ctr">
            <a:normAutofit/>
          </a:bodyPr>
          <a:lstStyle>
            <a:lvl1pPr algn="r">
              <a:defRPr sz="2700"/>
            </a:lvl1pPr>
          </a:lstStyle>
          <a:p>
            <a:r>
              <a:rPr lang="en-US"/>
              <a:t>Title</a:t>
            </a:r>
          </a:p>
        </p:txBody>
      </p:sp>
      <p:sp>
        <p:nvSpPr>
          <p:cNvPr id="3" name="Subtitle 2"/>
          <p:cNvSpPr>
            <a:spLocks noGrp="1"/>
          </p:cNvSpPr>
          <p:nvPr>
            <p:ph type="subTitle" idx="1" hasCustomPrompt="1"/>
          </p:nvPr>
        </p:nvSpPr>
        <p:spPr>
          <a:xfrm>
            <a:off x="6569350" y="2493085"/>
            <a:ext cx="4984220" cy="2033752"/>
          </a:xfrm>
        </p:spPr>
        <p:txBody>
          <a:bodyPr anchor="ctr">
            <a:normAutofit/>
          </a:bodyPr>
          <a:lstStyle>
            <a:lvl1pPr marL="0" indent="0" algn="l">
              <a:buNone/>
              <a:defRPr sz="1350">
                <a:solidFill>
                  <a:schemeClr val="tx1">
                    <a:lumMod val="85000"/>
                    <a:lumOff val="1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9" name="Rectangle 8" descr="Color filled rectangle borde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7" descr="C:\Users\nelia.koliesnik\Desktop\Files\PMO\CII\Presentation\alberta.png">
            <a:extLst>
              <a:ext uri="{FF2B5EF4-FFF2-40B4-BE49-F238E27FC236}">
                <a16:creationId xmlns:a16="http://schemas.microsoft.com/office/drawing/2014/main" id="{EF481957-6D53-4230-8447-1783D9139A0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46105" y="164057"/>
            <a:ext cx="1989270" cy="5386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4358" y="134636"/>
            <a:ext cx="1622989" cy="678163"/>
          </a:xfrm>
          <a:prstGeom prst="rect">
            <a:avLst/>
          </a:prstGeom>
        </p:spPr>
      </p:pic>
    </p:spTree>
    <p:extLst>
      <p:ext uri="{BB962C8B-B14F-4D97-AF65-F5344CB8AC3E}">
        <p14:creationId xmlns:p14="http://schemas.microsoft.com/office/powerpoint/2010/main" val="4188099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Full">
    <p:spTree>
      <p:nvGrpSpPr>
        <p:cNvPr id="1" name=""/>
        <p:cNvGrpSpPr/>
        <p:nvPr/>
      </p:nvGrpSpPr>
      <p:grpSpPr>
        <a:xfrm>
          <a:off x="0" y="0"/>
          <a:ext cx="0" cy="0"/>
          <a:chOff x="0" y="0"/>
          <a:chExt cx="0" cy="0"/>
        </a:xfrm>
      </p:grpSpPr>
      <p:sp>
        <p:nvSpPr>
          <p:cNvPr id="5" name="Rectangle 4" descr="Color filled rectangle border">
            <a:extLst>
              <a:ext uri="{FF2B5EF4-FFF2-40B4-BE49-F238E27FC236}">
                <a16:creationId xmlns:a16="http://schemas.microsoft.com/office/drawing/2014/main" id="{EABD192B-92DF-4EDD-B6C4-E18539237C15}"/>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descr="Color filled rectangle border">
            <a:extLst>
              <a:ext uri="{FF2B5EF4-FFF2-40B4-BE49-F238E27FC236}">
                <a16:creationId xmlns:a16="http://schemas.microsoft.com/office/drawing/2014/main" id="{8893439C-63A0-40AB-9117-8640379003B9}"/>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37F1CBA9-498F-4C9D-AF91-0DC23D1F00D6}"/>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0D254D8D-ECC6-4906-A7B2-B0E8ED544A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7" descr="C:\Users\nelia.koliesnik\Desktop\Files\PMO\CII\Presentation\alberta.png">
            <a:extLst>
              <a:ext uri="{FF2B5EF4-FFF2-40B4-BE49-F238E27FC236}">
                <a16:creationId xmlns:a16="http://schemas.microsoft.com/office/drawing/2014/main" id="{F68678B7-8C71-4C0F-83BB-937A8A7371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3706738-6B43-4B85-B801-2AEA80A74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13" name="Title 1">
            <a:extLst>
              <a:ext uri="{FF2B5EF4-FFF2-40B4-BE49-F238E27FC236}">
                <a16:creationId xmlns:a16="http://schemas.microsoft.com/office/drawing/2014/main" id="{E4745A13-4914-4A64-BB25-B55FC324B338}"/>
              </a:ext>
            </a:extLst>
          </p:cNvPr>
          <p:cNvSpPr>
            <a:spLocks noGrp="1"/>
          </p:cNvSpPr>
          <p:nvPr>
            <p:ph type="title"/>
          </p:nvPr>
        </p:nvSpPr>
        <p:spPr>
          <a:xfrm>
            <a:off x="838200" y="901251"/>
            <a:ext cx="10515600" cy="1325563"/>
          </a:xfrm>
        </p:spPr>
        <p:txBody>
          <a:bodyPr/>
          <a:lstStyle/>
          <a:p>
            <a:r>
              <a:rPr lang="en-US"/>
              <a:t>Click to edit Master title style</a:t>
            </a:r>
          </a:p>
        </p:txBody>
      </p:sp>
      <p:sp>
        <p:nvSpPr>
          <p:cNvPr id="16" name="Content Placeholder 2">
            <a:extLst>
              <a:ext uri="{FF2B5EF4-FFF2-40B4-BE49-F238E27FC236}">
                <a16:creationId xmlns:a16="http://schemas.microsoft.com/office/drawing/2014/main" id="{2C87BDBE-0F03-4FCE-8976-E74655D2FC1B}"/>
              </a:ext>
            </a:extLst>
          </p:cNvPr>
          <p:cNvSpPr>
            <a:spLocks noGrp="1"/>
          </p:cNvSpPr>
          <p:nvPr>
            <p:ph idx="1" hasCustomPrompt="1"/>
          </p:nvPr>
        </p:nvSpPr>
        <p:spPr>
          <a:xfrm>
            <a:off x="838202" y="2459725"/>
            <a:ext cx="10515599" cy="3497027"/>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a:t>Body Text</a:t>
            </a:r>
          </a:p>
        </p:txBody>
      </p:sp>
    </p:spTree>
    <p:extLst>
      <p:ext uri="{BB962C8B-B14F-4D97-AF65-F5344CB8AC3E}">
        <p14:creationId xmlns:p14="http://schemas.microsoft.com/office/powerpoint/2010/main" val="2543578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610212"/>
            <a:ext cx="6934201" cy="965477"/>
          </a:xfrm>
        </p:spPr>
        <p:txBody>
          <a:bodyPr/>
          <a:lstStyle>
            <a:lvl1pPr>
              <a:defRPr/>
            </a:lvl1pPr>
          </a:lstStyle>
          <a:p>
            <a:r>
              <a:rPr lang="en-US"/>
              <a:t>Title</a:t>
            </a:r>
          </a:p>
        </p:txBody>
      </p:sp>
      <p:sp>
        <p:nvSpPr>
          <p:cNvPr id="3" name="Content Placeholder 2"/>
          <p:cNvSpPr>
            <a:spLocks noGrp="1"/>
          </p:cNvSpPr>
          <p:nvPr>
            <p:ph idx="1" hasCustomPrompt="1"/>
          </p:nvPr>
        </p:nvSpPr>
        <p:spPr>
          <a:xfrm>
            <a:off x="838201" y="2727433"/>
            <a:ext cx="6934200" cy="2585545"/>
          </a:xfrm>
        </p:spPr>
        <p:txBody>
          <a:bodyPr>
            <a:normAutofit/>
          </a:bodyPr>
          <a:lstStyle>
            <a:lvl1pPr marL="0" indent="0">
              <a:lnSpc>
                <a:spcPct val="110000"/>
              </a:lnSpc>
              <a:spcBef>
                <a:spcPts val="0"/>
              </a:spcBef>
              <a:spcAft>
                <a:spcPts val="1050"/>
              </a:spcAft>
              <a:buNone/>
              <a:defRPr sz="1350" baseline="0">
                <a:solidFill>
                  <a:schemeClr val="tx1">
                    <a:lumMod val="85000"/>
                    <a:lumOff val="15000"/>
                  </a:schemeClr>
                </a:solidFill>
              </a:defRPr>
            </a:lvl1pPr>
          </a:lstStyle>
          <a:p>
            <a:pPr lvl="0"/>
            <a:r>
              <a:rPr lang="en-US"/>
              <a:t>Body Text</a:t>
            </a:r>
          </a:p>
        </p:txBody>
      </p:sp>
      <p:sp>
        <p:nvSpPr>
          <p:cNvPr id="11" name="Rectangle 10" descr="Color filled rectangle border">
            <a:extLst>
              <a:ext uri="{FF2B5EF4-FFF2-40B4-BE49-F238E27FC236}">
                <a16:creationId xmlns:a16="http://schemas.microsoft.com/office/drawing/2014/main" id="{D1079C45-31B5-49CF-9C11-9CA3D6B30153}"/>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8B6D2CD-5AF0-4FE3-89C7-BE1E12A6583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CE54DAAD-44B0-4D23-9BC4-3ED79B2A561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C178D1BD-0D39-4111-83B3-EF3EB1093D06}"/>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DA9FC32-D06F-4CDE-958E-B1F36538D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
        <p:nvSpPr>
          <p:cNvPr id="22" name="Picture Placeholder 21">
            <a:extLst>
              <a:ext uri="{FF2B5EF4-FFF2-40B4-BE49-F238E27FC236}">
                <a16:creationId xmlns:a16="http://schemas.microsoft.com/office/drawing/2014/main" id="{921F506C-0A73-40D5-92D4-C0E6DC0D9A3D}"/>
              </a:ext>
            </a:extLst>
          </p:cNvPr>
          <p:cNvSpPr>
            <a:spLocks noGrp="1"/>
          </p:cNvSpPr>
          <p:nvPr>
            <p:ph type="pic" sz="quarter" idx="14"/>
          </p:nvPr>
        </p:nvSpPr>
        <p:spPr>
          <a:xfrm>
            <a:off x="8250237" y="1609725"/>
            <a:ext cx="3103563" cy="3703638"/>
          </a:xfrm>
        </p:spPr>
        <p:txBody>
          <a:bodyPr/>
          <a:lstStyle/>
          <a:p>
            <a:r>
              <a:rPr lang="en-US"/>
              <a:t>Click icon to add picture</a:t>
            </a:r>
            <a:endParaRPr lang="en-CA"/>
          </a:p>
        </p:txBody>
      </p:sp>
    </p:spTree>
    <p:extLst>
      <p:ext uri="{BB962C8B-B14F-4D97-AF65-F5344CB8AC3E}">
        <p14:creationId xmlns:p14="http://schemas.microsoft.com/office/powerpoint/2010/main" val="2956132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Rectangle 6" descr="Color filled rectangle border">
            <a:extLst>
              <a:ext uri="{FF2B5EF4-FFF2-40B4-BE49-F238E27FC236}">
                <a16:creationId xmlns:a16="http://schemas.microsoft.com/office/drawing/2014/main" id="{A5E902B2-AC85-49FE-9BA3-413D2CD651EA}"/>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F9168307-D39C-44DF-8847-1221D74B3F2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D5B19E0-BE47-4518-AEB5-9E9CA72D880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3DEC1E75-2606-41CB-9903-4122B44AF2B2}"/>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7" descr="C:\Users\nelia.koliesnik\Desktop\Files\PMO\CII\Presentation\alberta.png">
            <a:extLst>
              <a:ext uri="{FF2B5EF4-FFF2-40B4-BE49-F238E27FC236}">
                <a16:creationId xmlns:a16="http://schemas.microsoft.com/office/drawing/2014/main" id="{D36BFDD4-385A-4A42-A56C-9360C2F75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7C1665-D10D-42ED-AFE2-F04BF29AD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215404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Color filled rectangle border">
            <a:extLst>
              <a:ext uri="{FF2B5EF4-FFF2-40B4-BE49-F238E27FC236}">
                <a16:creationId xmlns:a16="http://schemas.microsoft.com/office/drawing/2014/main" id="{81A5E4DA-E612-4925-A223-D436F3B818E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4C65DB46-7EE9-4640-8B07-9F4E1D9CDCF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2840C70-33B4-4A37-9880-4A7254D661E4}"/>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47843EB0-4AC4-42BE-9C7D-E6864FBF5DC8}"/>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
            <a:extLst>
              <a:ext uri="{FF2B5EF4-FFF2-40B4-BE49-F238E27FC236}">
                <a16:creationId xmlns:a16="http://schemas.microsoft.com/office/drawing/2014/main" id="{A67E7C2D-F6B4-4FAC-9845-A437E79CF9E5}"/>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3489543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Color filled rectangle border">
            <a:extLst>
              <a:ext uri="{FF2B5EF4-FFF2-40B4-BE49-F238E27FC236}">
                <a16:creationId xmlns:a16="http://schemas.microsoft.com/office/drawing/2014/main" id="{DC0513BC-8F0A-48BA-82FA-C0F8FB48B5E3}"/>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169CABF5-A016-44BA-B9C6-244C022F31A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1B9BBFB0-2E78-4E29-92F7-86D732BDF1E4}"/>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31086D01-64C2-4D22-81D3-2696378AEA37}"/>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3412230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DBD2D1A0-33CE-42CE-8898-2FB8B720C1EC}"/>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B3446FE-0184-4CD9-9B35-D357E60344DA}"/>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34EF3AD-4A5A-4221-9225-5AD131568DAC}"/>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BA03258C-B384-46B0-830D-E38594EA58F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7" descr="C:\Users\nelia.koliesnik\Desktop\Files\PMO\CII\Presentation\alberta.png">
            <a:extLst>
              <a:ext uri="{FF2B5EF4-FFF2-40B4-BE49-F238E27FC236}">
                <a16:creationId xmlns:a16="http://schemas.microsoft.com/office/drawing/2014/main" id="{34BCDFE6-1872-43E8-B2D3-59C8B474C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1FF854-9E06-43C9-AE65-C15DE2FF3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2098438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FBBBF67C-171F-4D2D-AC36-D4912D86595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DFD4B377-1EF3-4020-9FF8-22DABD7B5E3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292276E4-2757-4434-B96E-10BD46ED7EE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9AE9F581-C05F-4F49-8D67-07A9971267D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7" descr="C:\Users\nelia.koliesnik\Desktop\Files\PMO\CII\Presentation\alberta.png">
            <a:extLst>
              <a:ext uri="{FF2B5EF4-FFF2-40B4-BE49-F238E27FC236}">
                <a16:creationId xmlns:a16="http://schemas.microsoft.com/office/drawing/2014/main" id="{9C7A871E-7881-4753-920F-3DE2262C96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A93E442-BECB-4427-AC9A-C72DC494C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1057013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lide1">
    <p:spTree>
      <p:nvGrpSpPr>
        <p:cNvPr id="1" name=""/>
        <p:cNvGrpSpPr/>
        <p:nvPr/>
      </p:nvGrpSpPr>
      <p:grpSpPr>
        <a:xfrm>
          <a:off x="0" y="0"/>
          <a:ext cx="0" cy="0"/>
          <a:chOff x="0" y="0"/>
          <a:chExt cx="0" cy="0"/>
        </a:xfrm>
      </p:grpSpPr>
      <p:sp>
        <p:nvSpPr>
          <p:cNvPr id="3" name="Substituent conținut 2"/>
          <p:cNvSpPr>
            <a:spLocks noGrp="1"/>
          </p:cNvSpPr>
          <p:nvPr>
            <p:ph idx="1" hasCustomPrompt="1"/>
          </p:nvPr>
        </p:nvSpPr>
        <p:spPr/>
        <p:txBody>
          <a:bodyPr/>
          <a:lstStyle/>
          <a:p>
            <a:pPr lvl="0"/>
            <a:r>
              <a:rPr lang="en-US"/>
              <a:t>Subtitle</a:t>
            </a:r>
            <a:endParaRPr lang="ro-RO"/>
          </a:p>
          <a:p>
            <a:pPr lvl="2"/>
            <a:r>
              <a:rPr lang="en-US"/>
              <a:t>Subtitle 2</a:t>
            </a:r>
            <a:endParaRPr lang="ro-RO"/>
          </a:p>
          <a:p>
            <a:pPr lvl="3"/>
            <a:r>
              <a:rPr lang="en-US"/>
              <a:t>Subtitle 3</a:t>
            </a:r>
            <a:endParaRPr lang="ro-RO"/>
          </a:p>
          <a:p>
            <a:pPr lvl="4"/>
            <a:r>
              <a:rPr lang="en-US"/>
              <a:t>Subtitle 4</a:t>
            </a:r>
          </a:p>
        </p:txBody>
      </p:sp>
      <p:sp>
        <p:nvSpPr>
          <p:cNvPr id="4" name="Title 1">
            <a:extLst>
              <a:ext uri="{FF2B5EF4-FFF2-40B4-BE49-F238E27FC236}">
                <a16:creationId xmlns:a16="http://schemas.microsoft.com/office/drawing/2014/main" id="{79D931E0-CE1F-4942-B91F-DC4693BBD7C9}"/>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109123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Rectangle 6" descr="Color filled rectangle border">
            <a:extLst>
              <a:ext uri="{FF2B5EF4-FFF2-40B4-BE49-F238E27FC236}">
                <a16:creationId xmlns:a16="http://schemas.microsoft.com/office/drawing/2014/main" id="{A5E902B2-AC85-49FE-9BA3-413D2CD651EA}"/>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F9168307-D39C-44DF-8847-1221D74B3F28}"/>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D5B19E0-BE47-4518-AEB5-9E9CA72D8801}"/>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3DEC1E75-2606-41CB-9903-4122B44AF2B2}"/>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7" descr="C:\Users\nelia.koliesnik\Desktop\Files\PMO\CII\Presentation\alberta.png">
            <a:extLst>
              <a:ext uri="{FF2B5EF4-FFF2-40B4-BE49-F238E27FC236}">
                <a16:creationId xmlns:a16="http://schemas.microsoft.com/office/drawing/2014/main" id="{D36BFDD4-385A-4A42-A56C-9360C2F75D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7C1665-D10D-42ED-AFE2-F04BF29AD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3846467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itle 1">
            <a:extLst>
              <a:ext uri="{FF2B5EF4-FFF2-40B4-BE49-F238E27FC236}">
                <a16:creationId xmlns:a16="http://schemas.microsoft.com/office/drawing/2014/main" id="{B21F09AD-ED75-4831-836C-252260FDC06A}"/>
              </a:ext>
            </a:extLst>
          </p:cNvPr>
          <p:cNvSpPr txBox="1">
            <a:spLocks/>
          </p:cNvSpPr>
          <p:nvPr userDrawn="1"/>
        </p:nvSpPr>
        <p:spPr>
          <a:xfrm>
            <a:off x="623392" y="63372"/>
            <a:ext cx="10959008" cy="75895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endParaRPr lang="en-CA">
              <a:latin typeface="Segoe UI" panose="020B0502040204020203" pitchFamily="34" charset="0"/>
            </a:endParaRPr>
          </a:p>
        </p:txBody>
      </p:sp>
    </p:spTree>
    <p:extLst>
      <p:ext uri="{BB962C8B-B14F-4D97-AF65-F5344CB8AC3E}">
        <p14:creationId xmlns:p14="http://schemas.microsoft.com/office/powerpoint/2010/main" val="104914321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F84F-4B66-4797-B006-EAAC642A9CFE}"/>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7" name="Subtitle 2">
            <a:extLst>
              <a:ext uri="{FF2B5EF4-FFF2-40B4-BE49-F238E27FC236}">
                <a16:creationId xmlns:a16="http://schemas.microsoft.com/office/drawing/2014/main" id="{30C4997B-DBC6-4E3D-A11C-C1DB9D931DCE}"/>
              </a:ext>
            </a:extLst>
          </p:cNvPr>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a:t>
            </a:r>
          </a:p>
          <a:p>
            <a:pPr lvl="1"/>
            <a:endParaRPr lang="en-CA"/>
          </a:p>
        </p:txBody>
      </p:sp>
      <p:sp>
        <p:nvSpPr>
          <p:cNvPr id="8" name="Text Placeholder 21">
            <a:extLst>
              <a:ext uri="{FF2B5EF4-FFF2-40B4-BE49-F238E27FC236}">
                <a16:creationId xmlns:a16="http://schemas.microsoft.com/office/drawing/2014/main" id="{1DB99B95-FC41-4B88-9BE4-DC443C71DF59}"/>
              </a:ext>
            </a:extLst>
          </p:cNvPr>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a:t>[Presenter Name], [Presenter Title]</a:t>
            </a:r>
          </a:p>
          <a:p>
            <a:pPr lvl="0"/>
            <a:r>
              <a:rPr lang="en-US"/>
              <a:t>[Month] [Day], [Year]</a:t>
            </a:r>
          </a:p>
        </p:txBody>
      </p:sp>
      <p:sp>
        <p:nvSpPr>
          <p:cNvPr id="10" name="Title 1">
            <a:extLst>
              <a:ext uri="{FF2B5EF4-FFF2-40B4-BE49-F238E27FC236}">
                <a16:creationId xmlns:a16="http://schemas.microsoft.com/office/drawing/2014/main" id="{E42A920D-8689-4E69-9AFE-4E33A6BD4D51}"/>
              </a:ext>
            </a:extLst>
          </p:cNvPr>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a:t>Title of Presentation</a:t>
            </a:r>
            <a:endParaRPr lang="en-CA"/>
          </a:p>
        </p:txBody>
      </p:sp>
    </p:spTree>
    <p:extLst>
      <p:ext uri="{BB962C8B-B14F-4D97-AF65-F5344CB8AC3E}">
        <p14:creationId xmlns:p14="http://schemas.microsoft.com/office/powerpoint/2010/main" val="3474705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with no 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24D62-9C4A-4900-B1D0-2B117339FC0F}"/>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4098282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CA"/>
          </a:p>
        </p:txBody>
      </p:sp>
      <p:sp>
        <p:nvSpPr>
          <p:cNvPr id="4" name="Title 1">
            <a:extLst>
              <a:ext uri="{FF2B5EF4-FFF2-40B4-BE49-F238E27FC236}">
                <a16:creationId xmlns:a16="http://schemas.microsoft.com/office/drawing/2014/main" id="{C9670373-C170-4B14-9A21-227144E90258}"/>
              </a:ext>
            </a:extLst>
          </p:cNvPr>
          <p:cNvSpPr>
            <a:spLocks noGrp="1"/>
          </p:cNvSpPr>
          <p:nvPr>
            <p:ph type="title" hasCustomPrompt="1"/>
          </p:nvPr>
        </p:nvSpPr>
        <p:spPr>
          <a:xfrm>
            <a:off x="623392" y="63372"/>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2357384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101FE9-22B6-4E57-812E-8F81522A9888}"/>
              </a:ext>
            </a:extLst>
          </p:cNvPr>
          <p:cNvSpPr/>
          <p:nvPr userDrawn="1"/>
        </p:nvSpPr>
        <p:spPr>
          <a:xfrm>
            <a:off x="740607" y="3315333"/>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4" name="Subtitle 2">
            <a:extLst>
              <a:ext uri="{FF2B5EF4-FFF2-40B4-BE49-F238E27FC236}">
                <a16:creationId xmlns:a16="http://schemas.microsoft.com/office/drawing/2014/main" id="{05781F38-3C0F-41DB-B195-8C0FCBE9D003}"/>
              </a:ext>
            </a:extLst>
          </p:cNvPr>
          <p:cNvSpPr>
            <a:spLocks noGrp="1"/>
          </p:cNvSpPr>
          <p:nvPr>
            <p:ph type="subTitle" idx="1" hasCustomPrompt="1"/>
          </p:nvPr>
        </p:nvSpPr>
        <p:spPr>
          <a:xfrm>
            <a:off x="644596" y="3785779"/>
            <a:ext cx="11141005" cy="603328"/>
          </a:xfrm>
        </p:spPr>
        <p:txBody>
          <a:bodyPr>
            <a:normAutofit/>
          </a:bodyPr>
          <a:lstStyle>
            <a:lvl1pPr marL="0" indent="0" algn="l">
              <a:spcBef>
                <a:spcPts val="0"/>
              </a:spcBef>
              <a:buNone/>
              <a:defRPr sz="2400" baseline="0">
                <a:solidFill>
                  <a:schemeClr val="bg1"/>
                </a:solidFill>
              </a:defRPr>
            </a:lvl1pPr>
            <a:lvl2pPr marL="0" marR="0" indent="0" algn="l" defTabSz="914378"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a:t>
            </a:r>
          </a:p>
          <a:p>
            <a:pPr lvl="1"/>
            <a:endParaRPr lang="en-CA"/>
          </a:p>
        </p:txBody>
      </p:sp>
      <p:sp>
        <p:nvSpPr>
          <p:cNvPr id="5" name="Text Placeholder 21">
            <a:extLst>
              <a:ext uri="{FF2B5EF4-FFF2-40B4-BE49-F238E27FC236}">
                <a16:creationId xmlns:a16="http://schemas.microsoft.com/office/drawing/2014/main" id="{DAB18EC3-F033-442C-86E3-A8901975FB9A}"/>
              </a:ext>
            </a:extLst>
          </p:cNvPr>
          <p:cNvSpPr>
            <a:spLocks noGrp="1"/>
          </p:cNvSpPr>
          <p:nvPr>
            <p:ph type="body" sz="quarter" idx="12" hasCustomPrompt="1"/>
          </p:nvPr>
        </p:nvSpPr>
        <p:spPr>
          <a:xfrm>
            <a:off x="644596" y="4248381"/>
            <a:ext cx="11141005" cy="812800"/>
          </a:xfrm>
        </p:spPr>
        <p:txBody>
          <a:bodyPr>
            <a:normAutofit/>
          </a:bodyPr>
          <a:lstStyle>
            <a:lvl1pPr marL="0" indent="0">
              <a:buNone/>
              <a:defRPr sz="1400" baseline="0">
                <a:solidFill>
                  <a:schemeClr val="bg1"/>
                </a:solidFill>
              </a:defRPr>
            </a:lvl1pPr>
            <a:lvl2pPr marL="0" indent="0">
              <a:buNone/>
              <a:defRPr sz="1400">
                <a:solidFill>
                  <a:schemeClr val="bg1"/>
                </a:solidFill>
              </a:defRPr>
            </a:lvl2pPr>
          </a:lstStyle>
          <a:p>
            <a:pPr lvl="0"/>
            <a:r>
              <a:rPr lang="en-US"/>
              <a:t>[Presenter Name], [Presenter Title]</a:t>
            </a:r>
          </a:p>
          <a:p>
            <a:pPr lvl="0"/>
            <a:r>
              <a:rPr lang="en-US"/>
              <a:t>[Month] [Day], [Year]</a:t>
            </a:r>
          </a:p>
        </p:txBody>
      </p:sp>
      <p:sp>
        <p:nvSpPr>
          <p:cNvPr id="6" name="Title 1">
            <a:extLst>
              <a:ext uri="{FF2B5EF4-FFF2-40B4-BE49-F238E27FC236}">
                <a16:creationId xmlns:a16="http://schemas.microsoft.com/office/drawing/2014/main" id="{F70393E7-502B-4DCB-9F44-A4798D4AA31D}"/>
              </a:ext>
            </a:extLst>
          </p:cNvPr>
          <p:cNvSpPr>
            <a:spLocks noGrp="1"/>
          </p:cNvSpPr>
          <p:nvPr>
            <p:ph type="ctrTitle" hasCustomPrompt="1"/>
          </p:nvPr>
        </p:nvSpPr>
        <p:spPr>
          <a:xfrm>
            <a:off x="629344" y="1035395"/>
            <a:ext cx="11131285" cy="2009564"/>
          </a:xfrm>
        </p:spPr>
        <p:txBody>
          <a:bodyPr anchor="b"/>
          <a:lstStyle>
            <a:lvl1pPr algn="l">
              <a:defRPr sz="4800">
                <a:solidFill>
                  <a:schemeClr val="bg1"/>
                </a:solidFill>
              </a:defRPr>
            </a:lvl1pPr>
          </a:lstStyle>
          <a:p>
            <a:r>
              <a:rPr lang="en-US"/>
              <a:t>Title of Presentation</a:t>
            </a:r>
            <a:endParaRPr lang="en-CA"/>
          </a:p>
        </p:txBody>
      </p:sp>
    </p:spTree>
    <p:extLst>
      <p:ext uri="{BB962C8B-B14F-4D97-AF65-F5344CB8AC3E}">
        <p14:creationId xmlns:p14="http://schemas.microsoft.com/office/powerpoint/2010/main" val="991883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629" y="6475625"/>
            <a:ext cx="1013262" cy="284839"/>
          </a:xfrm>
          <a:prstGeom prst="rect">
            <a:avLst/>
          </a:prstGeom>
        </p:spPr>
      </p:pic>
      <p:sp>
        <p:nvSpPr>
          <p:cNvPr id="9" name="Rectangle 8">
            <a:extLst>
              <a:ext uri="{FF2B5EF4-FFF2-40B4-BE49-F238E27FC236}">
                <a16:creationId xmlns:a16="http://schemas.microsoft.com/office/drawing/2014/main" id="{AB7099E1-DF10-2B41-8532-CAA5267F1F05}"/>
              </a:ext>
            </a:extLst>
          </p:cNvPr>
          <p:cNvSpPr/>
          <p:nvPr userDrawn="1"/>
        </p:nvSpPr>
        <p:spPr>
          <a:xfrm>
            <a:off x="740605" y="3315331"/>
            <a:ext cx="1995023" cy="106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0" y="6760464"/>
            <a:ext cx="12192000" cy="975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5" name="Subtitle 2"/>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tx1">
                    <a:lumMod val="50000"/>
                    <a:lumOff val="50000"/>
                  </a:schemeClr>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a:p>
            <a:pPr lvl="1"/>
            <a:endParaRPr lang="en-CA"/>
          </a:p>
        </p:txBody>
      </p:sp>
      <p:sp>
        <p:nvSpPr>
          <p:cNvPr id="26" name="Text Placeholder 21"/>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tx1">
                    <a:lumMod val="50000"/>
                    <a:lumOff val="50000"/>
                  </a:schemeClr>
                </a:solidFill>
              </a:defRPr>
            </a:lvl1pPr>
            <a:lvl2pPr marL="0" indent="0">
              <a:buNone/>
              <a:defRPr sz="1867">
                <a:solidFill>
                  <a:schemeClr val="bg1"/>
                </a:solidFill>
              </a:defRPr>
            </a:lvl2pPr>
          </a:lstStyle>
          <a:p>
            <a:pPr lvl="0"/>
            <a:r>
              <a:rPr lang="en-US"/>
              <a:t>[Presenter Name], [Presenter Title]</a:t>
            </a:r>
          </a:p>
          <a:p>
            <a:pPr lvl="0"/>
            <a:r>
              <a:rPr lang="en-US"/>
              <a:t>[Month] [Day], [Year]</a:t>
            </a:r>
          </a:p>
        </p:txBody>
      </p:sp>
      <p:sp>
        <p:nvSpPr>
          <p:cNvPr id="22" name="Title 1"/>
          <p:cNvSpPr>
            <a:spLocks noGrp="1"/>
          </p:cNvSpPr>
          <p:nvPr>
            <p:ph type="ctrTitle" hasCustomPrompt="1"/>
          </p:nvPr>
        </p:nvSpPr>
        <p:spPr>
          <a:xfrm>
            <a:off x="629344" y="1035394"/>
            <a:ext cx="11131285" cy="2009564"/>
          </a:xfrm>
        </p:spPr>
        <p:txBody>
          <a:bodyPr anchor="b"/>
          <a:lstStyle>
            <a:lvl1pPr algn="l">
              <a:defRPr sz="6400">
                <a:solidFill>
                  <a:schemeClr val="tx1">
                    <a:lumMod val="50000"/>
                    <a:lumOff val="50000"/>
                  </a:schemeClr>
                </a:solidFill>
              </a:defRPr>
            </a:lvl1pPr>
          </a:lstStyle>
          <a:p>
            <a:r>
              <a:rPr lang="en-US"/>
              <a:t>Title of Presentation</a:t>
            </a:r>
            <a:endParaRPr lang="en-CA"/>
          </a:p>
        </p:txBody>
      </p:sp>
    </p:spTree>
    <p:extLst>
      <p:ext uri="{BB962C8B-B14F-4D97-AF65-F5344CB8AC3E}">
        <p14:creationId xmlns:p14="http://schemas.microsoft.com/office/powerpoint/2010/main" val="27927996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760464"/>
          </a:xfrm>
        </p:spPr>
        <p:txBody>
          <a:bodyPr/>
          <a:lstStyle/>
          <a:p>
            <a:endParaRPr lang="en-CA"/>
          </a:p>
        </p:txBody>
      </p:sp>
      <p:sp>
        <p:nvSpPr>
          <p:cNvPr id="7" name="Rectangle 6"/>
          <p:cNvSpPr/>
          <p:nvPr userDrawn="1"/>
        </p:nvSpPr>
        <p:spPr>
          <a:xfrm>
            <a:off x="0" y="6760464"/>
            <a:ext cx="12192000" cy="975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0987"/>
            <a:ext cx="1524000" cy="428413"/>
          </a:xfrm>
          <a:prstGeom prst="rect">
            <a:avLst/>
          </a:prstGeom>
        </p:spPr>
      </p:pic>
      <p:sp>
        <p:nvSpPr>
          <p:cNvPr id="15" name="Rectangle 14">
            <a:extLst>
              <a:ext uri="{FF2B5EF4-FFF2-40B4-BE49-F238E27FC236}">
                <a16:creationId xmlns:a16="http://schemas.microsoft.com/office/drawing/2014/main" id="{68443C66-28E3-894E-ADFB-0D0E71F3ABFB}"/>
              </a:ext>
            </a:extLst>
          </p:cNvPr>
          <p:cNvSpPr/>
          <p:nvPr userDrawn="1"/>
        </p:nvSpPr>
        <p:spPr>
          <a:xfrm>
            <a:off x="740605" y="3315331"/>
            <a:ext cx="1995023" cy="10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Subtitle 2">
            <a:extLst>
              <a:ext uri="{FF2B5EF4-FFF2-40B4-BE49-F238E27FC236}">
                <a16:creationId xmlns:a16="http://schemas.microsoft.com/office/drawing/2014/main" id="{A940BA24-46BE-EC46-90EA-EE6B28A526BA}"/>
              </a:ext>
            </a:extLst>
          </p:cNvPr>
          <p:cNvSpPr>
            <a:spLocks noGrp="1"/>
          </p:cNvSpPr>
          <p:nvPr>
            <p:ph type="subTitle" idx="1" hasCustomPrompt="1"/>
          </p:nvPr>
        </p:nvSpPr>
        <p:spPr>
          <a:xfrm>
            <a:off x="644595" y="3785779"/>
            <a:ext cx="11141005" cy="603328"/>
          </a:xfrm>
        </p:spPr>
        <p:txBody>
          <a:bodyPr>
            <a:normAutofit/>
          </a:bodyPr>
          <a:lstStyle>
            <a:lvl1pPr marL="0" indent="0" algn="l">
              <a:spcBef>
                <a:spcPts val="0"/>
              </a:spcBef>
              <a:buNone/>
              <a:defRPr sz="3200" baseline="0">
                <a:solidFill>
                  <a:schemeClr val="bg1"/>
                </a:solidFill>
              </a:defRPr>
            </a:lvl1pPr>
            <a:lvl2pPr marL="0" marR="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sz="1867">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a:p>
            <a:pPr lvl="1"/>
            <a:endParaRPr lang="en-CA"/>
          </a:p>
        </p:txBody>
      </p:sp>
      <p:sp>
        <p:nvSpPr>
          <p:cNvPr id="17" name="Text Placeholder 21">
            <a:extLst>
              <a:ext uri="{FF2B5EF4-FFF2-40B4-BE49-F238E27FC236}">
                <a16:creationId xmlns:a16="http://schemas.microsoft.com/office/drawing/2014/main" id="{1F1B8A6B-31F6-D24F-9107-3F874DBA32E7}"/>
              </a:ext>
            </a:extLst>
          </p:cNvPr>
          <p:cNvSpPr>
            <a:spLocks noGrp="1"/>
          </p:cNvSpPr>
          <p:nvPr>
            <p:ph type="body" sz="quarter" idx="12" hasCustomPrompt="1"/>
          </p:nvPr>
        </p:nvSpPr>
        <p:spPr>
          <a:xfrm>
            <a:off x="644595" y="4248381"/>
            <a:ext cx="11141005" cy="812800"/>
          </a:xfrm>
        </p:spPr>
        <p:txBody>
          <a:bodyPr>
            <a:normAutofit/>
          </a:bodyPr>
          <a:lstStyle>
            <a:lvl1pPr marL="0" indent="0">
              <a:buNone/>
              <a:defRPr sz="1867" baseline="0">
                <a:solidFill>
                  <a:schemeClr val="bg1"/>
                </a:solidFill>
              </a:defRPr>
            </a:lvl1pPr>
            <a:lvl2pPr marL="0" indent="0">
              <a:buNone/>
              <a:defRPr sz="1867">
                <a:solidFill>
                  <a:schemeClr val="bg1"/>
                </a:solidFill>
              </a:defRPr>
            </a:lvl2pPr>
          </a:lstStyle>
          <a:p>
            <a:pPr lvl="0"/>
            <a:r>
              <a:rPr lang="en-US"/>
              <a:t>[Presenter Name], [Presenter Title]</a:t>
            </a:r>
          </a:p>
          <a:p>
            <a:pPr lvl="0"/>
            <a:r>
              <a:rPr lang="en-US"/>
              <a:t>[Month] [Day], [Year]</a:t>
            </a:r>
          </a:p>
        </p:txBody>
      </p:sp>
      <p:sp>
        <p:nvSpPr>
          <p:cNvPr id="18" name="Title 1">
            <a:extLst>
              <a:ext uri="{FF2B5EF4-FFF2-40B4-BE49-F238E27FC236}">
                <a16:creationId xmlns:a16="http://schemas.microsoft.com/office/drawing/2014/main" id="{228A715B-9DE5-CE47-9A7C-B601EA34C3A1}"/>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a:t>Title of Presentation</a:t>
            </a:r>
            <a:endParaRPr lang="en-CA"/>
          </a:p>
        </p:txBody>
      </p:sp>
    </p:spTree>
    <p:extLst>
      <p:ext uri="{BB962C8B-B14F-4D97-AF65-F5344CB8AC3E}">
        <p14:creationId xmlns:p14="http://schemas.microsoft.com/office/powerpoint/2010/main" val="26488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2A50F4C-F19A-854F-A096-57CE3873BB9D}"/>
              </a:ext>
            </a:extLst>
          </p:cNvPr>
          <p:cNvSpPr>
            <a:spLocks noGrp="1"/>
          </p:cNvSpPr>
          <p:nvPr>
            <p:ph type="ctrTitle" hasCustomPrompt="1"/>
          </p:nvPr>
        </p:nvSpPr>
        <p:spPr>
          <a:xfrm>
            <a:off x="629344" y="1035394"/>
            <a:ext cx="11131285" cy="2009564"/>
          </a:xfrm>
        </p:spPr>
        <p:txBody>
          <a:bodyPr anchor="b"/>
          <a:lstStyle>
            <a:lvl1pPr algn="l">
              <a:defRPr sz="6400">
                <a:solidFill>
                  <a:schemeClr val="bg1"/>
                </a:solidFill>
              </a:defRPr>
            </a:lvl1pPr>
          </a:lstStyle>
          <a:p>
            <a:r>
              <a:rPr lang="en-US"/>
              <a:t>Closing note (</a:t>
            </a:r>
            <a:r>
              <a:rPr lang="en-US" err="1"/>
              <a:t>eg.</a:t>
            </a:r>
            <a:r>
              <a:rPr lang="en-US"/>
              <a:t> ”Discuss”)</a:t>
            </a:r>
            <a:endParaRPr lang="en-CA"/>
          </a:p>
        </p:txBody>
      </p:sp>
    </p:spTree>
    <p:extLst>
      <p:ext uri="{BB962C8B-B14F-4D97-AF65-F5344CB8AC3E}">
        <p14:creationId xmlns:p14="http://schemas.microsoft.com/office/powerpoint/2010/main" val="1419736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Content with no title">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584200"/>
            <a:ext cx="10972800" cy="537210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a:extLst>
              <a:ext uri="{FF2B5EF4-FFF2-40B4-BE49-F238E27FC236}">
                <a16:creationId xmlns:a16="http://schemas.microsoft.com/office/drawing/2014/main" id="{8DC57F9E-64C5-0849-B724-FCDB065CAB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0" y="6201398"/>
            <a:ext cx="1524000" cy="428413"/>
          </a:xfrm>
          <a:prstGeom prst="rect">
            <a:avLst/>
          </a:prstGeom>
        </p:spPr>
      </p:pic>
    </p:spTree>
    <p:extLst>
      <p:ext uri="{BB962C8B-B14F-4D97-AF65-F5344CB8AC3E}">
        <p14:creationId xmlns:p14="http://schemas.microsoft.com/office/powerpoint/2010/main" val="2125348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ntent with titl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07435" y="2006602"/>
            <a:ext cx="10177131" cy="38127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itle 1">
            <a:extLst>
              <a:ext uri="{FF2B5EF4-FFF2-40B4-BE49-F238E27FC236}">
                <a16:creationId xmlns:a16="http://schemas.microsoft.com/office/drawing/2014/main" id="{05A4F9AA-7CFA-3E45-A6C5-88CCE63E1F10}"/>
              </a:ext>
            </a:extLst>
          </p:cNvPr>
          <p:cNvSpPr>
            <a:spLocks noGrp="1"/>
          </p:cNvSpPr>
          <p:nvPr>
            <p:ph type="title" hasCustomPrompt="1"/>
          </p:nvPr>
        </p:nvSpPr>
        <p:spPr>
          <a:xfrm>
            <a:off x="623392" y="588163"/>
            <a:ext cx="10959008" cy="758957"/>
          </a:xfrm>
        </p:spPr>
        <p:txBody>
          <a:bodyPr anchor="b"/>
          <a:lstStyle>
            <a:lvl1pPr>
              <a:defRPr b="0">
                <a:solidFill>
                  <a:srgbClr val="275971"/>
                </a:solidFill>
              </a:defRPr>
            </a:lvl1pPr>
          </a:lstStyle>
          <a:p>
            <a:r>
              <a:rPr lang="en-US"/>
              <a:t>Text content slide</a:t>
            </a:r>
            <a:endParaRPr lang="en-CA"/>
          </a:p>
        </p:txBody>
      </p:sp>
    </p:spTree>
    <p:extLst>
      <p:ext uri="{BB962C8B-B14F-4D97-AF65-F5344CB8AC3E}">
        <p14:creationId xmlns:p14="http://schemas.microsoft.com/office/powerpoint/2010/main" val="1062065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descr="Color filled rectangle border">
            <a:extLst>
              <a:ext uri="{FF2B5EF4-FFF2-40B4-BE49-F238E27FC236}">
                <a16:creationId xmlns:a16="http://schemas.microsoft.com/office/drawing/2014/main" id="{81A5E4DA-E612-4925-A223-D436F3B818E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4C65DB46-7EE9-4640-8B07-9F4E1D9CDCF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2840C70-33B4-4A37-9880-4A7254D661E4}"/>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47843EB0-4AC4-42BE-9C7D-E6864FBF5DC8}"/>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7" descr="C:\Users\nelia.koliesnik\Desktop\Files\PMO\CII\Presentation\alberta.png">
            <a:extLst>
              <a:ext uri="{FF2B5EF4-FFF2-40B4-BE49-F238E27FC236}">
                <a16:creationId xmlns:a16="http://schemas.microsoft.com/office/drawing/2014/main" id="{A2BA6A87-78B3-49BF-BA1C-A727A346AA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446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15" name="Rectangle 14" descr="Color filled rectangle border">
            <a:extLst>
              <a:ext uri="{FF2B5EF4-FFF2-40B4-BE49-F238E27FC236}">
                <a16:creationId xmlns:a16="http://schemas.microsoft.com/office/drawing/2014/main" id="{26F99ED5-1C90-4F02-85C6-4C28000E273E}"/>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08673F7-8DF5-4AA3-85A6-4363EC56A7F4}"/>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a:t>Click to edit Master title style</a:t>
            </a:r>
            <a:endParaRPr lang="en-CA"/>
          </a:p>
        </p:txBody>
      </p:sp>
      <p:sp>
        <p:nvSpPr>
          <p:cNvPr id="3" name="Content Placeholder 2">
            <a:extLst>
              <a:ext uri="{FF2B5EF4-FFF2-40B4-BE49-F238E27FC236}">
                <a16:creationId xmlns:a16="http://schemas.microsoft.com/office/drawing/2014/main" id="{85951744-9A34-46D5-B0FB-CEF89046FFCD}"/>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5E7084B8-2F2B-41EB-8E9E-B658E9FA3447}"/>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9" name="Rectangle 8" descr="Color filled rectangle border">
            <a:extLst>
              <a:ext uri="{FF2B5EF4-FFF2-40B4-BE49-F238E27FC236}">
                <a16:creationId xmlns:a16="http://schemas.microsoft.com/office/drawing/2014/main" id="{CA1A237B-2F68-479A-838E-7AFC3ACE6184}"/>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66F26835-6676-4654-A2A0-836FE9A6ADDE}"/>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D98FBAA9-E0CA-4B58-B413-B859BD517534}"/>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19295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descr="Color filled rectangle border">
            <a:extLst>
              <a:ext uri="{FF2B5EF4-FFF2-40B4-BE49-F238E27FC236}">
                <a16:creationId xmlns:a16="http://schemas.microsoft.com/office/drawing/2014/main" id="{10BB46F2-49C0-4FE7-9893-B4D89B8167B3}"/>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29AD1870-5B4C-4899-8C57-BE6B6D27A7D8}"/>
              </a:ext>
            </a:extLst>
          </p:cNvPr>
          <p:cNvSpPr>
            <a:spLocks noGrp="1"/>
          </p:cNvSpPr>
          <p:nvPr>
            <p:ph type="sldNum" sz="quarter" idx="12"/>
          </p:nvPr>
        </p:nvSpPr>
        <p:spPr>
          <a:xfrm>
            <a:off x="9448800" y="6496134"/>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12" name="Rectangle 11" descr="Color filled rectangle border">
            <a:extLst>
              <a:ext uri="{FF2B5EF4-FFF2-40B4-BE49-F238E27FC236}">
                <a16:creationId xmlns:a16="http://schemas.microsoft.com/office/drawing/2014/main" id="{AA5F7A76-E959-42FE-AB67-B87709E58527}"/>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descr="Color filled rectangle border">
            <a:extLst>
              <a:ext uri="{FF2B5EF4-FFF2-40B4-BE49-F238E27FC236}">
                <a16:creationId xmlns:a16="http://schemas.microsoft.com/office/drawing/2014/main" id="{76810D4C-A019-4C3C-8062-7D38ACE64754}"/>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descr="Color filled rectangle border">
            <a:extLst>
              <a:ext uri="{FF2B5EF4-FFF2-40B4-BE49-F238E27FC236}">
                <a16:creationId xmlns:a16="http://schemas.microsoft.com/office/drawing/2014/main" id="{AC1D821A-1FDB-4B3D-A2AD-6C25F8EB647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E05D931F-1909-4F08-B13C-2FCB281BB990}"/>
              </a:ext>
            </a:extLst>
          </p:cNvPr>
          <p:cNvSpPr txBox="1"/>
          <p:nvPr userDrawn="1"/>
        </p:nvSpPr>
        <p:spPr>
          <a:xfrm>
            <a:off x="2857631" y="2818730"/>
            <a:ext cx="1905200" cy="523220"/>
          </a:xfrm>
          <a:prstGeom prst="rect">
            <a:avLst/>
          </a:prstGeom>
          <a:solidFill>
            <a:schemeClr val="bg1"/>
          </a:solidFill>
        </p:spPr>
        <p:txBody>
          <a:bodyPr wrap="square" rtlCol="0">
            <a:spAutoFit/>
          </a:bodyPr>
          <a:lstStyle/>
          <a:p>
            <a:r>
              <a:rPr lang="en-US" sz="2800" b="1" i="1">
                <a:solidFill>
                  <a:srgbClr val="569BBE"/>
                </a:solidFill>
                <a:cs typeface="Arial" panose="020B0604020202020204" pitchFamily="34" charset="0"/>
              </a:rPr>
              <a:t>CII/CPAR</a:t>
            </a:r>
            <a:endParaRPr lang="en-US" sz="2800" i="1">
              <a:solidFill>
                <a:srgbClr val="D45500"/>
              </a:solidFill>
              <a:cs typeface="Arial" panose="020B0604020202020204" pitchFamily="34" charset="0"/>
            </a:endParaRPr>
          </a:p>
        </p:txBody>
      </p:sp>
      <p:pic>
        <p:nvPicPr>
          <p:cNvPr id="15" name="Picture 14" descr="cid:image005.png@01D51FA9.9ABC6670">
            <a:extLst>
              <a:ext uri="{FF2B5EF4-FFF2-40B4-BE49-F238E27FC236}">
                <a16:creationId xmlns:a16="http://schemas.microsoft.com/office/drawing/2014/main" id="{B108E025-5386-4A3E-9BD3-CA4ACEFBD62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9844" y="134260"/>
            <a:ext cx="2267135" cy="544025"/>
          </a:xfrm>
          <a:prstGeom prst="rect">
            <a:avLst/>
          </a:prstGeom>
          <a:noFill/>
          <a:ln>
            <a:noFill/>
          </a:ln>
        </p:spPr>
      </p:pic>
      <p:pic>
        <p:nvPicPr>
          <p:cNvPr id="17" name="Picture 16">
            <a:extLst>
              <a:ext uri="{FF2B5EF4-FFF2-40B4-BE49-F238E27FC236}">
                <a16:creationId xmlns:a16="http://schemas.microsoft.com/office/drawing/2014/main" id="{B75D346A-AB4E-4B95-AEA7-586DC58342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7157"/>
          <a:stretch/>
        </p:blipFill>
        <p:spPr>
          <a:xfrm>
            <a:off x="2915109" y="1532346"/>
            <a:ext cx="3909399" cy="1429930"/>
          </a:xfrm>
          <a:prstGeom prst="rect">
            <a:avLst/>
          </a:prstGeom>
        </p:spPr>
      </p:pic>
    </p:spTree>
    <p:extLst>
      <p:ext uri="{BB962C8B-B14F-4D97-AF65-F5344CB8AC3E}">
        <p14:creationId xmlns:p14="http://schemas.microsoft.com/office/powerpoint/2010/main" val="3208224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5" name="Rectangle 14" descr="Color filled rectangle border">
            <a:extLst>
              <a:ext uri="{FF2B5EF4-FFF2-40B4-BE49-F238E27FC236}">
                <a16:creationId xmlns:a16="http://schemas.microsoft.com/office/drawing/2014/main" id="{26F99ED5-1C90-4F02-85C6-4C28000E273E}"/>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08673F7-8DF5-4AA3-85A6-4363EC56A7F4}"/>
              </a:ext>
            </a:extLst>
          </p:cNvPr>
          <p:cNvSpPr>
            <a:spLocks noGrp="1"/>
          </p:cNvSpPr>
          <p:nvPr>
            <p:ph type="title"/>
          </p:nvPr>
        </p:nvSpPr>
        <p:spPr>
          <a:xfrm>
            <a:off x="655322" y="263745"/>
            <a:ext cx="10515600" cy="720629"/>
          </a:xfrm>
        </p:spPr>
        <p:txBody>
          <a:bodyPr vert="horz" lIns="91440" tIns="45720" rIns="91440" bIns="45720" rtlCol="0" anchor="ctr">
            <a:noAutofit/>
          </a:bodyPr>
          <a:lstStyle>
            <a:lvl1pPr>
              <a:defRPr lang="en-CA" sz="3600" dirty="0">
                <a:solidFill>
                  <a:srgbClr val="275971"/>
                </a:solidFill>
                <a:latin typeface="Segoe UI" panose="020B0502040204020203" pitchFamily="34" charset="0"/>
                <a:cs typeface="Segoe UI" panose="020B0502040204020203" pitchFamily="34" charset="0"/>
              </a:defRPr>
            </a:lvl1pPr>
          </a:lstStyle>
          <a:p>
            <a:pPr lvl="0" defTabSz="685800"/>
            <a:r>
              <a:rPr lang="en-US"/>
              <a:t>Click to edit Master title style</a:t>
            </a:r>
            <a:endParaRPr lang="en-CA"/>
          </a:p>
        </p:txBody>
      </p:sp>
      <p:sp>
        <p:nvSpPr>
          <p:cNvPr id="3" name="Content Placeholder 2">
            <a:extLst>
              <a:ext uri="{FF2B5EF4-FFF2-40B4-BE49-F238E27FC236}">
                <a16:creationId xmlns:a16="http://schemas.microsoft.com/office/drawing/2014/main" id="{85951744-9A34-46D5-B0FB-CEF89046FFCD}"/>
              </a:ext>
            </a:extLst>
          </p:cNvPr>
          <p:cNvSpPr>
            <a:spLocks noGrp="1"/>
          </p:cNvSpPr>
          <p:nvPr>
            <p:ph idx="1"/>
          </p:nvPr>
        </p:nvSpPr>
        <p:spPr>
          <a:xfrm>
            <a:off x="655322" y="1253331"/>
            <a:ext cx="10515600" cy="4351338"/>
          </a:xfrm>
        </p:spPr>
        <p:txBody>
          <a:bodyPr/>
          <a:lstStyle>
            <a:lvl1pPr>
              <a:defRPr>
                <a:solidFill>
                  <a:srgbClr val="333635"/>
                </a:solidFill>
                <a:latin typeface="Segoe UI" panose="020B0502040204020203" pitchFamily="34" charset="0"/>
                <a:cs typeface="Segoe UI" panose="020B0502040204020203" pitchFamily="34" charset="0"/>
              </a:defRPr>
            </a:lvl1pPr>
            <a:lvl2pPr>
              <a:defRPr>
                <a:solidFill>
                  <a:srgbClr val="333635"/>
                </a:solidFill>
                <a:latin typeface="Segoe UI" panose="020B0502040204020203" pitchFamily="34" charset="0"/>
                <a:cs typeface="Segoe UI" panose="020B0502040204020203" pitchFamily="34" charset="0"/>
              </a:defRPr>
            </a:lvl2pPr>
            <a:lvl3pPr>
              <a:defRPr>
                <a:solidFill>
                  <a:srgbClr val="333635"/>
                </a:solidFill>
                <a:latin typeface="Segoe UI" panose="020B0502040204020203" pitchFamily="34" charset="0"/>
                <a:cs typeface="Segoe UI" panose="020B0502040204020203" pitchFamily="34" charset="0"/>
              </a:defRPr>
            </a:lvl3pPr>
            <a:lvl4pPr>
              <a:defRPr>
                <a:solidFill>
                  <a:srgbClr val="333635"/>
                </a:solidFill>
                <a:latin typeface="Segoe UI" panose="020B0502040204020203" pitchFamily="34" charset="0"/>
                <a:cs typeface="Segoe UI" panose="020B0502040204020203" pitchFamily="34" charset="0"/>
              </a:defRPr>
            </a:lvl4pPr>
            <a:lvl5pPr>
              <a:defRPr>
                <a:solidFill>
                  <a:srgbClr val="333635"/>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5E7084B8-2F2B-41EB-8E9E-B658E9FA3447}"/>
              </a:ext>
            </a:extLst>
          </p:cNvPr>
          <p:cNvSpPr>
            <a:spLocks noGrp="1"/>
          </p:cNvSpPr>
          <p:nvPr>
            <p:ph type="sldNum" sz="quarter" idx="12"/>
          </p:nvPr>
        </p:nvSpPr>
        <p:spPr>
          <a:xfrm>
            <a:off x="9381876" y="6491206"/>
            <a:ext cx="2743200" cy="365125"/>
          </a:xfrm>
        </p:spPr>
        <p:txBody>
          <a:bodyPr/>
          <a:lstStyle>
            <a:lvl1pPr>
              <a:defRPr>
                <a:solidFill>
                  <a:schemeClr val="bg1"/>
                </a:solidFill>
              </a:defRPr>
            </a:lvl1pPr>
          </a:lstStyle>
          <a:p>
            <a:fld id="{F0F5746B-1A61-4914-9792-FA2C912D93FF}" type="slidenum">
              <a:rPr lang="en-CA" smtClean="0"/>
              <a:pPr/>
              <a:t>‹#›</a:t>
            </a:fld>
            <a:endParaRPr lang="en-CA"/>
          </a:p>
        </p:txBody>
      </p:sp>
      <p:sp>
        <p:nvSpPr>
          <p:cNvPr id="9" name="Rectangle 8" descr="Color filled rectangle border">
            <a:extLst>
              <a:ext uri="{FF2B5EF4-FFF2-40B4-BE49-F238E27FC236}">
                <a16:creationId xmlns:a16="http://schemas.microsoft.com/office/drawing/2014/main" id="{CA1A237B-2F68-479A-838E-7AFC3ACE6184}"/>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66F26835-6676-4654-A2A0-836FE9A6ADDE}"/>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descr="Color filled rectangle border">
            <a:extLst>
              <a:ext uri="{FF2B5EF4-FFF2-40B4-BE49-F238E27FC236}">
                <a16:creationId xmlns:a16="http://schemas.microsoft.com/office/drawing/2014/main" id="{D98FBAA9-E0CA-4B58-B413-B859BD517534}"/>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75684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8D2C8F-BDBE-4611-882F-EC4D794C349B}"/>
              </a:ext>
            </a:extLst>
          </p:cNvPr>
          <p:cNvSpPr>
            <a:spLocks noGrp="1"/>
          </p:cNvSpPr>
          <p:nvPr>
            <p:ph type="sldNum" sz="quarter" idx="12"/>
          </p:nvPr>
        </p:nvSpPr>
        <p:spPr/>
        <p:txBody>
          <a:bodyPr/>
          <a:lstStyle/>
          <a:p>
            <a:fld id="{F0F5746B-1A61-4914-9792-FA2C912D93FF}" type="slidenum">
              <a:rPr lang="en-CA" smtClean="0"/>
              <a:t>‹#›</a:t>
            </a:fld>
            <a:endParaRPr lang="en-CA"/>
          </a:p>
        </p:txBody>
      </p:sp>
      <p:sp>
        <p:nvSpPr>
          <p:cNvPr id="7" name="Rectangle 6">
            <a:extLst>
              <a:ext uri="{FF2B5EF4-FFF2-40B4-BE49-F238E27FC236}">
                <a16:creationId xmlns:a16="http://schemas.microsoft.com/office/drawing/2014/main" id="{E32ECF68-3F54-43B0-8CC8-7CB02212A8B1}"/>
              </a:ext>
            </a:extLst>
          </p:cNvPr>
          <p:cNvSpPr/>
          <p:nvPr userDrawn="1"/>
        </p:nvSpPr>
        <p:spPr>
          <a:xfrm>
            <a:off x="740609" y="3315335"/>
            <a:ext cx="1995023" cy="106221"/>
          </a:xfrm>
          <a:prstGeom prst="rect">
            <a:avLst/>
          </a:prstGeom>
          <a:solidFill>
            <a:srgbClr val="EE9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itle 1">
            <a:extLst>
              <a:ext uri="{FF2B5EF4-FFF2-40B4-BE49-F238E27FC236}">
                <a16:creationId xmlns:a16="http://schemas.microsoft.com/office/drawing/2014/main" id="{6E7ADDAB-0782-48F2-BAE3-F2440D3C334F}"/>
              </a:ext>
            </a:extLst>
          </p:cNvPr>
          <p:cNvSpPr>
            <a:spLocks noGrp="1"/>
          </p:cNvSpPr>
          <p:nvPr>
            <p:ph type="ctrTitle" hasCustomPrompt="1"/>
          </p:nvPr>
        </p:nvSpPr>
        <p:spPr>
          <a:xfrm>
            <a:off x="629344" y="1035395"/>
            <a:ext cx="11131285" cy="2009564"/>
          </a:xfrm>
        </p:spPr>
        <p:txBody>
          <a:bodyPr anchor="b"/>
          <a:lstStyle>
            <a:lvl1pPr algn="ctr">
              <a:defRPr sz="6000">
                <a:solidFill>
                  <a:srgbClr val="616D6D"/>
                </a:solidFill>
                <a:latin typeface="Segoe UI" panose="020B0502040204020203" pitchFamily="34" charset="0"/>
                <a:cs typeface="Segoe UI" panose="020B0502040204020203" pitchFamily="34" charset="0"/>
              </a:defRPr>
            </a:lvl1pPr>
          </a:lstStyle>
          <a:p>
            <a:r>
              <a:rPr lang="en-US"/>
              <a:t>Section Title</a:t>
            </a:r>
            <a:endParaRPr lang="en-CA"/>
          </a:p>
        </p:txBody>
      </p:sp>
      <p:sp>
        <p:nvSpPr>
          <p:cNvPr id="3" name="Content Placeholder 2">
            <a:extLst>
              <a:ext uri="{FF2B5EF4-FFF2-40B4-BE49-F238E27FC236}">
                <a16:creationId xmlns:a16="http://schemas.microsoft.com/office/drawing/2014/main" id="{90D64D18-E17F-4C21-A1EB-CA149EEC0153}"/>
              </a:ext>
            </a:extLst>
          </p:cNvPr>
          <p:cNvSpPr>
            <a:spLocks noGrp="1"/>
          </p:cNvSpPr>
          <p:nvPr>
            <p:ph sz="quarter" idx="13" hasCustomPrompt="1"/>
          </p:nvPr>
        </p:nvSpPr>
        <p:spPr>
          <a:xfrm>
            <a:off x="517525" y="3829077"/>
            <a:ext cx="11129963" cy="2009775"/>
          </a:xfrm>
        </p:spPr>
        <p:txBody>
          <a:bodyPr/>
          <a:lstStyle>
            <a:lvl1pPr algn="ctr">
              <a:buNone/>
              <a:defRPr lang="en-CA" sz="4000" kern="1200" dirty="0">
                <a:solidFill>
                  <a:srgbClr val="616D6D"/>
                </a:solidFill>
                <a:latin typeface="Segoe UI" panose="020B0502040204020203" pitchFamily="34" charset="0"/>
                <a:ea typeface="+mj-ea"/>
                <a:cs typeface="Segoe UI" panose="020B0502040204020203" pitchFamily="34" charset="0"/>
              </a:defRPr>
            </a:lvl1pPr>
          </a:lstStyle>
          <a:p>
            <a:pPr lvl="0"/>
            <a:r>
              <a:rPr lang="en-US"/>
              <a:t>Subtitle</a:t>
            </a:r>
            <a:endParaRPr lang="en-CA"/>
          </a:p>
        </p:txBody>
      </p:sp>
    </p:spTree>
    <p:extLst>
      <p:ext uri="{BB962C8B-B14F-4D97-AF65-F5344CB8AC3E}">
        <p14:creationId xmlns:p14="http://schemas.microsoft.com/office/powerpoint/2010/main" val="659379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1BC5-DC02-47D8-8E30-9006ACBEF46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3D3CB42-DE52-4DF9-A8C7-1B5A3C4747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021ABE4-3908-4E44-BEB5-7111B58A3D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id="{F99AB4EB-4097-4874-B5D4-95A8B172550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0E4551A-00E6-4B9F-BB96-86E1808363A0}"/>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4253917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D04C-2EF0-4344-B456-E9791D32A76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A01D50C-F380-4868-9A38-21D5BE6B6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9F49A4-280E-4A8F-9ACF-168B34ECE4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3C1A7FB-2BA8-4EC4-802D-8D7A690B8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71265E-1EA3-42E7-80B0-74D1A68E2D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a:extLst>
              <a:ext uri="{FF2B5EF4-FFF2-40B4-BE49-F238E27FC236}">
                <a16:creationId xmlns:a16="http://schemas.microsoft.com/office/drawing/2014/main" id="{F47456E2-27C9-4F3F-B30B-2CC9065B577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DF66ED8-DA07-4413-914F-6464CBCE52DE}"/>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185278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A769-8669-446D-B9E6-7D98C641BE71}"/>
              </a:ext>
            </a:extLst>
          </p:cNvPr>
          <p:cNvSpPr>
            <a:spLocks noGrp="1"/>
          </p:cNvSpPr>
          <p:nvPr>
            <p:ph type="title"/>
          </p:nvPr>
        </p:nvSpPr>
        <p:spPr/>
        <p:txBody>
          <a:bodyPr/>
          <a:lstStyle/>
          <a:p>
            <a:r>
              <a:rPr lang="en-US"/>
              <a:t>Click to edit Master title style</a:t>
            </a:r>
            <a:endParaRPr lang="en-CA"/>
          </a:p>
        </p:txBody>
      </p:sp>
      <p:sp>
        <p:nvSpPr>
          <p:cNvPr id="4" name="Footer Placeholder 3">
            <a:extLst>
              <a:ext uri="{FF2B5EF4-FFF2-40B4-BE49-F238E27FC236}">
                <a16:creationId xmlns:a16="http://schemas.microsoft.com/office/drawing/2014/main" id="{1D92AE6C-FADF-4274-B345-3C18608143B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711ECCE-C277-4EB0-A74A-4A8FAA26BF91}"/>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16416888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BDA599-BD86-4FE4-A4B1-7F12060B2B9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58481A1-65E4-4E9C-AA4F-B46642C47A44}"/>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629320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DDFC-DDEF-4B54-8B09-7A21BE6A5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BC0D824-C4C6-42F9-817A-DECD322DF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20E91EA-666A-4739-80CD-429EEDBD8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773B233-9791-4899-8B8D-830FCB013C5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77F2633-CB1A-4F51-AD7A-87FA9A821886}"/>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1864937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6A6F1-C44A-4B28-8D08-E039CA6B69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CF1FF2D-56DB-41D1-ABE9-35A33FA06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4883DE2-C5A9-4924-A00A-B594B595C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EB08682-8B71-4505-97DC-5024549E4B2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493E80A-33DE-4115-8F13-09DD4389597B}"/>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61160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901251"/>
            <a:ext cx="10515600" cy="1325563"/>
          </a:xfrm>
        </p:spPr>
        <p:txBody>
          <a:bodyPr/>
          <a:lstStyle/>
          <a:p>
            <a:r>
              <a:rPr lang="en-US"/>
              <a:t>Click to edit Master title style</a:t>
            </a:r>
          </a:p>
        </p:txBody>
      </p:sp>
      <p:sp>
        <p:nvSpPr>
          <p:cNvPr id="6" name="Rectangle 5" descr="Color filled rectangle border">
            <a:extLst>
              <a:ext uri="{FF2B5EF4-FFF2-40B4-BE49-F238E27FC236}">
                <a16:creationId xmlns:a16="http://schemas.microsoft.com/office/drawing/2014/main" id="{C4685675-4934-4869-831E-9E7F6D9894F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descr="Color filled rectangle border">
            <a:extLst>
              <a:ext uri="{FF2B5EF4-FFF2-40B4-BE49-F238E27FC236}">
                <a16:creationId xmlns:a16="http://schemas.microsoft.com/office/drawing/2014/main" id="{DC0513BC-8F0A-48BA-82FA-C0F8FB48B5E3}"/>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a:extLst>
              <a:ext uri="{FF2B5EF4-FFF2-40B4-BE49-F238E27FC236}">
                <a16:creationId xmlns:a16="http://schemas.microsoft.com/office/drawing/2014/main" id="{169CABF5-A016-44BA-B9C6-244C022F31A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1B9BBFB0-2E78-4E29-92F7-86D732BDF1E4}"/>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7" descr="C:\Users\nelia.koliesnik\Desktop\Files\PMO\CII\Presentation\alberta.png">
            <a:extLst>
              <a:ext uri="{FF2B5EF4-FFF2-40B4-BE49-F238E27FC236}">
                <a16:creationId xmlns:a16="http://schemas.microsoft.com/office/drawing/2014/main" id="{34867AB8-8998-41FD-B3F8-BEEB10139D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1537" y="169841"/>
            <a:ext cx="1443836" cy="4984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9636" y="237232"/>
            <a:ext cx="1332701" cy="547562"/>
          </a:xfrm>
          <a:prstGeom prst="rect">
            <a:avLst/>
          </a:prstGeom>
        </p:spPr>
      </p:pic>
      <p:pic>
        <p:nvPicPr>
          <p:cNvPr id="11" name="Picture 10" descr="cid:image005.png@01D51FA9.9ABC6670"/>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61377" y="237232"/>
            <a:ext cx="2673863" cy="541879"/>
          </a:xfrm>
          <a:prstGeom prst="rect">
            <a:avLst/>
          </a:prstGeom>
          <a:noFill/>
          <a:ln>
            <a:noFill/>
          </a:ln>
        </p:spPr>
      </p:pic>
    </p:spTree>
    <p:extLst>
      <p:ext uri="{BB962C8B-B14F-4D97-AF65-F5344CB8AC3E}">
        <p14:creationId xmlns:p14="http://schemas.microsoft.com/office/powerpoint/2010/main" val="4846593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8EB0F-568F-441E-8798-720C8368AA8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C079C1E-A664-4F74-8DAE-B402802A91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A2D4387F-07B0-460B-8627-E2A3ABC63A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1324F9-321C-4033-89EB-AEB668DD9E35}"/>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617546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D92D9-E073-41FB-BCF8-7CB4F1D74D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C6C2E94-2953-4FFA-8250-83A15484E8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ED50AC4A-3F9E-4E35-8EE1-A79691C6AC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78FC73-3117-4DD3-AF24-03521418B5D1}"/>
              </a:ext>
            </a:extLst>
          </p:cNvPr>
          <p:cNvSpPr>
            <a:spLocks noGrp="1"/>
          </p:cNvSpPr>
          <p:nvPr>
            <p:ph type="sldNum" sz="quarter" idx="12"/>
          </p:nvPr>
        </p:nvSpPr>
        <p:spPr/>
        <p:txBody>
          <a:bodyPr/>
          <a:lstStyle/>
          <a:p>
            <a:fld id="{F0F5746B-1A61-4914-9792-FA2C912D93FF}" type="slidenum">
              <a:rPr lang="en-CA" smtClean="0"/>
              <a:t>‹#›</a:t>
            </a:fld>
            <a:endParaRPr lang="en-CA"/>
          </a:p>
        </p:txBody>
      </p:sp>
    </p:spTree>
    <p:extLst>
      <p:ext uri="{BB962C8B-B14F-4D97-AF65-F5344CB8AC3E}">
        <p14:creationId xmlns:p14="http://schemas.microsoft.com/office/powerpoint/2010/main" val="2054178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DBD2D1A0-33CE-42CE-8898-2FB8B720C1EC}"/>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9B3446FE-0184-4CD9-9B35-D357E60344DA}"/>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34EF3AD-4A5A-4221-9225-5AD131568DAC}"/>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BA03258C-B384-46B0-830D-E38594EA58F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7" descr="C:\Users\nelia.koliesnik\Desktop\Files\PMO\CII\Presentation\alberta.png">
            <a:extLst>
              <a:ext uri="{FF2B5EF4-FFF2-40B4-BE49-F238E27FC236}">
                <a16:creationId xmlns:a16="http://schemas.microsoft.com/office/drawing/2014/main" id="{34BCDFE6-1872-43E8-B2D3-59C8B474C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1FF854-9E06-43C9-AE65-C15DE2FF3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383872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Rectangle 7" descr="Color filled rectangle border">
            <a:extLst>
              <a:ext uri="{FF2B5EF4-FFF2-40B4-BE49-F238E27FC236}">
                <a16:creationId xmlns:a16="http://schemas.microsoft.com/office/drawing/2014/main" id="{FBBBF67C-171F-4D2D-AC36-D4912D86595B}"/>
              </a:ext>
            </a:extLst>
          </p:cNvPr>
          <p:cNvSpPr/>
          <p:nvPr/>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a:extLst>
              <a:ext uri="{FF2B5EF4-FFF2-40B4-BE49-F238E27FC236}">
                <a16:creationId xmlns:a16="http://schemas.microsoft.com/office/drawing/2014/main" id="{DFD4B377-1EF3-4020-9FF8-22DABD7B5E3D}"/>
              </a:ext>
            </a:extLst>
          </p:cNvPr>
          <p:cNvSpPr/>
          <p:nvPr/>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292276E4-2757-4434-B96E-10BD46ED7EED}"/>
              </a:ext>
            </a:extLst>
          </p:cNvPr>
          <p:cNvSpPr/>
          <p:nvPr/>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Color filled rectangle border">
            <a:extLst>
              <a:ext uri="{FF2B5EF4-FFF2-40B4-BE49-F238E27FC236}">
                <a16:creationId xmlns:a16="http://schemas.microsoft.com/office/drawing/2014/main" id="{9AE9F581-C05F-4F49-8D67-07A9971267DC}"/>
              </a:ext>
            </a:extLst>
          </p:cNvPr>
          <p:cNvSpPr/>
          <p:nvPr/>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7" descr="C:\Users\nelia.koliesnik\Desktop\Files\PMO\CII\Presentation\alberta.png">
            <a:extLst>
              <a:ext uri="{FF2B5EF4-FFF2-40B4-BE49-F238E27FC236}">
                <a16:creationId xmlns:a16="http://schemas.microsoft.com/office/drawing/2014/main" id="{9C7A871E-7881-4753-920F-3DE2262C96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6229" y="169841"/>
            <a:ext cx="1679144" cy="498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A93E442-BECB-4427-AC9A-C72DC494C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29" y="169841"/>
            <a:ext cx="1664721" cy="734436"/>
          </a:xfrm>
          <a:prstGeom prst="rect">
            <a:avLst/>
          </a:prstGeom>
        </p:spPr>
      </p:pic>
    </p:spTree>
    <p:extLst>
      <p:ext uri="{BB962C8B-B14F-4D97-AF65-F5344CB8AC3E}">
        <p14:creationId xmlns:p14="http://schemas.microsoft.com/office/powerpoint/2010/main" val="4233479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Slide1">
    <p:spTree>
      <p:nvGrpSpPr>
        <p:cNvPr id="1" name=""/>
        <p:cNvGrpSpPr/>
        <p:nvPr/>
      </p:nvGrpSpPr>
      <p:grpSpPr>
        <a:xfrm>
          <a:off x="0" y="0"/>
          <a:ext cx="0" cy="0"/>
          <a:chOff x="0" y="0"/>
          <a:chExt cx="0" cy="0"/>
        </a:xfrm>
      </p:grpSpPr>
      <p:sp>
        <p:nvSpPr>
          <p:cNvPr id="2" name="Titlu 1"/>
          <p:cNvSpPr>
            <a:spLocks noGrp="1"/>
          </p:cNvSpPr>
          <p:nvPr>
            <p:ph type="title" hasCustomPrompt="1"/>
          </p:nvPr>
        </p:nvSpPr>
        <p:spPr/>
        <p:txBody>
          <a:bodyPr/>
          <a:lstStyle>
            <a:lvl1pPr>
              <a:defRPr>
                <a:solidFill>
                  <a:srgbClr val="275971"/>
                </a:solidFill>
              </a:defRPr>
            </a:lvl1pPr>
          </a:lstStyle>
          <a:p>
            <a:r>
              <a:rPr lang="en-US"/>
              <a:t>Title</a:t>
            </a:r>
          </a:p>
        </p:txBody>
      </p:sp>
      <p:sp>
        <p:nvSpPr>
          <p:cNvPr id="3" name="Substituent conținut 2"/>
          <p:cNvSpPr>
            <a:spLocks noGrp="1"/>
          </p:cNvSpPr>
          <p:nvPr>
            <p:ph idx="1" hasCustomPrompt="1"/>
          </p:nvPr>
        </p:nvSpPr>
        <p:spPr/>
        <p:txBody>
          <a:bodyPr/>
          <a:lstStyle/>
          <a:p>
            <a:pPr lvl="0"/>
            <a:r>
              <a:rPr lang="en-US"/>
              <a:t>Subtitle</a:t>
            </a:r>
            <a:endParaRPr lang="ro-RO"/>
          </a:p>
          <a:p>
            <a:pPr lvl="2"/>
            <a:r>
              <a:rPr lang="en-US"/>
              <a:t>Subtitle 2</a:t>
            </a:r>
            <a:endParaRPr lang="ro-RO"/>
          </a:p>
          <a:p>
            <a:pPr lvl="3"/>
            <a:r>
              <a:rPr lang="en-US"/>
              <a:t>Subtitle 3</a:t>
            </a:r>
            <a:endParaRPr lang="ro-RO"/>
          </a:p>
          <a:p>
            <a:pPr lvl="4"/>
            <a:r>
              <a:rPr lang="en-US"/>
              <a:t>Subtitle 4</a:t>
            </a:r>
          </a:p>
        </p:txBody>
      </p:sp>
    </p:spTree>
    <p:extLst>
      <p:ext uri="{BB962C8B-B14F-4D97-AF65-F5344CB8AC3E}">
        <p14:creationId xmlns:p14="http://schemas.microsoft.com/office/powerpoint/2010/main" val="304354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C84E9B6-B599-47A2-92C3-55746D41C95A}" type="datetime4">
              <a:rPr lang="en-US" smtClean="0"/>
              <a:t>June 8, 2021</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2BDE3A-8A5F-47C4-AA75-58FC1EB2D383}" type="slidenum">
              <a:rPr lang="en-US" smtClean="0"/>
              <a:t>‹#›</a:t>
            </a:fld>
            <a:endParaRPr lang="en-US"/>
          </a:p>
        </p:txBody>
      </p:sp>
      <p:sp>
        <p:nvSpPr>
          <p:cNvPr id="7" name="Rectangle 6" descr="Color filled rectangle borde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ate Placeholder 4">
            <a:extLst>
              <a:ext uri="{FF2B5EF4-FFF2-40B4-BE49-F238E27FC236}">
                <a16:creationId xmlns:a16="http://schemas.microsoft.com/office/drawing/2014/main" id="{CC6790A9-96B9-4F26-8AF1-4727DA857E62}"/>
              </a:ext>
            </a:extLst>
          </p:cNvPr>
          <p:cNvSpPr txBox="1">
            <a:spLocks/>
          </p:cNvSpPr>
          <p:nvPr userDrawn="1"/>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a:latin typeface="Segoe UI" panose="020B0502040204020203" pitchFamily="34" charset="0"/>
              <a:ea typeface="Segoe UI" panose="020B0502040204020203" pitchFamily="34" charset="0"/>
              <a:cs typeface="Segoe UI" panose="020B0502040204020203" pitchFamily="34" charset="0"/>
            </a:endParaRPr>
          </a:p>
        </p:txBody>
      </p:sp>
      <p:sp>
        <p:nvSpPr>
          <p:cNvPr id="12" name="Slide Number Placeholder 17">
            <a:extLst>
              <a:ext uri="{FF2B5EF4-FFF2-40B4-BE49-F238E27FC236}">
                <a16:creationId xmlns:a16="http://schemas.microsoft.com/office/drawing/2014/main" id="{1D570AE6-476F-4CE4-A935-5B76F2241A82}"/>
              </a:ext>
            </a:extLst>
          </p:cNvPr>
          <p:cNvSpPr txBox="1">
            <a:spLocks/>
          </p:cNvSpPr>
          <p:nvPr userDrawn="1"/>
        </p:nvSpPr>
        <p:spPr>
          <a:xfrm>
            <a:off x="9136380" y="6479630"/>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17">
            <a:extLst>
              <a:ext uri="{FF2B5EF4-FFF2-40B4-BE49-F238E27FC236}">
                <a16:creationId xmlns:a16="http://schemas.microsoft.com/office/drawing/2014/main" id="{EF725426-58AB-4C4F-8505-D2487FA09610}"/>
              </a:ext>
            </a:extLst>
          </p:cNvPr>
          <p:cNvSpPr txBox="1">
            <a:spLocks/>
          </p:cNvSpPr>
          <p:nvPr userDrawn="1"/>
        </p:nvSpPr>
        <p:spPr>
          <a:xfrm>
            <a:off x="9339580" y="6479631"/>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2BDE3A-8A5F-47C4-AA75-58FC1EB2D383}" type="slidenum">
              <a:rPr lang="en-US" sz="900" smtClean="0">
                <a:solidFill>
                  <a:schemeClr val="bg1"/>
                </a:solidFill>
              </a:rPr>
              <a:pPr/>
              <a:t>‹#›</a:t>
            </a:fld>
            <a:endParaRPr lang="en-US" sz="900">
              <a:solidFill>
                <a:schemeClr val="bg1"/>
              </a:solidFill>
            </a:endParaRPr>
          </a:p>
        </p:txBody>
      </p:sp>
    </p:spTree>
    <p:extLst>
      <p:ext uri="{BB962C8B-B14F-4D97-AF65-F5344CB8AC3E}">
        <p14:creationId xmlns:p14="http://schemas.microsoft.com/office/powerpoint/2010/main" val="17789538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3" r:id="rId14"/>
    <p:sldLayoutId id="2147483714" r:id="rId15"/>
    <p:sldLayoutId id="2147483715" r:id="rId16"/>
    <p:sldLayoutId id="2147483721" r:id="rId17"/>
    <p:sldLayoutId id="2147483722" r:id="rId18"/>
    <p:sldLayoutId id="2147483723" r:id="rId19"/>
  </p:sldLayoutIdLst>
  <p:hf hdr="0" ftr="0" dt="0"/>
  <p:txStyles>
    <p:titleStyle>
      <a:lvl1pPr algn="l" defTabSz="685800" rtl="0" eaLnBrk="1" latinLnBrk="0" hangingPunct="1">
        <a:lnSpc>
          <a:spcPct val="90000"/>
        </a:lnSpc>
        <a:spcBef>
          <a:spcPct val="0"/>
        </a:spcBef>
        <a:buNone/>
        <a:defRPr sz="3000" kern="1200">
          <a:solidFill>
            <a:schemeClr val="tx1">
              <a:lumMod val="85000"/>
              <a:lumOff val="15000"/>
            </a:schemeClr>
          </a:solidFill>
          <a:latin typeface="Segoe UI"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descr="Color filled rectangle border">
            <a:extLst>
              <a:ext uri="{FF2B5EF4-FFF2-40B4-BE49-F238E27FC236}">
                <a16:creationId xmlns:a16="http://schemas.microsoft.com/office/drawing/2014/main" id="{F933E762-6584-4814-9B69-5546BFEE8F3F}"/>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
        <p:nvSpPr>
          <p:cNvPr id="2" name="Title Placeholder 1">
            <a:extLst>
              <a:ext uri="{FF2B5EF4-FFF2-40B4-BE49-F238E27FC236}">
                <a16:creationId xmlns:a16="http://schemas.microsoft.com/office/drawing/2014/main" id="{83700BED-6787-4382-B4F3-C867AAFE0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EBB9BF-05B7-4D0A-9911-C6FE57762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5B1ED2A-F358-480C-9948-C5A97B2D3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0F2CFC46-2C77-4E87-B2E0-5B5A340D0881}" type="datetime1">
              <a:rPr lang="en-CA" smtClean="0"/>
              <a:t>2021-06-08</a:t>
            </a:fld>
            <a:endParaRPr lang="en-CA">
              <a:latin typeface="Segoe UI" panose="020B0502040204020203" pitchFamily="34" charset="0"/>
              <a:cs typeface="Segoe UI" panose="020B0502040204020203" pitchFamily="34" charset="0"/>
            </a:endParaRPr>
          </a:p>
        </p:txBody>
      </p:sp>
      <p:sp>
        <p:nvSpPr>
          <p:cNvPr id="5" name="Footer Placeholder 4">
            <a:extLst>
              <a:ext uri="{FF2B5EF4-FFF2-40B4-BE49-F238E27FC236}">
                <a16:creationId xmlns:a16="http://schemas.microsoft.com/office/drawing/2014/main" id="{54F739E9-C035-43B5-BB1E-97DC48132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CA">
              <a:latin typeface="Segoe UI" panose="020B0502040204020203" pitchFamily="34" charset="0"/>
              <a:cs typeface="Segoe UI" panose="020B0502040204020203" pitchFamily="34" charset="0"/>
            </a:endParaRPr>
          </a:p>
        </p:txBody>
      </p:sp>
      <p:sp>
        <p:nvSpPr>
          <p:cNvPr id="6" name="Slide Number Placeholder 5">
            <a:extLst>
              <a:ext uri="{FF2B5EF4-FFF2-40B4-BE49-F238E27FC236}">
                <a16:creationId xmlns:a16="http://schemas.microsoft.com/office/drawing/2014/main" id="{D36CC9A0-6C09-40F1-B0E0-B3109D8F84BC}"/>
              </a:ext>
            </a:extLst>
          </p:cNvPr>
          <p:cNvSpPr>
            <a:spLocks noGrp="1"/>
          </p:cNvSpPr>
          <p:nvPr>
            <p:ph type="sldNum" sz="quarter" idx="4"/>
          </p:nvPr>
        </p:nvSpPr>
        <p:spPr>
          <a:xfrm>
            <a:off x="9381876" y="6483255"/>
            <a:ext cx="2743200" cy="365125"/>
          </a:xfrm>
          <a:prstGeom prst="rect">
            <a:avLst/>
          </a:prstGeom>
        </p:spPr>
        <p:txBody>
          <a:bodyPr vert="horz" lIns="91440" tIns="45720" rIns="91440" bIns="45720" rtlCol="0" anchor="ctr"/>
          <a:lstStyle>
            <a:lvl1pPr algn="r">
              <a:defRPr sz="900">
                <a:solidFill>
                  <a:schemeClr val="bg1"/>
                </a:solidFill>
                <a:latin typeface="Segoe UI" panose="020B0502040204020203" pitchFamily="34" charset="0"/>
                <a:cs typeface="Segoe UI" panose="020B0502040204020203" pitchFamily="34" charset="0"/>
              </a:defRPr>
            </a:lvl1pPr>
          </a:lstStyle>
          <a:p>
            <a:fld id="{F0F5746B-1A61-4914-9792-FA2C912D93FF}" type="slidenum">
              <a:rPr lang="en-CA" smtClean="0"/>
              <a:pPr/>
              <a:t>‹#›</a:t>
            </a:fld>
            <a:endParaRPr lang="en-CA"/>
          </a:p>
        </p:txBody>
      </p:sp>
      <p:sp>
        <p:nvSpPr>
          <p:cNvPr id="8" name="Rectangle 7" descr="Color filled rectangle border">
            <a:extLst>
              <a:ext uri="{FF2B5EF4-FFF2-40B4-BE49-F238E27FC236}">
                <a16:creationId xmlns:a16="http://schemas.microsoft.com/office/drawing/2014/main" id="{54305179-FC39-48E5-AF78-D3C443789FA7}"/>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
        <p:nvSpPr>
          <p:cNvPr id="10" name="Rectangle 9" descr="Color filled rectangle border">
            <a:extLst>
              <a:ext uri="{FF2B5EF4-FFF2-40B4-BE49-F238E27FC236}">
                <a16:creationId xmlns:a16="http://schemas.microsoft.com/office/drawing/2014/main" id="{46711125-A429-4F69-A467-E51DF86DAAC2}"/>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
        <p:nvSpPr>
          <p:cNvPr id="12" name="Rectangle 11" descr="Color filled rectangle border">
            <a:extLst>
              <a:ext uri="{FF2B5EF4-FFF2-40B4-BE49-F238E27FC236}">
                <a16:creationId xmlns:a16="http://schemas.microsoft.com/office/drawing/2014/main" id="{ECFE0888-27CF-410E-A7C5-1E8FD89E675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Segoe UI" panose="020B0502040204020203" pitchFamily="34" charset="0"/>
            </a:endParaRPr>
          </a:p>
        </p:txBody>
      </p:sp>
    </p:spTree>
    <p:extLst>
      <p:ext uri="{BB962C8B-B14F-4D97-AF65-F5344CB8AC3E}">
        <p14:creationId xmlns:p14="http://schemas.microsoft.com/office/powerpoint/2010/main" val="3403000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2BDE3A-8A5F-47C4-AA75-58FC1EB2D383}" type="slidenum">
              <a:rPr lang="en-US" smtClean="0"/>
              <a:t>‹#›</a:t>
            </a:fld>
            <a:endParaRPr lang="en-US"/>
          </a:p>
        </p:txBody>
      </p:sp>
      <p:sp>
        <p:nvSpPr>
          <p:cNvPr id="7" name="Rectangle 6" descr="Color filled rectangle borde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descr="Color filled rectangle borde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descr="Color filled rectangle borde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Date Placeholder 4">
            <a:extLst>
              <a:ext uri="{FF2B5EF4-FFF2-40B4-BE49-F238E27FC236}">
                <a16:creationId xmlns:a16="http://schemas.microsoft.com/office/drawing/2014/main" id="{CC6790A9-96B9-4F26-8AF1-4727DA857E62}"/>
              </a:ext>
            </a:extLst>
          </p:cNvPr>
          <p:cNvSpPr txBox="1">
            <a:spLocks/>
          </p:cNvSpPr>
          <p:nvPr userDrawn="1"/>
        </p:nvSpPr>
        <p:spPr>
          <a:xfrm>
            <a:off x="286512" y="6500384"/>
            <a:ext cx="274320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a:latin typeface="Segoe UI" panose="020B0502040204020203" pitchFamily="34" charset="0"/>
              <a:ea typeface="Segoe UI" panose="020B0502040204020203" pitchFamily="34" charset="0"/>
              <a:cs typeface="Segoe UI" panose="020B0502040204020203" pitchFamily="34" charset="0"/>
            </a:endParaRPr>
          </a:p>
        </p:txBody>
      </p:sp>
      <p:sp>
        <p:nvSpPr>
          <p:cNvPr id="12" name="Slide Number Placeholder 17">
            <a:extLst>
              <a:ext uri="{FF2B5EF4-FFF2-40B4-BE49-F238E27FC236}">
                <a16:creationId xmlns:a16="http://schemas.microsoft.com/office/drawing/2014/main" id="{1D570AE6-476F-4CE4-A935-5B76F2241A82}"/>
              </a:ext>
            </a:extLst>
          </p:cNvPr>
          <p:cNvSpPr txBox="1">
            <a:spLocks/>
          </p:cNvSpPr>
          <p:nvPr userDrawn="1"/>
        </p:nvSpPr>
        <p:spPr>
          <a:xfrm>
            <a:off x="9136380" y="6479630"/>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a:latin typeface="Segoe UI" panose="020B0502040204020203" pitchFamily="34" charset="0"/>
              <a:ea typeface="Segoe UI" panose="020B0502040204020203" pitchFamily="34" charset="0"/>
              <a:cs typeface="Segoe UI" panose="020B0502040204020203" pitchFamily="34" charset="0"/>
            </a:endParaRPr>
          </a:p>
        </p:txBody>
      </p:sp>
      <p:sp>
        <p:nvSpPr>
          <p:cNvPr id="14" name="Slide Number Placeholder 17">
            <a:extLst>
              <a:ext uri="{FF2B5EF4-FFF2-40B4-BE49-F238E27FC236}">
                <a16:creationId xmlns:a16="http://schemas.microsoft.com/office/drawing/2014/main" id="{EF725426-58AB-4C4F-8505-D2487FA09610}"/>
              </a:ext>
            </a:extLst>
          </p:cNvPr>
          <p:cNvSpPr txBox="1">
            <a:spLocks/>
          </p:cNvSpPr>
          <p:nvPr userDrawn="1"/>
        </p:nvSpPr>
        <p:spPr>
          <a:xfrm>
            <a:off x="9339580" y="6479631"/>
            <a:ext cx="274320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2BDE3A-8A5F-47C4-AA75-58FC1EB2D383}" type="slidenum">
              <a:rPr lang="en-US" sz="900" smtClean="0">
                <a:solidFill>
                  <a:schemeClr val="bg1"/>
                </a:solidFill>
              </a:rPr>
              <a:pPr/>
              <a:t>‹#›</a:t>
            </a:fld>
            <a:endParaRPr lang="en-US" sz="900">
              <a:solidFill>
                <a:schemeClr val="bg1"/>
              </a:solidFill>
            </a:endParaRPr>
          </a:p>
        </p:txBody>
      </p:sp>
    </p:spTree>
    <p:extLst>
      <p:ext uri="{BB962C8B-B14F-4D97-AF65-F5344CB8AC3E}">
        <p14:creationId xmlns:p14="http://schemas.microsoft.com/office/powerpoint/2010/main" val="1472974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Lst>
  <p:hf hdr="0" ftr="0" dt="0"/>
  <p:txStyles>
    <p:titleStyle>
      <a:lvl1pPr algn="l" defTabSz="685800" rtl="0" eaLnBrk="1" latinLnBrk="0" hangingPunct="1">
        <a:lnSpc>
          <a:spcPct val="90000"/>
        </a:lnSpc>
        <a:spcBef>
          <a:spcPct val="0"/>
        </a:spcBef>
        <a:buNone/>
        <a:defRPr sz="3000" kern="1200">
          <a:solidFill>
            <a:schemeClr val="tx1">
              <a:lumMod val="85000"/>
              <a:lumOff val="15000"/>
            </a:schemeClr>
          </a:solidFill>
          <a:latin typeface="Segoe UI"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descr="Color filled rectangle border">
            <a:extLst>
              <a:ext uri="{FF2B5EF4-FFF2-40B4-BE49-F238E27FC236}">
                <a16:creationId xmlns:a16="http://schemas.microsoft.com/office/drawing/2014/main" id="{F933E762-6584-4814-9B69-5546BFEE8F3F}"/>
              </a:ext>
            </a:extLst>
          </p:cNvPr>
          <p:cNvSpPr/>
          <p:nvPr userDrawn="1"/>
        </p:nvSpPr>
        <p:spPr>
          <a:xfrm>
            <a:off x="9137904" y="6479628"/>
            <a:ext cx="3054096" cy="378372"/>
          </a:xfrm>
          <a:prstGeom prst="rect">
            <a:avLst/>
          </a:prstGeom>
          <a:solidFill>
            <a:srgbClr val="B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83700BED-6787-4382-B4F3-C867AAFE0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3EBB9BF-05B7-4D0A-9911-C6FE57762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5B1ED2A-F358-480C-9948-C5A97B2D3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0F2CFC46-2C77-4E87-B2E0-5B5A340D0881}" type="datetime1">
              <a:rPr lang="en-CA" smtClean="0"/>
              <a:t>2021-06-08</a:t>
            </a:fld>
            <a:endParaRPr lang="en-CA">
              <a:latin typeface="Segoe UI" panose="020B0502040204020203" pitchFamily="34" charset="0"/>
              <a:cs typeface="Segoe UI" panose="020B0502040204020203" pitchFamily="34" charset="0"/>
            </a:endParaRPr>
          </a:p>
        </p:txBody>
      </p:sp>
      <p:sp>
        <p:nvSpPr>
          <p:cNvPr id="5" name="Footer Placeholder 4">
            <a:extLst>
              <a:ext uri="{FF2B5EF4-FFF2-40B4-BE49-F238E27FC236}">
                <a16:creationId xmlns:a16="http://schemas.microsoft.com/office/drawing/2014/main" id="{54F739E9-C035-43B5-BB1E-97DC48132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CA">
              <a:latin typeface="Segoe UI" panose="020B0502040204020203" pitchFamily="34" charset="0"/>
              <a:cs typeface="Segoe UI" panose="020B0502040204020203" pitchFamily="34" charset="0"/>
            </a:endParaRPr>
          </a:p>
        </p:txBody>
      </p:sp>
      <p:sp>
        <p:nvSpPr>
          <p:cNvPr id="6" name="Slide Number Placeholder 5">
            <a:extLst>
              <a:ext uri="{FF2B5EF4-FFF2-40B4-BE49-F238E27FC236}">
                <a16:creationId xmlns:a16="http://schemas.microsoft.com/office/drawing/2014/main" id="{D36CC9A0-6C09-40F1-B0E0-B3109D8F84BC}"/>
              </a:ext>
            </a:extLst>
          </p:cNvPr>
          <p:cNvSpPr>
            <a:spLocks noGrp="1"/>
          </p:cNvSpPr>
          <p:nvPr>
            <p:ph type="sldNum" sz="quarter" idx="4"/>
          </p:nvPr>
        </p:nvSpPr>
        <p:spPr>
          <a:xfrm>
            <a:off x="9381876" y="6483255"/>
            <a:ext cx="2743200" cy="365125"/>
          </a:xfrm>
          <a:prstGeom prst="rect">
            <a:avLst/>
          </a:prstGeom>
        </p:spPr>
        <p:txBody>
          <a:bodyPr vert="horz" lIns="91440" tIns="45720" rIns="91440" bIns="45720" rtlCol="0" anchor="ctr"/>
          <a:lstStyle>
            <a:lvl1pPr algn="r">
              <a:defRPr sz="900">
                <a:solidFill>
                  <a:schemeClr val="bg1"/>
                </a:solidFill>
                <a:latin typeface="Segoe UI" panose="020B0502040204020203" pitchFamily="34" charset="0"/>
                <a:cs typeface="Segoe UI" panose="020B0502040204020203" pitchFamily="34" charset="0"/>
              </a:defRPr>
            </a:lvl1pPr>
          </a:lstStyle>
          <a:p>
            <a:fld id="{F0F5746B-1A61-4914-9792-FA2C912D93FF}" type="slidenum">
              <a:rPr lang="en-CA" smtClean="0"/>
              <a:pPr/>
              <a:t>‹#›</a:t>
            </a:fld>
            <a:endParaRPr lang="en-CA"/>
          </a:p>
        </p:txBody>
      </p:sp>
      <p:sp>
        <p:nvSpPr>
          <p:cNvPr id="8" name="Rectangle 7" descr="Color filled rectangle border">
            <a:extLst>
              <a:ext uri="{FF2B5EF4-FFF2-40B4-BE49-F238E27FC236}">
                <a16:creationId xmlns:a16="http://schemas.microsoft.com/office/drawing/2014/main" id="{54305179-FC39-48E5-AF78-D3C443789FA7}"/>
              </a:ext>
            </a:extLst>
          </p:cNvPr>
          <p:cNvSpPr/>
          <p:nvPr userDrawn="1"/>
        </p:nvSpPr>
        <p:spPr>
          <a:xfrm>
            <a:off x="0" y="6479628"/>
            <a:ext cx="3054096" cy="37837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Color filled rectangle border">
            <a:extLst>
              <a:ext uri="{FF2B5EF4-FFF2-40B4-BE49-F238E27FC236}">
                <a16:creationId xmlns:a16="http://schemas.microsoft.com/office/drawing/2014/main" id="{46711125-A429-4F69-A467-E51DF86DAAC2}"/>
              </a:ext>
            </a:extLst>
          </p:cNvPr>
          <p:cNvSpPr/>
          <p:nvPr userDrawn="1"/>
        </p:nvSpPr>
        <p:spPr>
          <a:xfrm>
            <a:off x="3054096" y="6479628"/>
            <a:ext cx="3054096" cy="378372"/>
          </a:xfrm>
          <a:prstGeom prst="rect">
            <a:avLst/>
          </a:prstGeom>
          <a:solidFill>
            <a:srgbClr val="5CB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Color filled rectangle border">
            <a:extLst>
              <a:ext uri="{FF2B5EF4-FFF2-40B4-BE49-F238E27FC236}">
                <a16:creationId xmlns:a16="http://schemas.microsoft.com/office/drawing/2014/main" id="{ECFE0888-27CF-410E-A7C5-1E8FD89E6750}"/>
              </a:ext>
            </a:extLst>
          </p:cNvPr>
          <p:cNvSpPr/>
          <p:nvPr userDrawn="1"/>
        </p:nvSpPr>
        <p:spPr>
          <a:xfrm>
            <a:off x="6108192" y="6479628"/>
            <a:ext cx="3054096" cy="378372"/>
          </a:xfrm>
          <a:prstGeom prst="rect">
            <a:avLst/>
          </a:prstGeom>
          <a:solidFill>
            <a:srgbClr val="D4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4433987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hyperlink" Target="https://actt.albertadoctors.org/file/CII_PIA_Summary_and_Expedited_PIA_Instructions.pdf"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hyperlink" Target="https://actt.albertadoctors.org/file/HIDGC_Overview_Fact_Sheet.pdf"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1.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6.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s://actt.albertadoctors.org/file/QHR_Accuro_CII-CPAR_Guide.pdf"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actt.albertadoctors.org/file/QHR_Accuro_CII-CPAR__Mapping.pdf"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hyperlink" Target="https://actt.albertadoctors.org/file/QHR_Accuro_CII-CPAR_Guide.pdf"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5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5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52.xml"/><Relationship Id="rId6" Type="http://schemas.openxmlformats.org/officeDocument/2006/relationships/image" Target="../media/image44.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52.xml"/><Relationship Id="rId6" Type="http://schemas.openxmlformats.org/officeDocument/2006/relationships/image" Target="../media/image44.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5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5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5.png"/><Relationship Id="rId3" Type="http://schemas.openxmlformats.org/officeDocument/2006/relationships/image" Target="../media/image32.png"/><Relationship Id="rId7" Type="http://schemas.openxmlformats.org/officeDocument/2006/relationships/image" Target="../media/image66.png"/><Relationship Id="rId12"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53.png"/><Relationship Id="rId11" Type="http://schemas.openxmlformats.org/officeDocument/2006/relationships/image" Target="../media/image64.png"/><Relationship Id="rId5" Type="http://schemas.openxmlformats.org/officeDocument/2006/relationships/image" Target="../media/image45.png"/><Relationship Id="rId10" Type="http://schemas.openxmlformats.org/officeDocument/2006/relationships/image" Target="../media/image63.png"/><Relationship Id="rId4" Type="http://schemas.openxmlformats.org/officeDocument/2006/relationships/image" Target="../media/image42.png"/><Relationship Id="rId9" Type="http://schemas.openxmlformats.org/officeDocument/2006/relationships/image" Target="../media/image65.png"/><Relationship Id="rId1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hyperlink" Target="https://actt.albertadoctors.org/PMH/panel-continuity/CII-CPAR/Pages/Tools-and-Resources.aspx" TargetMode="Externa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hyperlink" Target="https://actt.albertadoctors.org/file/QHR_Accuro_CII-CPAR_Guide.pdf" TargetMode="External"/><Relationship Id="rId2" Type="http://schemas.openxmlformats.org/officeDocument/2006/relationships/notesSlide" Target="../notesSlides/notesSlide35.xml"/><Relationship Id="rId1" Type="http://schemas.openxmlformats.org/officeDocument/2006/relationships/slideLayout" Target="../slideLayouts/slideLayout5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52.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4.jpeg"/><Relationship Id="rId7"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25.png"/><Relationship Id="rId9"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hyperlink" Target="https://actt.albertadoctors.org/file/QHR_Accuro_CII-CPAR_Guide.pdf"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hyperlink" Target="https://actt.albertadoctors.org/file/QHR_Accuro_CII-CPAR_Guide.pdf"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40.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9.png"/><Relationship Id="rId7" Type="http://schemas.openxmlformats.org/officeDocument/2006/relationships/image" Target="../media/image23.png"/><Relationship Id="rId12" Type="http://schemas.microsoft.com/office/2007/relationships/hdphoto" Target="../media/hdphoto2.wdp"/><Relationship Id="rId2" Type="http://schemas.openxmlformats.org/officeDocument/2006/relationships/notesSlide" Target="../notesSlides/notesSlide49.xml"/><Relationship Id="rId1" Type="http://schemas.openxmlformats.org/officeDocument/2006/relationships/slideLayout" Target="../slideLayouts/slideLayout42.xml"/><Relationship Id="rId6" Type="http://schemas.openxmlformats.org/officeDocument/2006/relationships/image" Target="../media/image26.jpeg"/><Relationship Id="rId11" Type="http://schemas.openxmlformats.org/officeDocument/2006/relationships/image" Target="../media/image101.png"/><Relationship Id="rId5" Type="http://schemas.openxmlformats.org/officeDocument/2006/relationships/image" Target="../media/image24.jpeg"/><Relationship Id="rId10" Type="http://schemas.openxmlformats.org/officeDocument/2006/relationships/image" Target="../media/image87.png"/><Relationship Id="rId4" Type="http://schemas.microsoft.com/office/2007/relationships/hdphoto" Target="../media/hdphoto1.wdp"/><Relationship Id="rId9"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51.xml"/><Relationship Id="rId1" Type="http://schemas.openxmlformats.org/officeDocument/2006/relationships/slideLayout" Target="../slideLayouts/slideLayout4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39.xml"/><Relationship Id="rId4" Type="http://schemas.openxmlformats.org/officeDocument/2006/relationships/hyperlink" Target="https://actt.albertadoctors.org/cii-cpar/toolsresource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40.xml"/><Relationship Id="rId5" Type="http://schemas.openxmlformats.org/officeDocument/2006/relationships/image" Target="../media/image109.jpeg"/><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50.xml"/><Relationship Id="rId5" Type="http://schemas.openxmlformats.org/officeDocument/2006/relationships/image" Target="../media/image110.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hyperlink" Target="http://www.albertanetcare.ca/Registration.htm" TargetMode="External"/><Relationship Id="rId2" Type="http://schemas.openxmlformats.org/officeDocument/2006/relationships/notesSlide" Target="../notesSlides/notesSlide56.xml"/><Relationship Id="rId1" Type="http://schemas.openxmlformats.org/officeDocument/2006/relationships/slideLayout" Target="../slideLayouts/slideLayout39.xml"/><Relationship Id="rId5" Type="http://schemas.openxmlformats.org/officeDocument/2006/relationships/image" Target="../media/image111.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39.xml"/><Relationship Id="rId6" Type="http://schemas.openxmlformats.org/officeDocument/2006/relationships/hyperlink" Target="http://www.albertanetcare.ca/learningcentre/trainingrecordings.htm" TargetMode="External"/><Relationship Id="rId5" Type="http://schemas.openxmlformats.org/officeDocument/2006/relationships/image" Target="../media/image114.png"/><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39.xml"/><Relationship Id="rId5" Type="http://schemas.openxmlformats.org/officeDocument/2006/relationships/image" Target="../media/image118.png"/><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60.xml"/><Relationship Id="rId1" Type="http://schemas.openxmlformats.org/officeDocument/2006/relationships/slideLayout" Target="../slideLayouts/slideLayout39.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39.xml"/><Relationship Id="rId5" Type="http://schemas.openxmlformats.org/officeDocument/2006/relationships/image" Target="../media/image129.png"/><Relationship Id="rId4" Type="http://schemas.openxmlformats.org/officeDocument/2006/relationships/image" Target="../media/image128.png"/></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2.xml"/><Relationship Id="rId1" Type="http://schemas.openxmlformats.org/officeDocument/2006/relationships/slideLayout" Target="../slideLayouts/slideLayout39.xml"/><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64.xml"/><Relationship Id="rId1" Type="http://schemas.openxmlformats.org/officeDocument/2006/relationships/slideLayout" Target="../slideLayouts/slideLayout35.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67.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4.jpeg"/><Relationship Id="rId7" Type="http://schemas.openxmlformats.org/officeDocument/2006/relationships/image" Target="../media/image133.jpeg"/><Relationship Id="rId2" Type="http://schemas.openxmlformats.org/officeDocument/2006/relationships/notesSlide" Target="../notesSlides/notesSlide65.xml"/><Relationship Id="rId1" Type="http://schemas.openxmlformats.org/officeDocument/2006/relationships/slideLayout" Target="../slideLayouts/slideLayout35.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7.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8.xml"/><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9.xml"/><Relationship Id="rId1" Type="http://schemas.openxmlformats.org/officeDocument/2006/relationships/slideLayout" Target="../slideLayouts/slideLayout39.xml"/><Relationship Id="rId4" Type="http://schemas.openxmlformats.org/officeDocument/2006/relationships/image" Target="../media/image144.png"/></Relationships>
</file>

<file path=ppt/slides/_rels/slide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0.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3" Type="http://schemas.openxmlformats.org/officeDocument/2006/relationships/hyperlink" Target="https://actt.albertadoctors.org/cii-cpar/toolsresources" TargetMode="External"/><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2.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3.xml"/><Relationship Id="rId1" Type="http://schemas.openxmlformats.org/officeDocument/2006/relationships/slideLayout" Target="../slideLayouts/slideLayout36.xml"/><Relationship Id="rId4" Type="http://schemas.openxmlformats.org/officeDocument/2006/relationships/hyperlink" Target="https://actt.albertadoctors.org/cii-cpar/toolsresource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39.xml"/><Relationship Id="rId4" Type="http://schemas.openxmlformats.org/officeDocument/2006/relationships/hyperlink" Target="https://actt.albertadoctors.org/cii-cpar/toolsresource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6.xml"/><Relationship Id="rId1" Type="http://schemas.openxmlformats.org/officeDocument/2006/relationships/slideLayout" Target="../slideLayouts/slideLayout44.xml"/><Relationship Id="rId4" Type="http://schemas.microsoft.com/office/2007/relationships/hdphoto" Target="../media/hdphoto3.wdp"/></Relationships>
</file>

<file path=ppt/slides/_rels/slide79.xml.rels><?xml version="1.0" encoding="UTF-8" standalone="yes"?>
<Relationships xmlns="http://schemas.openxmlformats.org/package/2006/relationships"><Relationship Id="rId3" Type="http://schemas.openxmlformats.org/officeDocument/2006/relationships/hyperlink" Target="http://www.albertanetcare.ca/learningcentre/CII.htm" TargetMode="External"/><Relationship Id="rId2" Type="http://schemas.openxmlformats.org/officeDocument/2006/relationships/notesSlide" Target="../notesSlides/notesSlide77.xml"/><Relationship Id="rId1" Type="http://schemas.openxmlformats.org/officeDocument/2006/relationships/slideLayout" Target="../slideLayouts/slideLayout39.xml"/><Relationship Id="rId5" Type="http://schemas.openxmlformats.org/officeDocument/2006/relationships/hyperlink" Target="https://actt.albertadoctors.org/CII-CPAR/Pages/Tools-and-Resources.aspx" TargetMode="External"/><Relationship Id="rId4" Type="http://schemas.openxmlformats.org/officeDocument/2006/relationships/hyperlink" Target="https://actt.albertadoctors.org/CII-CPAR/cii-cpar-primary-care/Pages/CII-CPAR-for-Primary-Care.asp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4862" y="4487393"/>
            <a:ext cx="7443538" cy="1723549"/>
          </a:xfrm>
          <a:prstGeom prst="rect">
            <a:avLst/>
          </a:prstGeom>
          <a:solidFill>
            <a:schemeClr val="bg1"/>
          </a:solidFill>
        </p:spPr>
        <p:txBody>
          <a:bodyPr wrap="square" rtlCol="0">
            <a:spAutoFit/>
          </a:bodyPr>
          <a:lstStyle/>
          <a:p>
            <a:pPr>
              <a:spcAft>
                <a:spcPts val="600"/>
              </a:spcAft>
            </a:pPr>
            <a:r>
              <a:rPr lang="en-US" sz="2400" b="1" i="1">
                <a:solidFill>
                  <a:srgbClr val="D45500"/>
                </a:solidFill>
                <a:latin typeface="Segoe UI" panose="020B0502040204020203" pitchFamily="34" charset="0"/>
                <a:cs typeface="Segoe UI" panose="020B0502040204020203" pitchFamily="34" charset="0"/>
              </a:rPr>
              <a:t>Technology for Integration and Continuity</a:t>
            </a:r>
          </a:p>
          <a:p>
            <a:pPr>
              <a:spcAft>
                <a:spcPts val="600"/>
              </a:spcAft>
            </a:pPr>
            <a:endParaRPr lang="en-US" sz="2400" b="1" i="1">
              <a:solidFill>
                <a:srgbClr val="D45500"/>
              </a:solidFill>
              <a:latin typeface="Segoe UI" panose="020B0502040204020203" pitchFamily="34" charset="0"/>
              <a:cs typeface="Segoe UI" panose="020B0502040204020203" pitchFamily="34" charset="0"/>
            </a:endParaRPr>
          </a:p>
          <a:p>
            <a:pPr>
              <a:spcAft>
                <a:spcPts val="600"/>
              </a:spcAft>
            </a:pPr>
            <a:r>
              <a:rPr lang="en-US" sz="2400" b="1" i="1">
                <a:solidFill>
                  <a:srgbClr val="D45500"/>
                </a:solidFill>
                <a:latin typeface="Segoe UI" panose="020B0502040204020203" pitchFamily="34" charset="0"/>
                <a:cs typeface="Segoe UI" panose="020B0502040204020203" pitchFamily="34" charset="0"/>
              </a:rPr>
              <a:t>Orientation for Primary Care Clinics Using QHR </a:t>
            </a:r>
            <a:r>
              <a:rPr lang="en-US" sz="2400" b="1" i="1" err="1">
                <a:solidFill>
                  <a:srgbClr val="D45500"/>
                </a:solidFill>
                <a:latin typeface="Segoe UI" panose="020B0502040204020203" pitchFamily="34" charset="0"/>
                <a:cs typeface="Segoe UI" panose="020B0502040204020203" pitchFamily="34" charset="0"/>
              </a:rPr>
              <a:t>Accuro</a:t>
            </a:r>
            <a:r>
              <a:rPr lang="en-US" sz="2400" b="1" i="1">
                <a:solidFill>
                  <a:srgbClr val="D45500"/>
                </a:solidFill>
                <a:latin typeface="Segoe UI" panose="020B0502040204020203" pitchFamily="34" charset="0"/>
                <a:cs typeface="Segoe UI" panose="020B0502040204020203" pitchFamily="34" charset="0"/>
              </a:rPr>
              <a:t> EMR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982" y="1705257"/>
            <a:ext cx="5212532" cy="2301439"/>
          </a:xfrm>
          <a:prstGeom prst="rect">
            <a:avLst/>
          </a:prstGeom>
        </p:spPr>
      </p:pic>
      <p:pic>
        <p:nvPicPr>
          <p:cNvPr id="5" name="Picture 4" descr="cid:image005.png@01D51FA9.9ABC6670"/>
          <p:cNvPicPr/>
          <p:nvPr/>
        </p:nvPicPr>
        <p:blipFill>
          <a:blip r:embed="rId4">
            <a:extLst>
              <a:ext uri="{28A0092B-C50C-407E-A947-70E740481C1C}">
                <a14:useLocalDpi xmlns:a14="http://schemas.microsoft.com/office/drawing/2010/main" val="0"/>
              </a:ext>
            </a:extLst>
          </a:blip>
          <a:srcRect/>
          <a:stretch>
            <a:fillRect/>
          </a:stretch>
        </p:blipFill>
        <p:spPr bwMode="auto">
          <a:xfrm>
            <a:off x="4721300" y="156504"/>
            <a:ext cx="2749399" cy="646685"/>
          </a:xfrm>
          <a:prstGeom prst="rect">
            <a:avLst/>
          </a:prstGeom>
          <a:noFill/>
          <a:ln>
            <a:noFill/>
          </a:ln>
        </p:spPr>
      </p:pic>
      <p:sp>
        <p:nvSpPr>
          <p:cNvPr id="6" name="TextBox 5"/>
          <p:cNvSpPr txBox="1"/>
          <p:nvPr/>
        </p:nvSpPr>
        <p:spPr>
          <a:xfrm>
            <a:off x="9218282" y="6038423"/>
            <a:ext cx="1864293" cy="338554"/>
          </a:xfrm>
          <a:prstGeom prst="rect">
            <a:avLst/>
          </a:prstGeom>
          <a:noFill/>
        </p:spPr>
        <p:txBody>
          <a:bodyPr wrap="none" rtlCol="0">
            <a:spAutoFit/>
          </a:bodyPr>
          <a:lstStyle/>
          <a:p>
            <a:r>
              <a:rPr lang="en-US" sz="1600" dirty="0"/>
              <a:t>Version: June 2021</a:t>
            </a:r>
          </a:p>
        </p:txBody>
      </p:sp>
    </p:spTree>
    <p:extLst>
      <p:ext uri="{BB962C8B-B14F-4D97-AF65-F5344CB8AC3E}">
        <p14:creationId xmlns:p14="http://schemas.microsoft.com/office/powerpoint/2010/main" val="4234690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B28A-FBDC-4A91-ACA3-EFB1DCD1BB02}"/>
              </a:ext>
            </a:extLst>
          </p:cNvPr>
          <p:cNvSpPr>
            <a:spLocks noGrp="1"/>
          </p:cNvSpPr>
          <p:nvPr>
            <p:ph type="title" idx="4294967295"/>
          </p:nvPr>
        </p:nvSpPr>
        <p:spPr>
          <a:xfrm>
            <a:off x="693821" y="176576"/>
            <a:ext cx="10455442" cy="680039"/>
          </a:xfrm>
        </p:spPr>
        <p:txBody>
          <a:bodyPr anchor="t">
            <a:noAutofit/>
          </a:bodyPr>
          <a:lstStyle/>
          <a:p>
            <a:pPr eaLnBrk="1" hangingPunct="1"/>
            <a:r>
              <a:rPr lang="en-US" sz="3600">
                <a:solidFill>
                  <a:srgbClr val="275971"/>
                </a:solidFill>
              </a:rPr>
              <a:t>What is Community Information Integration (CII)?</a:t>
            </a:r>
            <a:endParaRPr lang="en-CA" sz="3600">
              <a:solidFill>
                <a:srgbClr val="275971"/>
              </a:solidFill>
            </a:endParaRPr>
          </a:p>
        </p:txBody>
      </p:sp>
      <p:sp>
        <p:nvSpPr>
          <p:cNvPr id="39" name="Content Placeholder 2">
            <a:extLst>
              <a:ext uri="{FF2B5EF4-FFF2-40B4-BE49-F238E27FC236}">
                <a16:creationId xmlns:a16="http://schemas.microsoft.com/office/drawing/2014/main" id="{D13D49C5-F735-4552-9E2E-9D0817F7BDD6}"/>
              </a:ext>
            </a:extLst>
          </p:cNvPr>
          <p:cNvSpPr>
            <a:spLocks noGrp="1"/>
          </p:cNvSpPr>
          <p:nvPr>
            <p:ph idx="1"/>
          </p:nvPr>
        </p:nvSpPr>
        <p:spPr>
          <a:xfrm>
            <a:off x="693821" y="972081"/>
            <a:ext cx="10515600" cy="1692773"/>
          </a:xfrm>
        </p:spPr>
        <p:txBody>
          <a:bodyPr>
            <a:normAutofit/>
          </a:bodyPr>
          <a:lstStyle/>
          <a:p>
            <a:pPr marL="0" indent="0">
              <a:buNone/>
            </a:pPr>
            <a:r>
              <a:rPr lang="en-CA" sz="2800">
                <a:latin typeface="Segoe UI" panose="020B0502040204020203" pitchFamily="34" charset="0"/>
                <a:cs typeface="Segoe UI" panose="020B0502040204020203" pitchFamily="34" charset="0"/>
              </a:rPr>
              <a:t>CII is a system that collects select patient information from community Electronic Medical Records (EMRs) and shares it with other members of the patient’s care team through Alberta Netcare.</a:t>
            </a:r>
          </a:p>
        </p:txBody>
      </p:sp>
      <p:grpSp>
        <p:nvGrpSpPr>
          <p:cNvPr id="52" name="Group 51">
            <a:extLst>
              <a:ext uri="{FF2B5EF4-FFF2-40B4-BE49-F238E27FC236}">
                <a16:creationId xmlns:a16="http://schemas.microsoft.com/office/drawing/2014/main" id="{6374BB1B-5B00-45FC-BA09-74D252889884}"/>
              </a:ext>
            </a:extLst>
          </p:cNvPr>
          <p:cNvGrpSpPr/>
          <p:nvPr/>
        </p:nvGrpSpPr>
        <p:grpSpPr>
          <a:xfrm>
            <a:off x="2898333" y="2578212"/>
            <a:ext cx="6395333" cy="3229870"/>
            <a:chOff x="2728685" y="2341758"/>
            <a:chExt cx="6395333" cy="3229870"/>
          </a:xfrm>
        </p:grpSpPr>
        <p:pic>
          <p:nvPicPr>
            <p:cNvPr id="11" name="Picture 16" descr="Image result for ser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2337" y="4089169"/>
              <a:ext cx="731028" cy="89880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cxnSpLocks/>
            </p:cNvCxnSpPr>
            <p:nvPr/>
          </p:nvCxnSpPr>
          <p:spPr>
            <a:xfrm>
              <a:off x="6519839" y="4139488"/>
              <a:ext cx="892800" cy="30240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17" name="TextBox 16"/>
            <p:cNvSpPr txBox="1"/>
            <p:nvPr/>
          </p:nvSpPr>
          <p:spPr>
            <a:xfrm>
              <a:off x="7417551" y="2341758"/>
              <a:ext cx="1690425" cy="584775"/>
            </a:xfrm>
            <a:prstGeom prst="rect">
              <a:avLst/>
            </a:prstGeom>
            <a:noFill/>
          </p:spPr>
          <p:txBody>
            <a:bodyPr wrap="square" rtlCol="0">
              <a:spAutoFit/>
            </a:bodyPr>
            <a:lstStyle>
              <a:defPPr>
                <a:defRPr lang="en-US"/>
              </a:defPPr>
              <a:lvl1pPr algn="ctr" defTabSz="914378">
                <a:defRPr sz="1200" b="1">
                  <a:solidFill>
                    <a:srgbClr val="275971"/>
                  </a:solidFill>
                  <a:ea typeface="+mj-ea"/>
                  <a:cs typeface="+mj-cs"/>
                </a:defRPr>
              </a:lvl1pPr>
            </a:lstStyle>
            <a:p>
              <a:r>
                <a:rPr lang="en-US" sz="1600"/>
                <a:t>Alberta Netcare Portal</a:t>
              </a:r>
              <a:endParaRPr lang="en-CA" sz="1600"/>
            </a:p>
          </p:txBody>
        </p:sp>
        <p:sp>
          <p:nvSpPr>
            <p:cNvPr id="18" name="TextBox 17"/>
            <p:cNvSpPr txBox="1"/>
            <p:nvPr/>
          </p:nvSpPr>
          <p:spPr>
            <a:xfrm>
              <a:off x="7391684" y="4986853"/>
              <a:ext cx="1732334" cy="584775"/>
            </a:xfrm>
            <a:prstGeom prst="rect">
              <a:avLst/>
            </a:prstGeom>
            <a:noFill/>
          </p:spPr>
          <p:txBody>
            <a:bodyPr wrap="none" rtlCol="0">
              <a:spAutoFit/>
            </a:bodyPr>
            <a:lstStyle/>
            <a:p>
              <a:pPr algn="ctr" defTabSz="914378"/>
              <a:r>
                <a:rPr lang="en-US" sz="1600" b="1">
                  <a:solidFill>
                    <a:srgbClr val="275971"/>
                  </a:solidFill>
                  <a:ea typeface="+mj-ea"/>
                  <a:cs typeface="+mj-cs"/>
                </a:rPr>
                <a:t>Healthcare Data</a:t>
              </a:r>
            </a:p>
            <a:p>
              <a:pPr algn="ctr" defTabSz="914378"/>
              <a:r>
                <a:rPr lang="en-US" sz="1600" b="1">
                  <a:solidFill>
                    <a:srgbClr val="275971"/>
                  </a:solidFill>
                  <a:ea typeface="+mj-ea"/>
                  <a:cs typeface="+mj-cs"/>
                </a:rPr>
                <a:t>Repository</a:t>
              </a:r>
              <a:endParaRPr lang="en-CA" sz="1600" b="1">
                <a:solidFill>
                  <a:srgbClr val="275971"/>
                </a:solidFill>
                <a:ea typeface="+mj-ea"/>
                <a:cs typeface="+mj-cs"/>
              </a:endParaRPr>
            </a:p>
          </p:txBody>
        </p:sp>
        <p:grpSp>
          <p:nvGrpSpPr>
            <p:cNvPr id="40" name="Group 39">
              <a:extLst>
                <a:ext uri="{FF2B5EF4-FFF2-40B4-BE49-F238E27FC236}">
                  <a16:creationId xmlns:a16="http://schemas.microsoft.com/office/drawing/2014/main" id="{FC8086A9-C80F-4494-9EE5-13FC8F387634}"/>
                </a:ext>
              </a:extLst>
            </p:cNvPr>
            <p:cNvGrpSpPr/>
            <p:nvPr/>
          </p:nvGrpSpPr>
          <p:grpSpPr>
            <a:xfrm>
              <a:off x="2728685" y="3431775"/>
              <a:ext cx="3831120" cy="1945536"/>
              <a:chOff x="2644144" y="2741964"/>
              <a:chExt cx="3831120" cy="1945536"/>
            </a:xfrm>
          </p:grpSpPr>
          <p:pic>
            <p:nvPicPr>
              <p:cNvPr id="41" name="Picture 8" descr="Image result for electronic medical record">
                <a:extLst>
                  <a:ext uri="{FF2B5EF4-FFF2-40B4-BE49-F238E27FC236}">
                    <a16:creationId xmlns:a16="http://schemas.microsoft.com/office/drawing/2014/main" id="{FAE8A50C-F4BE-4108-AD7B-85DC7B39D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0261" y="2741964"/>
                <a:ext cx="1444903" cy="110679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Image result for server">
                <a:extLst>
                  <a:ext uri="{FF2B5EF4-FFF2-40B4-BE49-F238E27FC236}">
                    <a16:creationId xmlns:a16="http://schemas.microsoft.com/office/drawing/2014/main" id="{16645724-7637-493B-A564-279AD3858F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5444" y="2849572"/>
                <a:ext cx="731029" cy="902505"/>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E08C4DA5-D472-4BBB-9C07-8B6B276276AF}"/>
                  </a:ext>
                </a:extLst>
              </p:cNvPr>
              <p:cNvCxnSpPr/>
              <p:nvPr/>
            </p:nvCxnSpPr>
            <p:spPr>
              <a:xfrm>
                <a:off x="4361282" y="3300825"/>
                <a:ext cx="1014798"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46" name="TextBox 45">
                <a:extLst>
                  <a:ext uri="{FF2B5EF4-FFF2-40B4-BE49-F238E27FC236}">
                    <a16:creationId xmlns:a16="http://schemas.microsoft.com/office/drawing/2014/main" id="{87942F5A-99C4-4F3D-A397-D9BAB3CBF5F7}"/>
                  </a:ext>
                </a:extLst>
              </p:cNvPr>
              <p:cNvSpPr txBox="1"/>
              <p:nvPr/>
            </p:nvSpPr>
            <p:spPr>
              <a:xfrm>
                <a:off x="2644144" y="3856503"/>
                <a:ext cx="1717138" cy="830997"/>
              </a:xfrm>
              <a:prstGeom prst="rect">
                <a:avLst/>
              </a:prstGeom>
              <a:noFill/>
            </p:spPr>
            <p:txBody>
              <a:bodyPr wrap="none" rtlCol="0">
                <a:spAutoFit/>
              </a:bodyPr>
              <a:lstStyle>
                <a:defPPr>
                  <a:defRPr lang="en-US"/>
                </a:defPPr>
                <a:lvl1pPr algn="ctr" defTabSz="914378">
                  <a:defRPr sz="1200" b="1">
                    <a:solidFill>
                      <a:srgbClr val="275971"/>
                    </a:solidFill>
                    <a:ea typeface="+mj-ea"/>
                    <a:cs typeface="+mj-cs"/>
                  </a:defRPr>
                </a:lvl1pPr>
              </a:lstStyle>
              <a:p>
                <a:r>
                  <a:rPr lang="en-US" sz="1600">
                    <a:latin typeface="Segoe UI" panose="020B0502040204020203" pitchFamily="34" charset="0"/>
                    <a:cs typeface="Segoe UI" panose="020B0502040204020203" pitchFamily="34" charset="0"/>
                  </a:rPr>
                  <a:t>Community </a:t>
                </a:r>
                <a:br>
                  <a:rPr lang="en-US" sz="1600">
                    <a:latin typeface="Segoe UI" panose="020B0502040204020203" pitchFamily="34" charset="0"/>
                    <a:cs typeface="Segoe UI" panose="020B0502040204020203" pitchFamily="34" charset="0"/>
                  </a:rPr>
                </a:br>
                <a:r>
                  <a:rPr lang="en-US" sz="1600">
                    <a:latin typeface="Segoe UI" panose="020B0502040204020203" pitchFamily="34" charset="0"/>
                    <a:cs typeface="Segoe UI" panose="020B0502040204020203" pitchFamily="34" charset="0"/>
                  </a:rPr>
                  <a:t>Physician Office</a:t>
                </a:r>
              </a:p>
              <a:p>
                <a:r>
                  <a:rPr lang="en-US" sz="1600">
                    <a:latin typeface="Segoe UI" panose="020B0502040204020203" pitchFamily="34" charset="0"/>
                    <a:cs typeface="Segoe UI" panose="020B0502040204020203" pitchFamily="34" charset="0"/>
                  </a:rPr>
                  <a:t>EMRs</a:t>
                </a:r>
                <a:endParaRPr lang="en-CA" sz="1600">
                  <a:latin typeface="Segoe UI" panose="020B0502040204020203" pitchFamily="34" charset="0"/>
                  <a:cs typeface="Segoe UI" panose="020B0502040204020203" pitchFamily="34" charset="0"/>
                </a:endParaRPr>
              </a:p>
            </p:txBody>
          </p:sp>
          <p:sp>
            <p:nvSpPr>
              <p:cNvPr id="47" name="TextBox 46">
                <a:extLst>
                  <a:ext uri="{FF2B5EF4-FFF2-40B4-BE49-F238E27FC236}">
                    <a16:creationId xmlns:a16="http://schemas.microsoft.com/office/drawing/2014/main" id="{5D3C5705-E13E-43E1-A918-E9FE922FA4E8}"/>
                  </a:ext>
                </a:extLst>
              </p:cNvPr>
              <p:cNvSpPr txBox="1"/>
              <p:nvPr/>
            </p:nvSpPr>
            <p:spPr>
              <a:xfrm>
                <a:off x="5466655" y="3863791"/>
                <a:ext cx="1008609" cy="584775"/>
              </a:xfrm>
              <a:prstGeom prst="rect">
                <a:avLst/>
              </a:prstGeom>
              <a:noFill/>
            </p:spPr>
            <p:txBody>
              <a:bodyPr wrap="none" rtlCol="0">
                <a:spAutoFit/>
              </a:bodyPr>
              <a:lstStyle/>
              <a:p>
                <a:pPr algn="ctr" defTabSz="685784"/>
                <a:r>
                  <a:rPr lang="en-US" sz="1600" b="1">
                    <a:solidFill>
                      <a:prstClr val="black"/>
                    </a:solidFill>
                    <a:latin typeface="Segoe UI" panose="020B0502040204020203" pitchFamily="34" charset="0"/>
                    <a:cs typeface="Segoe UI" panose="020B0502040204020203" pitchFamily="34" charset="0"/>
                  </a:rPr>
                  <a:t>CII Data </a:t>
                </a:r>
              </a:p>
              <a:p>
                <a:pPr algn="ctr" defTabSz="685784"/>
                <a:r>
                  <a:rPr lang="en-US" sz="1600" b="1">
                    <a:solidFill>
                      <a:prstClr val="black"/>
                    </a:solidFill>
                    <a:latin typeface="Segoe UI" panose="020B0502040204020203" pitchFamily="34" charset="0"/>
                    <a:cs typeface="Segoe UI" panose="020B0502040204020203" pitchFamily="34" charset="0"/>
                  </a:rPr>
                  <a:t>Hub</a:t>
                </a:r>
                <a:endParaRPr lang="en-CA" sz="1600" b="1">
                  <a:solidFill>
                    <a:prstClr val="black"/>
                  </a:solidFill>
                  <a:latin typeface="Segoe UI" panose="020B0502040204020203" pitchFamily="34" charset="0"/>
                  <a:cs typeface="Segoe UI" panose="020B0502040204020203" pitchFamily="34" charset="0"/>
                </a:endParaRPr>
              </a:p>
            </p:txBody>
          </p:sp>
        </p:grpSp>
        <p:pic>
          <p:nvPicPr>
            <p:cNvPr id="49" name="Picture 10" descr="Image result for electronic medical record">
              <a:extLst>
                <a:ext uri="{FF2B5EF4-FFF2-40B4-BE49-F238E27FC236}">
                  <a16:creationId xmlns:a16="http://schemas.microsoft.com/office/drawing/2014/main" id="{547A25EF-F020-4225-B406-D4CA296F666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470989" y="2838238"/>
              <a:ext cx="1573724" cy="104751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a:cxnSpLocks/>
            </p:cNvCxnSpPr>
            <p:nvPr/>
          </p:nvCxnSpPr>
          <p:spPr>
            <a:xfrm flipV="1">
              <a:off x="6520815" y="3475204"/>
              <a:ext cx="891824" cy="302013"/>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966670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8970662" cy="621256"/>
          </a:xfrm>
        </p:spPr>
        <p:txBody>
          <a:bodyPr>
            <a:normAutofit/>
          </a:bodyPr>
          <a:lstStyle/>
          <a:p>
            <a:r>
              <a:rPr lang="en-US" sz="3600">
                <a:solidFill>
                  <a:srgbClr val="275971"/>
                </a:solidFill>
              </a:rPr>
              <a:t>Healthcare Data Repository</a:t>
            </a:r>
            <a:endParaRPr lang="en-CA" sz="3600">
              <a:solidFill>
                <a:srgbClr val="275971"/>
              </a:solidFill>
            </a:endParaRPr>
          </a:p>
        </p:txBody>
      </p:sp>
      <p:sp>
        <p:nvSpPr>
          <p:cNvPr id="13" name="TextBox 12">
            <a:extLst>
              <a:ext uri="{FF2B5EF4-FFF2-40B4-BE49-F238E27FC236}">
                <a16:creationId xmlns:a16="http://schemas.microsoft.com/office/drawing/2014/main" id="{2A585F6C-BC32-F142-87D3-CE5E61968413}"/>
              </a:ext>
            </a:extLst>
          </p:cNvPr>
          <p:cNvSpPr txBox="1"/>
          <p:nvPr/>
        </p:nvSpPr>
        <p:spPr>
          <a:xfrm>
            <a:off x="303147" y="4843805"/>
            <a:ext cx="2364661" cy="1569660"/>
          </a:xfrm>
          <a:prstGeom prst="rect">
            <a:avLst/>
          </a:prstGeom>
          <a:noFill/>
        </p:spPr>
        <p:txBody>
          <a:bodyPr wrap="square" rtlCol="0">
            <a:spAutoFit/>
          </a:bodyPr>
          <a:lstStyle/>
          <a:p>
            <a:pPr algn="ctr"/>
            <a:r>
              <a:rPr lang="en-US" sz="2000">
                <a:hlinkClick r:id="rId3"/>
              </a:rPr>
              <a:t>CII PIA Summary and Expedited PIA Instructions</a:t>
            </a:r>
            <a:endParaRPr lang="en-US" sz="2000"/>
          </a:p>
          <a:p>
            <a:pPr algn="ctr"/>
            <a:r>
              <a:rPr lang="en-US"/>
              <a:t>Page 2: CII Project Objective 3:</a:t>
            </a:r>
            <a:endParaRPr lang="en-CA"/>
          </a:p>
        </p:txBody>
      </p:sp>
      <p:sp>
        <p:nvSpPr>
          <p:cNvPr id="12" name="TextBox 11">
            <a:extLst>
              <a:ext uri="{FF2B5EF4-FFF2-40B4-BE49-F238E27FC236}">
                <a16:creationId xmlns:a16="http://schemas.microsoft.com/office/drawing/2014/main" id="{29AB2FDC-86F9-A947-98B8-B887B5C8A7B3}"/>
              </a:ext>
            </a:extLst>
          </p:cNvPr>
          <p:cNvSpPr txBox="1"/>
          <p:nvPr/>
        </p:nvSpPr>
        <p:spPr>
          <a:xfrm>
            <a:off x="550136" y="1206856"/>
            <a:ext cx="5751442" cy="3046988"/>
          </a:xfrm>
          <a:prstGeom prst="rect">
            <a:avLst/>
          </a:prstGeom>
          <a:noFill/>
        </p:spPr>
        <p:txBody>
          <a:bodyPr wrap="square" rtlCol="0">
            <a:spAutoFit/>
          </a:bodyPr>
          <a:lstStyle/>
          <a:p>
            <a:pPr marL="285750" indent="-285750">
              <a:buFont typeface="Arial" panose="020B0604020202020204" pitchFamily="34" charset="0"/>
              <a:buChar char="•"/>
            </a:pPr>
            <a:r>
              <a:rPr lang="en-US" sz="2400"/>
              <a:t>Database for health system analytics in Alberta</a:t>
            </a:r>
          </a:p>
          <a:p>
            <a:pPr marL="285750" indent="-285750">
              <a:buFont typeface="Arial" panose="020B0604020202020204" pitchFamily="34" charset="0"/>
              <a:buChar char="•"/>
            </a:pPr>
            <a:r>
              <a:rPr lang="en-US" sz="2400"/>
              <a:t>Access limited and requires approval</a:t>
            </a:r>
          </a:p>
          <a:p>
            <a:pPr marL="285750" indent="-285750">
              <a:buFont typeface="Arial" panose="020B0604020202020204" pitchFamily="34" charset="0"/>
              <a:buChar char="•"/>
            </a:pPr>
            <a:r>
              <a:rPr lang="en-US" sz="2400"/>
              <a:t>For planning, quality improvement and health system management</a:t>
            </a:r>
          </a:p>
          <a:p>
            <a:pPr marL="285750" indent="-285750">
              <a:buFont typeface="Arial" panose="020B0604020202020204" pitchFamily="34" charset="0"/>
              <a:buChar char="•"/>
            </a:pPr>
            <a:r>
              <a:rPr lang="en-US" sz="2400"/>
              <a:t>Use of the information is governed by the Health Information Data Governance Committee (HIDGC)</a:t>
            </a:r>
          </a:p>
        </p:txBody>
      </p:sp>
      <p:pic>
        <p:nvPicPr>
          <p:cNvPr id="15" name="Picture 14">
            <a:extLst>
              <a:ext uri="{FF2B5EF4-FFF2-40B4-BE49-F238E27FC236}">
                <a16:creationId xmlns:a16="http://schemas.microsoft.com/office/drawing/2014/main" id="{B21EA909-09AC-6D48-98E6-F10CD4350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802" y="4576713"/>
            <a:ext cx="3306094" cy="2098452"/>
          </a:xfrm>
          <a:prstGeom prst="rect">
            <a:avLst/>
          </a:prstGeom>
          <a:ln w="12700">
            <a:solidFill>
              <a:schemeClr val="tx1"/>
            </a:solidFill>
          </a:ln>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65FA64EE-5B5D-D744-B2BB-998FA6935264}"/>
              </a:ext>
            </a:extLst>
          </p:cNvPr>
          <p:cNvSpPr/>
          <p:nvPr/>
        </p:nvSpPr>
        <p:spPr>
          <a:xfrm>
            <a:off x="2791792" y="6233929"/>
            <a:ext cx="3306095" cy="4104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A972BF7-178B-41C4-8A6C-6F99C8999F59}"/>
              </a:ext>
            </a:extLst>
          </p:cNvPr>
          <p:cNvPicPr>
            <a:picLocks noChangeAspect="1"/>
          </p:cNvPicPr>
          <p:nvPr/>
        </p:nvPicPr>
        <p:blipFill>
          <a:blip r:embed="rId5"/>
          <a:stretch>
            <a:fillRect/>
          </a:stretch>
        </p:blipFill>
        <p:spPr>
          <a:xfrm>
            <a:off x="7125682" y="125031"/>
            <a:ext cx="4383462" cy="560257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D8EB1FA-ABF1-4096-A82B-6466EA5C62D0}"/>
              </a:ext>
            </a:extLst>
          </p:cNvPr>
          <p:cNvSpPr txBox="1"/>
          <p:nvPr/>
        </p:nvSpPr>
        <p:spPr>
          <a:xfrm>
            <a:off x="6745973" y="5809639"/>
            <a:ext cx="5142880" cy="923330"/>
          </a:xfrm>
          <a:prstGeom prst="rect">
            <a:avLst/>
          </a:prstGeom>
          <a:noFill/>
        </p:spPr>
        <p:txBody>
          <a:bodyPr wrap="square" rtlCol="0">
            <a:spAutoFit/>
          </a:bodyPr>
          <a:lstStyle/>
          <a:p>
            <a:r>
              <a:rPr lang="en-US">
                <a:hlinkClick r:id="rId6"/>
              </a:rPr>
              <a:t>https://actt.albertadoctors.org/file/HIDGC_Overview_Fact_Sheet.pdf</a:t>
            </a:r>
            <a:endParaRPr lang="en-US"/>
          </a:p>
          <a:p>
            <a:endParaRPr lang="en-US"/>
          </a:p>
        </p:txBody>
      </p:sp>
    </p:spTree>
    <p:extLst>
      <p:ext uri="{BB962C8B-B14F-4D97-AF65-F5344CB8AC3E}">
        <p14:creationId xmlns:p14="http://schemas.microsoft.com/office/powerpoint/2010/main" val="253838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D9B80A-5E2A-438C-B693-F7F97D0A3122}"/>
              </a:ext>
            </a:extLst>
          </p:cNvPr>
          <p:cNvSpPr>
            <a:spLocks noGrp="1"/>
          </p:cNvSpPr>
          <p:nvPr>
            <p:ph idx="1"/>
          </p:nvPr>
        </p:nvSpPr>
        <p:spPr>
          <a:xfrm>
            <a:off x="815414" y="1250758"/>
            <a:ext cx="6528725" cy="4356483"/>
          </a:xfrm>
        </p:spPr>
        <p:txBody>
          <a:bodyPr>
            <a:noAutofit/>
          </a:bodyPr>
          <a:lstStyle/>
          <a:p>
            <a:pPr>
              <a:spcAft>
                <a:spcPts val="1200"/>
              </a:spcAft>
            </a:pPr>
            <a:r>
              <a:rPr lang="en-US" sz="2800"/>
              <a:t>A provincial system that captures the confirmed relationship of a primary provider and their paneled patients.</a:t>
            </a:r>
          </a:p>
          <a:p>
            <a:pPr>
              <a:spcAft>
                <a:spcPts val="1200"/>
              </a:spcAft>
            </a:pPr>
            <a:r>
              <a:rPr lang="en-US" sz="2800"/>
              <a:t>Receives information </a:t>
            </a:r>
            <a:r>
              <a:rPr lang="en-US" sz="2800" b="1"/>
              <a:t>automatically</a:t>
            </a:r>
            <a:r>
              <a:rPr lang="en-US" sz="2800"/>
              <a:t> from clinic EMRs on a monthly basis</a:t>
            </a:r>
          </a:p>
          <a:p>
            <a:pPr>
              <a:spcAft>
                <a:spcPts val="1200"/>
              </a:spcAft>
            </a:pPr>
            <a:r>
              <a:rPr lang="en-US" sz="2800"/>
              <a:t>Next logical step for practices that have invested in panel management</a:t>
            </a:r>
          </a:p>
          <a:p>
            <a:pPr>
              <a:spcAft>
                <a:spcPts val="1200"/>
              </a:spcAft>
            </a:pPr>
            <a:r>
              <a:rPr lang="en-US" sz="2800"/>
              <a:t>Foundational for enhancements of informational continuity such as eNotifications</a:t>
            </a:r>
          </a:p>
          <a:p>
            <a:pPr marL="609585" lvl="1" indent="0">
              <a:spcAft>
                <a:spcPts val="1200"/>
              </a:spcAft>
              <a:buNone/>
            </a:pPr>
            <a:endParaRPr lang="en-CA" sz="2800"/>
          </a:p>
          <a:p>
            <a:endParaRPr lang="en-CA" sz="2800"/>
          </a:p>
        </p:txBody>
      </p:sp>
      <p:sp>
        <p:nvSpPr>
          <p:cNvPr id="2" name="Title 1">
            <a:extLst>
              <a:ext uri="{FF2B5EF4-FFF2-40B4-BE49-F238E27FC236}">
                <a16:creationId xmlns:a16="http://schemas.microsoft.com/office/drawing/2014/main" id="{507BB28A-FBDC-4A91-ACA3-EFB1DCD1BB02}"/>
              </a:ext>
            </a:extLst>
          </p:cNvPr>
          <p:cNvSpPr>
            <a:spLocks noGrp="1"/>
          </p:cNvSpPr>
          <p:nvPr>
            <p:ph type="title" idx="4294967295"/>
          </p:nvPr>
        </p:nvSpPr>
        <p:spPr>
          <a:xfrm>
            <a:off x="693821" y="176576"/>
            <a:ext cx="10959008" cy="758957"/>
          </a:xfrm>
        </p:spPr>
        <p:txBody>
          <a:bodyPr>
            <a:normAutofit/>
          </a:bodyPr>
          <a:lstStyle/>
          <a:p>
            <a:pPr eaLnBrk="1" hangingPunct="1"/>
            <a:r>
              <a:rPr lang="en-US" sz="3600">
                <a:solidFill>
                  <a:srgbClr val="275971"/>
                </a:solidFill>
              </a:rPr>
              <a:t>Central Patient Attachment Registry (CPAR)</a:t>
            </a:r>
            <a:endParaRPr lang="en-CA" sz="3600">
              <a:solidFill>
                <a:srgbClr val="275971"/>
              </a:solidFill>
            </a:endParaRPr>
          </a:p>
        </p:txBody>
      </p:sp>
      <p:pic>
        <p:nvPicPr>
          <p:cNvPr id="7" name="Picture 2">
            <a:extLst>
              <a:ext uri="{FF2B5EF4-FFF2-40B4-BE49-F238E27FC236}">
                <a16:creationId xmlns:a16="http://schemas.microsoft.com/office/drawing/2014/main" id="{5CCDFDC4-DD58-4AA2-858F-7BC94FC60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121" y="1844457"/>
            <a:ext cx="4487403" cy="370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10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45121" y="1546782"/>
            <a:ext cx="4923466" cy="3812703"/>
          </a:xfrm>
        </p:spPr>
        <p:txBody>
          <a:bodyPr>
            <a:normAutofit/>
          </a:bodyPr>
          <a:lstStyle/>
          <a:p>
            <a:pPr marL="0" indent="0">
              <a:buNone/>
            </a:pPr>
            <a:r>
              <a:rPr lang="en-CA" sz="2000">
                <a:hlinkClick r:id="rId3"/>
              </a:rPr>
              <a:t>https://actt.albertadoctors.org/cii-cpar/toolsresources</a:t>
            </a:r>
            <a:endParaRPr lang="en-CA" sz="2000"/>
          </a:p>
          <a:p>
            <a:pPr marL="0" indent="0">
              <a:buNone/>
            </a:pPr>
            <a:endParaRPr lang="en-CA" sz="2000"/>
          </a:p>
        </p:txBody>
      </p:sp>
      <p:sp>
        <p:nvSpPr>
          <p:cNvPr id="3" name="Title 2"/>
          <p:cNvSpPr>
            <a:spLocks noGrp="1"/>
          </p:cNvSpPr>
          <p:nvPr>
            <p:ph type="title" idx="4294967295"/>
          </p:nvPr>
        </p:nvSpPr>
        <p:spPr>
          <a:xfrm>
            <a:off x="693821" y="176576"/>
            <a:ext cx="10959008" cy="758957"/>
          </a:xfrm>
        </p:spPr>
        <p:txBody>
          <a:bodyPr>
            <a:normAutofit/>
          </a:bodyPr>
          <a:lstStyle/>
          <a:p>
            <a:r>
              <a:rPr lang="en-US" sz="3600">
                <a:solidFill>
                  <a:srgbClr val="275971"/>
                </a:solidFill>
              </a:rPr>
              <a:t>Tools and Resources Web Page</a:t>
            </a:r>
            <a:endParaRPr lang="en-CA" sz="3600">
              <a:solidFill>
                <a:srgbClr val="275971"/>
              </a:solidFill>
            </a:endParaRPr>
          </a:p>
        </p:txBody>
      </p:sp>
      <p:sp>
        <p:nvSpPr>
          <p:cNvPr id="6" name="TextBox 5"/>
          <p:cNvSpPr txBox="1"/>
          <p:nvPr/>
        </p:nvSpPr>
        <p:spPr>
          <a:xfrm>
            <a:off x="7808033" y="2603041"/>
            <a:ext cx="3797643" cy="2862322"/>
          </a:xfrm>
          <a:prstGeom prst="rect">
            <a:avLst/>
          </a:prstGeom>
          <a:noFill/>
        </p:spPr>
        <p:txBody>
          <a:bodyPr wrap="none" rtlCol="0">
            <a:spAutoFit/>
          </a:bodyPr>
          <a:lstStyle/>
          <a:p>
            <a:r>
              <a:rPr lang="en-US"/>
              <a:t>Key Resources found here:</a:t>
            </a:r>
          </a:p>
          <a:p>
            <a:pPr marL="285750" indent="-285750">
              <a:buFont typeface="Arial" panose="020B0604020202020204" pitchFamily="34" charset="0"/>
              <a:buChar char="•"/>
            </a:pPr>
            <a:r>
              <a:rPr lang="en-US"/>
              <a:t>Privacy Tools</a:t>
            </a:r>
          </a:p>
          <a:p>
            <a:pPr marL="742950" lvl="1" indent="-285750">
              <a:buFont typeface="Arial" panose="020B0604020202020204" pitchFamily="34" charset="0"/>
              <a:buChar char="•"/>
            </a:pPr>
            <a:r>
              <a:rPr lang="en-US"/>
              <a:t>PIA Update Self-Assessment</a:t>
            </a:r>
          </a:p>
          <a:p>
            <a:pPr marL="285750" indent="-285750">
              <a:buFont typeface="Arial" panose="020B0604020202020204" pitchFamily="34" charset="0"/>
              <a:buChar char="•"/>
            </a:pPr>
            <a:r>
              <a:rPr lang="en-US"/>
              <a:t>Clinic Journey Checklist</a:t>
            </a:r>
          </a:p>
          <a:p>
            <a:pPr marL="285750" indent="-285750">
              <a:buFont typeface="Arial" panose="020B0604020202020204" pitchFamily="34" charset="0"/>
              <a:buChar char="•"/>
            </a:pPr>
            <a:r>
              <a:rPr lang="en-US"/>
              <a:t>Panel Readiness Checklist</a:t>
            </a:r>
          </a:p>
          <a:p>
            <a:pPr marL="285750" indent="-285750">
              <a:buFont typeface="Arial" panose="020B0604020202020204" pitchFamily="34" charset="0"/>
              <a:buChar char="•"/>
            </a:pPr>
            <a:r>
              <a:rPr lang="en-US"/>
              <a:t>Team Toolkit</a:t>
            </a:r>
          </a:p>
          <a:p>
            <a:pPr marL="285750" indent="-285750">
              <a:buFont typeface="Arial" panose="020B0604020202020204" pitchFamily="34" charset="0"/>
              <a:buChar char="•"/>
            </a:pPr>
            <a:r>
              <a:rPr lang="en-US"/>
              <a:t>EMR Guides</a:t>
            </a:r>
          </a:p>
          <a:p>
            <a:pPr marL="285750" indent="-285750">
              <a:buFont typeface="Arial" panose="020B0604020202020204" pitchFamily="34" charset="0"/>
              <a:buChar char="•"/>
            </a:pPr>
            <a:r>
              <a:rPr lang="en-US"/>
              <a:t>Participation Forms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CA"/>
          </a:p>
        </p:txBody>
      </p:sp>
      <p:sp>
        <p:nvSpPr>
          <p:cNvPr id="7" name="TextBox 6"/>
          <p:cNvSpPr txBox="1"/>
          <p:nvPr/>
        </p:nvSpPr>
        <p:spPr>
          <a:xfrm>
            <a:off x="7364609" y="5142198"/>
            <a:ext cx="4311245" cy="646331"/>
          </a:xfrm>
          <a:prstGeom prst="rect">
            <a:avLst/>
          </a:prstGeom>
          <a:noFill/>
        </p:spPr>
        <p:txBody>
          <a:bodyPr wrap="none" rtlCol="0">
            <a:spAutoFit/>
          </a:bodyPr>
          <a:lstStyle/>
          <a:p>
            <a:r>
              <a:rPr lang="en-US"/>
              <a:t>Always go to the web page for the most </a:t>
            </a:r>
          </a:p>
          <a:p>
            <a:r>
              <a:rPr lang="en-US"/>
              <a:t>updated resources</a:t>
            </a:r>
          </a:p>
        </p:txBody>
      </p:sp>
      <p:pic>
        <p:nvPicPr>
          <p:cNvPr id="9" name="Picture 8"/>
          <p:cNvPicPr>
            <a:picLocks noChangeAspect="1"/>
          </p:cNvPicPr>
          <p:nvPr/>
        </p:nvPicPr>
        <p:blipFill>
          <a:blip r:embed="rId4"/>
          <a:stretch>
            <a:fillRect/>
          </a:stretch>
        </p:blipFill>
        <p:spPr>
          <a:xfrm>
            <a:off x="535828" y="1071154"/>
            <a:ext cx="6166451" cy="5134867"/>
          </a:xfrm>
          <a:prstGeom prst="rect">
            <a:avLst/>
          </a:prstGeom>
          <a:ln>
            <a:solidFill>
              <a:schemeClr val="tx1"/>
            </a:solidFill>
          </a:ln>
        </p:spPr>
      </p:pic>
    </p:spTree>
    <p:extLst>
      <p:ext uri="{BB962C8B-B14F-4D97-AF65-F5344CB8AC3E}">
        <p14:creationId xmlns:p14="http://schemas.microsoft.com/office/powerpoint/2010/main" val="217854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2037347"/>
            <a:ext cx="11131285" cy="1055738"/>
          </a:xfrm>
        </p:spPr>
        <p:txBody>
          <a:bodyPr>
            <a:normAutofit/>
          </a:bodyPr>
          <a:lstStyle/>
          <a:p>
            <a:pPr algn="ctr"/>
            <a:r>
              <a:rPr lang="en-CA" sz="6000">
                <a:solidFill>
                  <a:schemeClr val="bg2">
                    <a:lumMod val="50000"/>
                  </a:schemeClr>
                </a:solidFill>
              </a:rPr>
              <a:t>How Does CII/CPAR Work?</a:t>
            </a:r>
          </a:p>
        </p:txBody>
      </p:sp>
      <p:sp>
        <p:nvSpPr>
          <p:cNvPr id="4" name="Slide Number Placeholder 3"/>
          <p:cNvSpPr>
            <a:spLocks noGrp="1"/>
          </p:cNvSpPr>
          <p:nvPr>
            <p:ph type="sldNum" sz="quarter" idx="4294967295"/>
          </p:nvPr>
        </p:nvSpPr>
        <p:spPr>
          <a:xfrm>
            <a:off x="0" y="6309785"/>
            <a:ext cx="2743200" cy="366183"/>
          </a:xfrm>
        </p:spPr>
        <p:txBody>
          <a:bodyPr/>
          <a:lstStyle/>
          <a:p>
            <a:pPr defTabSz="1219170" fontAlgn="base">
              <a:spcBef>
                <a:spcPct val="0"/>
              </a:spcBef>
              <a:spcAft>
                <a:spcPct val="0"/>
              </a:spcAft>
            </a:pPr>
            <a:fld id="{3A2281A5-0AAD-5C43-9874-F8F3A9F5B29A}" type="slidenum">
              <a:rPr lang="en-US">
                <a:solidFill>
                  <a:srgbClr val="36424A">
                    <a:tint val="75000"/>
                  </a:srgbClr>
                </a:solidFill>
              </a:rPr>
              <a:pPr defTabSz="1219170" fontAlgn="base">
                <a:spcBef>
                  <a:spcPct val="0"/>
                </a:spcBef>
                <a:spcAft>
                  <a:spcPct val="0"/>
                </a:spcAft>
              </a:pPr>
              <a:t>14</a:t>
            </a:fld>
            <a:endParaRPr lang="en-US">
              <a:solidFill>
                <a:srgbClr val="36424A">
                  <a:tint val="75000"/>
                </a:srgbClr>
              </a:solidFill>
            </a:endParaRPr>
          </a:p>
        </p:txBody>
      </p:sp>
    </p:spTree>
    <p:extLst>
      <p:ext uri="{BB962C8B-B14F-4D97-AF65-F5344CB8AC3E}">
        <p14:creationId xmlns:p14="http://schemas.microsoft.com/office/powerpoint/2010/main" val="3276143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p:cNvSpPr txBox="1">
            <a:spLocks/>
          </p:cNvSpPr>
          <p:nvPr/>
        </p:nvSpPr>
        <p:spPr bwMode="auto">
          <a:xfrm>
            <a:off x="693821" y="176576"/>
            <a:ext cx="11116671" cy="75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defTabSz="1219170"/>
            <a:r>
              <a:rPr lang="en-CA" sz="3600">
                <a:solidFill>
                  <a:srgbClr val="275971"/>
                </a:solidFill>
                <a:latin typeface="Segoe UI" panose="020B0502040204020203" pitchFamily="34" charset="0"/>
                <a:cs typeface="Segoe UI" panose="020B0502040204020203" pitchFamily="34" charset="0"/>
              </a:rPr>
              <a:t>Encounter Data to Community Encounter Digest</a:t>
            </a:r>
          </a:p>
        </p:txBody>
      </p:sp>
      <p:sp>
        <p:nvSpPr>
          <p:cNvPr id="4" name="TextBox 3"/>
          <p:cNvSpPr txBox="1"/>
          <p:nvPr/>
        </p:nvSpPr>
        <p:spPr>
          <a:xfrm>
            <a:off x="1100354" y="5984294"/>
            <a:ext cx="2634054" cy="369332"/>
          </a:xfrm>
          <a:prstGeom prst="rect">
            <a:avLst/>
          </a:prstGeom>
          <a:noFill/>
        </p:spPr>
        <p:txBody>
          <a:bodyPr wrap="none" rtlCol="0">
            <a:spAutoFit/>
          </a:bodyPr>
          <a:lstStyle/>
          <a:p>
            <a:r>
              <a:rPr lang="en-US"/>
              <a:t>Example: BP, HT, </a:t>
            </a:r>
            <a:r>
              <a:rPr lang="en-US" err="1"/>
              <a:t>Wt</a:t>
            </a:r>
            <a:r>
              <a:rPr lang="en-US"/>
              <a:t>, WC</a:t>
            </a:r>
          </a:p>
        </p:txBody>
      </p:sp>
      <p:pic>
        <p:nvPicPr>
          <p:cNvPr id="2" name="Picture 1"/>
          <p:cNvPicPr>
            <a:picLocks noChangeAspect="1"/>
          </p:cNvPicPr>
          <p:nvPr/>
        </p:nvPicPr>
        <p:blipFill>
          <a:blip r:embed="rId3"/>
          <a:stretch>
            <a:fillRect/>
          </a:stretch>
        </p:blipFill>
        <p:spPr>
          <a:xfrm>
            <a:off x="555244" y="4849557"/>
            <a:ext cx="3724275" cy="1095375"/>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33BC4BB2-8E43-4832-B7AC-4A71C0ACE4AF}"/>
              </a:ext>
            </a:extLst>
          </p:cNvPr>
          <p:cNvGrpSpPr/>
          <p:nvPr/>
        </p:nvGrpSpPr>
        <p:grpSpPr>
          <a:xfrm>
            <a:off x="1694931" y="1175256"/>
            <a:ext cx="9446374" cy="4507488"/>
            <a:chOff x="1545528" y="1598052"/>
            <a:chExt cx="9446374" cy="4507488"/>
          </a:xfrm>
        </p:grpSpPr>
        <p:grpSp>
          <p:nvGrpSpPr>
            <p:cNvPr id="26" name="Group 25">
              <a:extLst>
                <a:ext uri="{FF2B5EF4-FFF2-40B4-BE49-F238E27FC236}">
                  <a16:creationId xmlns:a16="http://schemas.microsoft.com/office/drawing/2014/main" id="{93943691-B790-4E9C-9218-D7239684A9BA}"/>
                </a:ext>
              </a:extLst>
            </p:cNvPr>
            <p:cNvGrpSpPr/>
            <p:nvPr/>
          </p:nvGrpSpPr>
          <p:grpSpPr>
            <a:xfrm>
              <a:off x="1545528" y="1598052"/>
              <a:ext cx="9446374" cy="4507488"/>
              <a:chOff x="1294627" y="1534160"/>
              <a:chExt cx="9446374" cy="4507488"/>
            </a:xfrm>
          </p:grpSpPr>
          <p:pic>
            <p:nvPicPr>
              <p:cNvPr id="30" name="Picture 10" descr="Image result for electronic medical record">
                <a:extLst>
                  <a:ext uri="{FF2B5EF4-FFF2-40B4-BE49-F238E27FC236}">
                    <a16:creationId xmlns:a16="http://schemas.microsoft.com/office/drawing/2014/main" id="{0362B5FD-619A-4727-B9B7-E2A867C945E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001054" y="2447432"/>
                <a:ext cx="1573724" cy="104751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A1BE231-BEDF-4417-8DB4-62FE230BF005}"/>
                  </a:ext>
                </a:extLst>
              </p:cNvPr>
              <p:cNvSpPr/>
              <p:nvPr/>
            </p:nvSpPr>
            <p:spPr>
              <a:xfrm>
                <a:off x="1335029" y="4332046"/>
                <a:ext cx="1364098" cy="738664"/>
              </a:xfrm>
              <a:prstGeom prst="rect">
                <a:avLst/>
              </a:prstGeom>
            </p:spPr>
            <p:txBody>
              <a:bodyPr wrap="square">
                <a:spAutoFit/>
              </a:bodyPr>
              <a:lstStyle/>
              <a:p>
                <a:pPr algn="ctr" defTabSz="914378" fontAlgn="base">
                  <a:spcBef>
                    <a:spcPct val="0"/>
                  </a:spcBef>
                  <a:spcAft>
                    <a:spcPct val="0"/>
                  </a:spcAft>
                </a:pPr>
                <a:r>
                  <a:rPr lang="en-US" sz="1400" b="1">
                    <a:solidFill>
                      <a:srgbClr val="275971"/>
                    </a:solidFill>
                    <a:latin typeface="Segoe UI" panose="020B0502040204020203" pitchFamily="34" charset="0"/>
                    <a:cs typeface="Segoe UI" panose="020B0502040204020203" pitchFamily="34" charset="0"/>
                  </a:rPr>
                  <a:t>Community</a:t>
                </a:r>
              </a:p>
              <a:p>
                <a:pPr algn="ctr" defTabSz="914378" fontAlgn="base">
                  <a:spcBef>
                    <a:spcPct val="0"/>
                  </a:spcBef>
                  <a:spcAft>
                    <a:spcPct val="0"/>
                  </a:spcAft>
                </a:pPr>
                <a:r>
                  <a:rPr lang="en-US" sz="1400" b="1">
                    <a:solidFill>
                      <a:srgbClr val="275971"/>
                    </a:solidFill>
                    <a:latin typeface="Segoe UI" panose="020B0502040204020203" pitchFamily="34" charset="0"/>
                    <a:cs typeface="Segoe UI" panose="020B0502040204020203" pitchFamily="34" charset="0"/>
                  </a:rPr>
                  <a:t>Physician Office EMR</a:t>
                </a:r>
                <a:endParaRPr lang="en-CA" sz="1400" b="1">
                  <a:solidFill>
                    <a:srgbClr val="275971"/>
                  </a:solidFill>
                  <a:latin typeface="Segoe UI" panose="020B0502040204020203" pitchFamily="34" charset="0"/>
                  <a:cs typeface="Segoe UI" panose="020B0502040204020203" pitchFamily="34" charset="0"/>
                </a:endParaRPr>
              </a:p>
            </p:txBody>
          </p:sp>
          <p:cxnSp>
            <p:nvCxnSpPr>
              <p:cNvPr id="32" name="Straight Arrow Connector 31">
                <a:extLst>
                  <a:ext uri="{FF2B5EF4-FFF2-40B4-BE49-F238E27FC236}">
                    <a16:creationId xmlns:a16="http://schemas.microsoft.com/office/drawing/2014/main" id="{B9CE6B19-D40C-4073-8443-99C1624D8B1D}"/>
                  </a:ext>
                </a:extLst>
              </p:cNvPr>
              <p:cNvCxnSpPr>
                <a:cxnSpLocks/>
              </p:cNvCxnSpPr>
              <p:nvPr/>
            </p:nvCxnSpPr>
            <p:spPr>
              <a:xfrm>
                <a:off x="2743714" y="3751306"/>
                <a:ext cx="2227076" cy="0"/>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33" name="Picture 24" descr="Image result for server">
                <a:extLst>
                  <a:ext uri="{FF2B5EF4-FFF2-40B4-BE49-F238E27FC236}">
                    <a16:creationId xmlns:a16="http://schemas.microsoft.com/office/drawing/2014/main" id="{3EFFEC6F-EB67-4D54-96F5-C15893CE7D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3998" y="3284661"/>
                <a:ext cx="776468" cy="95860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0ECCE5B-4ECE-4217-8DB3-316180B009DB}"/>
                  </a:ext>
                </a:extLst>
              </p:cNvPr>
              <p:cNvSpPr txBox="1"/>
              <p:nvPr/>
            </p:nvSpPr>
            <p:spPr>
              <a:xfrm>
                <a:off x="4986051" y="4332046"/>
                <a:ext cx="904415" cy="523220"/>
              </a:xfrm>
              <a:prstGeom prst="rect">
                <a:avLst/>
              </a:prstGeom>
              <a:noFill/>
            </p:spPr>
            <p:txBody>
              <a:bodyPr wrap="none" rtlCol="0">
                <a:spAutoFit/>
              </a:bodyPr>
              <a:lstStyle/>
              <a:p>
                <a:pPr algn="ctr" defTabSz="914378" fontAlgn="base">
                  <a:spcBef>
                    <a:spcPct val="0"/>
                  </a:spcBef>
                  <a:spcAft>
                    <a:spcPct val="0"/>
                  </a:spcAft>
                </a:pPr>
                <a:r>
                  <a:rPr lang="en-US" sz="1400" b="1">
                    <a:solidFill>
                      <a:prstClr val="black"/>
                    </a:solidFill>
                    <a:latin typeface="Segoe UI" panose="020B0502040204020203" pitchFamily="34" charset="0"/>
                    <a:cs typeface="Segoe UI" panose="020B0502040204020203" pitchFamily="34" charset="0"/>
                  </a:rPr>
                  <a:t>CII Data </a:t>
                </a:r>
              </a:p>
              <a:p>
                <a:pPr algn="ctr" defTabSz="914378" fontAlgn="base">
                  <a:spcBef>
                    <a:spcPct val="0"/>
                  </a:spcBef>
                  <a:spcAft>
                    <a:spcPct val="0"/>
                  </a:spcAft>
                </a:pPr>
                <a:r>
                  <a:rPr lang="en-US" sz="1400" b="1">
                    <a:solidFill>
                      <a:prstClr val="black"/>
                    </a:solidFill>
                    <a:latin typeface="Segoe UI" panose="020B0502040204020203" pitchFamily="34" charset="0"/>
                    <a:cs typeface="Segoe UI" panose="020B0502040204020203" pitchFamily="34" charset="0"/>
                  </a:rPr>
                  <a:t>Hub</a:t>
                </a:r>
                <a:endParaRPr lang="en-CA" sz="1400" b="1">
                  <a:solidFill>
                    <a:prstClr val="black"/>
                  </a:solidFill>
                  <a:latin typeface="Segoe UI" panose="020B0502040204020203" pitchFamily="34" charset="0"/>
                  <a:cs typeface="Segoe UI" panose="020B0502040204020203" pitchFamily="34" charset="0"/>
                </a:endParaRPr>
              </a:p>
            </p:txBody>
          </p:sp>
          <p:sp>
            <p:nvSpPr>
              <p:cNvPr id="37" name="TextBox 36">
                <a:extLst>
                  <a:ext uri="{FF2B5EF4-FFF2-40B4-BE49-F238E27FC236}">
                    <a16:creationId xmlns:a16="http://schemas.microsoft.com/office/drawing/2014/main" id="{46A4DBBA-2F54-4A75-BAE9-397A9F488286}"/>
                  </a:ext>
                </a:extLst>
              </p:cNvPr>
              <p:cNvSpPr txBox="1"/>
              <p:nvPr/>
            </p:nvSpPr>
            <p:spPr>
              <a:xfrm>
                <a:off x="7340422" y="3412830"/>
                <a:ext cx="894989" cy="738664"/>
              </a:xfrm>
              <a:prstGeom prst="rect">
                <a:avLst/>
              </a:prstGeom>
              <a:noFill/>
            </p:spPr>
            <p:txBody>
              <a:bodyPr wrap="square" rtlCol="0">
                <a:spAutoFit/>
              </a:bodyPr>
              <a:lstStyle/>
              <a:p>
                <a:pPr algn="ctr" defTabSz="914378" fontAlgn="base">
                  <a:spcBef>
                    <a:spcPct val="0"/>
                  </a:spcBef>
                  <a:spcAft>
                    <a:spcPct val="0"/>
                  </a:spcAft>
                </a:pPr>
                <a:r>
                  <a:rPr lang="en-US" sz="1400" b="1">
                    <a:solidFill>
                      <a:srgbClr val="275971"/>
                    </a:solidFill>
                    <a:latin typeface="Segoe UI" panose="020B0502040204020203" pitchFamily="34" charset="0"/>
                    <a:cs typeface="Segoe UI" panose="020B0502040204020203" pitchFamily="34" charset="0"/>
                  </a:rPr>
                  <a:t>Alberta</a:t>
                </a:r>
              </a:p>
              <a:p>
                <a:pPr algn="ctr" defTabSz="914378" fontAlgn="base">
                  <a:spcBef>
                    <a:spcPct val="0"/>
                  </a:spcBef>
                  <a:spcAft>
                    <a:spcPct val="0"/>
                  </a:spcAft>
                </a:pPr>
                <a:r>
                  <a:rPr lang="en-US" sz="1400" b="1">
                    <a:solidFill>
                      <a:srgbClr val="275971"/>
                    </a:solidFill>
                    <a:latin typeface="Segoe UI" panose="020B0502040204020203" pitchFamily="34" charset="0"/>
                    <a:cs typeface="Segoe UI" panose="020B0502040204020203" pitchFamily="34" charset="0"/>
                  </a:rPr>
                  <a:t> Netcare</a:t>
                </a:r>
              </a:p>
              <a:p>
                <a:pPr algn="ctr" defTabSz="914378" fontAlgn="base">
                  <a:spcBef>
                    <a:spcPct val="0"/>
                  </a:spcBef>
                  <a:spcAft>
                    <a:spcPct val="0"/>
                  </a:spcAft>
                </a:pPr>
                <a:r>
                  <a:rPr lang="en-US" sz="1400" b="1">
                    <a:solidFill>
                      <a:srgbClr val="275971"/>
                    </a:solidFill>
                    <a:latin typeface="Segoe UI" panose="020B0502040204020203" pitchFamily="34" charset="0"/>
                    <a:cs typeface="Segoe UI" panose="020B0502040204020203" pitchFamily="34" charset="0"/>
                  </a:rPr>
                  <a:t>Portal</a:t>
                </a:r>
                <a:endParaRPr lang="en-CA" sz="1400" b="1">
                  <a:solidFill>
                    <a:srgbClr val="275971"/>
                  </a:solidFill>
                  <a:latin typeface="Segoe UI" panose="020B0502040204020203" pitchFamily="34" charset="0"/>
                  <a:cs typeface="Segoe UI" panose="020B0502040204020203" pitchFamily="34" charset="0"/>
                </a:endParaRPr>
              </a:p>
            </p:txBody>
          </p:sp>
          <p:cxnSp>
            <p:nvCxnSpPr>
              <p:cNvPr id="38" name="Straight Arrow Connector 37">
                <a:extLst>
                  <a:ext uri="{FF2B5EF4-FFF2-40B4-BE49-F238E27FC236}">
                    <a16:creationId xmlns:a16="http://schemas.microsoft.com/office/drawing/2014/main" id="{65A6C472-5ADC-4298-88E8-C2192E4818F9}"/>
                  </a:ext>
                </a:extLst>
              </p:cNvPr>
              <p:cNvCxnSpPr>
                <a:cxnSpLocks/>
                <a:endCxn id="30" idx="1"/>
              </p:cNvCxnSpPr>
              <p:nvPr/>
            </p:nvCxnSpPr>
            <p:spPr>
              <a:xfrm flipV="1">
                <a:off x="5978797" y="2971188"/>
                <a:ext cx="1022257" cy="540024"/>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39" name="Picture 38">
                <a:extLst>
                  <a:ext uri="{FF2B5EF4-FFF2-40B4-BE49-F238E27FC236}">
                    <a16:creationId xmlns:a16="http://schemas.microsoft.com/office/drawing/2014/main" id="{1FD9485C-629A-4431-BCFF-87806D2F3BF3}"/>
                  </a:ext>
                </a:extLst>
              </p:cNvPr>
              <p:cNvPicPr>
                <a:picLocks noChangeAspect="1"/>
              </p:cNvPicPr>
              <p:nvPr/>
            </p:nvPicPr>
            <p:blipFill>
              <a:blip r:embed="rId6"/>
              <a:stretch>
                <a:fillRect/>
              </a:stretch>
            </p:blipFill>
            <p:spPr>
              <a:xfrm>
                <a:off x="8663109" y="1949997"/>
                <a:ext cx="1575551" cy="204238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9E798D24-EA34-466F-B85D-AE2E59C6EDD3}"/>
                  </a:ext>
                </a:extLst>
              </p:cNvPr>
              <p:cNvSpPr txBox="1"/>
              <p:nvPr/>
            </p:nvSpPr>
            <p:spPr>
              <a:xfrm>
                <a:off x="7238536" y="5230237"/>
                <a:ext cx="1098762" cy="738664"/>
              </a:xfrm>
              <a:prstGeom prst="rect">
                <a:avLst/>
              </a:prstGeom>
              <a:noFill/>
            </p:spPr>
            <p:txBody>
              <a:bodyPr wrap="none" rtlCol="0">
                <a:spAutoFit/>
              </a:bodyPr>
              <a:lstStyle/>
              <a:p>
                <a:pPr algn="ctr" defTabSz="914378" fontAlgn="base">
                  <a:spcBef>
                    <a:spcPct val="0"/>
                  </a:spcBef>
                  <a:spcAft>
                    <a:spcPct val="0"/>
                  </a:spcAft>
                </a:pPr>
                <a:r>
                  <a:rPr lang="en-US" sz="1400" b="1">
                    <a:solidFill>
                      <a:srgbClr val="275971"/>
                    </a:solidFill>
                    <a:latin typeface="Segoe UI" panose="020B0502040204020203" pitchFamily="34" charset="0"/>
                    <a:cs typeface="Segoe UI" panose="020B0502040204020203" pitchFamily="34" charset="0"/>
                  </a:rPr>
                  <a:t>Healthcare</a:t>
                </a:r>
              </a:p>
              <a:p>
                <a:pPr algn="ctr" defTabSz="914378" fontAlgn="base">
                  <a:spcBef>
                    <a:spcPct val="0"/>
                  </a:spcBef>
                  <a:spcAft>
                    <a:spcPct val="0"/>
                  </a:spcAft>
                </a:pPr>
                <a:r>
                  <a:rPr lang="en-US" sz="1400" b="1">
                    <a:solidFill>
                      <a:srgbClr val="275971"/>
                    </a:solidFill>
                    <a:latin typeface="Segoe UI" panose="020B0502040204020203" pitchFamily="34" charset="0"/>
                    <a:cs typeface="Segoe UI" panose="020B0502040204020203" pitchFamily="34" charset="0"/>
                  </a:rPr>
                  <a:t>Data</a:t>
                </a:r>
              </a:p>
              <a:p>
                <a:pPr algn="ctr" defTabSz="914378" fontAlgn="base">
                  <a:spcBef>
                    <a:spcPct val="0"/>
                  </a:spcBef>
                  <a:spcAft>
                    <a:spcPct val="0"/>
                  </a:spcAft>
                </a:pPr>
                <a:r>
                  <a:rPr lang="en-US" sz="1400" b="1">
                    <a:solidFill>
                      <a:srgbClr val="275971"/>
                    </a:solidFill>
                    <a:latin typeface="Segoe UI" panose="020B0502040204020203" pitchFamily="34" charset="0"/>
                    <a:cs typeface="Segoe UI" panose="020B0502040204020203" pitchFamily="34" charset="0"/>
                  </a:rPr>
                  <a:t>Repository</a:t>
                </a:r>
                <a:endParaRPr lang="en-CA" sz="1400" b="1">
                  <a:solidFill>
                    <a:srgbClr val="275971"/>
                  </a:solidFill>
                  <a:latin typeface="Segoe UI" panose="020B0502040204020203" pitchFamily="34" charset="0"/>
                  <a:cs typeface="Segoe UI" panose="020B0502040204020203" pitchFamily="34" charset="0"/>
                </a:endParaRPr>
              </a:p>
            </p:txBody>
          </p:sp>
          <p:cxnSp>
            <p:nvCxnSpPr>
              <p:cNvPr id="41" name="Straight Arrow Connector 40">
                <a:extLst>
                  <a:ext uri="{FF2B5EF4-FFF2-40B4-BE49-F238E27FC236}">
                    <a16:creationId xmlns:a16="http://schemas.microsoft.com/office/drawing/2014/main" id="{3EAD8AD6-C701-414A-AC0E-0C034567D825}"/>
                  </a:ext>
                </a:extLst>
              </p:cNvPr>
              <p:cNvCxnSpPr>
                <a:cxnSpLocks/>
              </p:cNvCxnSpPr>
              <p:nvPr/>
            </p:nvCxnSpPr>
            <p:spPr>
              <a:xfrm>
                <a:off x="5980058" y="3974828"/>
                <a:ext cx="1022400" cy="540000"/>
              </a:xfrm>
              <a:prstGeom prst="straightConnector1">
                <a:avLst/>
              </a:prstGeom>
              <a:ln w="76200">
                <a:solidFill>
                  <a:srgbClr val="D45500"/>
                </a:solidFill>
                <a:tailEnd type="triangle"/>
              </a:ln>
            </p:spPr>
            <p:style>
              <a:lnRef idx="3">
                <a:schemeClr val="accent3"/>
              </a:lnRef>
              <a:fillRef idx="0">
                <a:schemeClr val="accent3"/>
              </a:fillRef>
              <a:effectRef idx="2">
                <a:schemeClr val="accent3"/>
              </a:effectRef>
              <a:fontRef idx="minor">
                <a:schemeClr val="tx1"/>
              </a:fontRef>
            </p:style>
          </p:cxnSp>
          <p:pic>
            <p:nvPicPr>
              <p:cNvPr id="42" name="Picture 41">
                <a:extLst>
                  <a:ext uri="{FF2B5EF4-FFF2-40B4-BE49-F238E27FC236}">
                    <a16:creationId xmlns:a16="http://schemas.microsoft.com/office/drawing/2014/main" id="{BF49B0D1-0483-4CE8-ADB9-7D8E8A9ACCB4}"/>
                  </a:ext>
                </a:extLst>
              </p:cNvPr>
              <p:cNvPicPr>
                <a:picLocks noChangeAspect="1"/>
              </p:cNvPicPr>
              <p:nvPr/>
            </p:nvPicPr>
            <p:blipFill>
              <a:blip r:embed="rId6"/>
              <a:stretch>
                <a:fillRect/>
              </a:stretch>
            </p:blipFill>
            <p:spPr>
              <a:xfrm>
                <a:off x="7545806" y="2543582"/>
                <a:ext cx="497954" cy="64549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3" name="Rectangle 42">
                <a:extLst>
                  <a:ext uri="{FF2B5EF4-FFF2-40B4-BE49-F238E27FC236}">
                    <a16:creationId xmlns:a16="http://schemas.microsoft.com/office/drawing/2014/main" id="{B72B5237-5867-491C-82B7-B37C2ECC2558}"/>
                  </a:ext>
                </a:extLst>
              </p:cNvPr>
              <p:cNvSpPr/>
              <p:nvPr/>
            </p:nvSpPr>
            <p:spPr>
              <a:xfrm>
                <a:off x="8160767" y="1534160"/>
                <a:ext cx="2580234" cy="400110"/>
              </a:xfrm>
              <a:prstGeom prst="rect">
                <a:avLst/>
              </a:prstGeom>
            </p:spPr>
            <p:txBody>
              <a:bodyPr wrap="square">
                <a:spAutoFit/>
              </a:bodyPr>
              <a:lstStyle/>
              <a:p>
                <a:pPr algn="ctr" defTabSz="685784"/>
                <a:r>
                  <a:rPr lang="en-US" sz="2000" b="1">
                    <a:solidFill>
                      <a:srgbClr val="333635"/>
                    </a:solidFill>
                    <a:latin typeface="Segoe UI" panose="020B0502040204020203" pitchFamily="34" charset="0"/>
                    <a:cs typeface="Segoe UI" panose="020B0502040204020203" pitchFamily="34" charset="0"/>
                  </a:rPr>
                  <a:t>CED Report</a:t>
                </a:r>
                <a:endParaRPr lang="en-CA" sz="2000" b="1">
                  <a:solidFill>
                    <a:srgbClr val="333635"/>
                  </a:solidFill>
                  <a:latin typeface="Segoe UI" panose="020B0502040204020203" pitchFamily="34" charset="0"/>
                  <a:cs typeface="Segoe UI" panose="020B0502040204020203" pitchFamily="34" charset="0"/>
                </a:endParaRPr>
              </a:p>
            </p:txBody>
          </p:sp>
          <p:cxnSp>
            <p:nvCxnSpPr>
              <p:cNvPr id="44" name="Straight Connector 43">
                <a:extLst>
                  <a:ext uri="{FF2B5EF4-FFF2-40B4-BE49-F238E27FC236}">
                    <a16:creationId xmlns:a16="http://schemas.microsoft.com/office/drawing/2014/main" id="{6CCF203B-2568-431E-BDF9-928EFF07ABDA}"/>
                  </a:ext>
                </a:extLst>
              </p:cNvPr>
              <p:cNvCxnSpPr>
                <a:cxnSpLocks/>
              </p:cNvCxnSpPr>
              <p:nvPr/>
            </p:nvCxnSpPr>
            <p:spPr>
              <a:xfrm flipV="1">
                <a:off x="8047908" y="1934270"/>
                <a:ext cx="610437" cy="608035"/>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3BA126E5-EA12-4D61-AC37-F9413AF47B7C}"/>
                  </a:ext>
                </a:extLst>
              </p:cNvPr>
              <p:cNvCxnSpPr>
                <a:cxnSpLocks/>
              </p:cNvCxnSpPr>
              <p:nvPr/>
            </p:nvCxnSpPr>
            <p:spPr>
              <a:xfrm>
                <a:off x="8056275" y="3201247"/>
                <a:ext cx="602070" cy="791132"/>
              </a:xfrm>
              <a:prstGeom prst="line">
                <a:avLst/>
              </a:prstGeom>
            </p:spPr>
            <p:style>
              <a:lnRef idx="1">
                <a:schemeClr val="dk1"/>
              </a:lnRef>
              <a:fillRef idx="0">
                <a:schemeClr val="dk1"/>
              </a:fillRef>
              <a:effectRef idx="0">
                <a:schemeClr val="dk1"/>
              </a:effectRef>
              <a:fontRef idx="minor">
                <a:schemeClr val="tx1"/>
              </a:fontRef>
            </p:style>
          </p:cxnSp>
          <p:pic>
            <p:nvPicPr>
              <p:cNvPr id="47" name="Picture 16" descr="Image result for server">
                <a:extLst>
                  <a:ext uri="{FF2B5EF4-FFF2-40B4-BE49-F238E27FC236}">
                    <a16:creationId xmlns:a16="http://schemas.microsoft.com/office/drawing/2014/main" id="{C5E30DF8-B355-49F4-9790-00816A537D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9683" y="4275564"/>
                <a:ext cx="776468" cy="95467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A3F42C6-B383-4007-BBA2-B12E11D51EA1}"/>
                  </a:ext>
                </a:extLst>
              </p:cNvPr>
              <p:cNvSpPr/>
              <p:nvPr/>
            </p:nvSpPr>
            <p:spPr>
              <a:xfrm>
                <a:off x="2711850" y="2888691"/>
                <a:ext cx="2204414" cy="830997"/>
              </a:xfrm>
              <a:prstGeom prst="rect">
                <a:avLst/>
              </a:prstGeom>
            </p:spPr>
            <p:txBody>
              <a:bodyPr wrap="square">
                <a:spAutoFit/>
              </a:bodyPr>
              <a:lstStyle/>
              <a:p>
                <a:pPr algn="ctr" defTabSz="914378" fontAlgn="base">
                  <a:spcBef>
                    <a:spcPct val="0"/>
                  </a:spcBef>
                  <a:spcAft>
                    <a:spcPct val="0"/>
                  </a:spcAft>
                </a:pPr>
                <a:r>
                  <a:rPr lang="en-US" sz="1600">
                    <a:solidFill>
                      <a:srgbClr val="333635"/>
                    </a:solidFill>
                    <a:latin typeface="Segoe UI" panose="020B0502040204020203" pitchFamily="34" charset="0"/>
                    <a:cs typeface="Segoe UI" panose="020B0502040204020203" pitchFamily="34" charset="0"/>
                  </a:rPr>
                  <a:t>EMR Encounter Data from defined fields - Automated</a:t>
                </a:r>
                <a:endParaRPr lang="en-CA" sz="1600">
                  <a:solidFill>
                    <a:srgbClr val="333635"/>
                  </a:solidFill>
                  <a:latin typeface="Segoe UI" panose="020B0502040204020203" pitchFamily="34" charset="0"/>
                  <a:cs typeface="Segoe UI" panose="020B0502040204020203" pitchFamily="34" charset="0"/>
                </a:endParaRPr>
              </a:p>
            </p:txBody>
          </p:sp>
          <p:sp>
            <p:nvSpPr>
              <p:cNvPr id="49" name="Rectangle 48">
                <a:extLst>
                  <a:ext uri="{FF2B5EF4-FFF2-40B4-BE49-F238E27FC236}">
                    <a16:creationId xmlns:a16="http://schemas.microsoft.com/office/drawing/2014/main" id="{69978532-EF4E-4116-A08C-F1BEA893D68F}"/>
                  </a:ext>
                </a:extLst>
              </p:cNvPr>
              <p:cNvSpPr/>
              <p:nvPr/>
            </p:nvSpPr>
            <p:spPr>
              <a:xfrm>
                <a:off x="7121246" y="1534160"/>
                <a:ext cx="3303601" cy="4507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A">
                  <a:solidFill>
                    <a:prstClr val="white"/>
                  </a:solidFill>
                  <a:latin typeface="Segoe UI" panose="020B0502040204020203" pitchFamily="34" charset="0"/>
                </a:endParaRPr>
              </a:p>
            </p:txBody>
          </p:sp>
          <p:pic>
            <p:nvPicPr>
              <p:cNvPr id="50" name="Picture 8" descr="Image result for electronic medical record">
                <a:extLst>
                  <a:ext uri="{FF2B5EF4-FFF2-40B4-BE49-F238E27FC236}">
                    <a16:creationId xmlns:a16="http://schemas.microsoft.com/office/drawing/2014/main" id="{C5416AAA-4C02-4691-8CE7-385A10AA72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4627" y="3225249"/>
                <a:ext cx="1444903" cy="1106797"/>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6">
              <a:extLst>
                <a:ext uri="{FF2B5EF4-FFF2-40B4-BE49-F238E27FC236}">
                  <a16:creationId xmlns:a16="http://schemas.microsoft.com/office/drawing/2014/main" id="{831F8506-E9F3-442C-8ED2-42127F5C1498}"/>
                </a:ext>
              </a:extLst>
            </p:cNvPr>
            <p:cNvPicPr>
              <a:picLocks noChangeAspect="1"/>
            </p:cNvPicPr>
            <p:nvPr/>
          </p:nvPicPr>
          <p:blipFill>
            <a:blip r:embed="rId9"/>
            <a:stretch>
              <a:fillRect/>
            </a:stretch>
          </p:blipFill>
          <p:spPr>
            <a:xfrm>
              <a:off x="9009582" y="4468807"/>
              <a:ext cx="1405930" cy="834963"/>
            </a:xfrm>
            <a:prstGeom prst="rect">
              <a:avLst/>
            </a:prstGeom>
          </p:spPr>
        </p:pic>
        <p:sp>
          <p:nvSpPr>
            <p:cNvPr id="28" name="Right Arrow 5">
              <a:extLst>
                <a:ext uri="{FF2B5EF4-FFF2-40B4-BE49-F238E27FC236}">
                  <a16:creationId xmlns:a16="http://schemas.microsoft.com/office/drawing/2014/main" id="{4EDDE930-F02E-4F86-8CB4-98D78186A3BB}"/>
                </a:ext>
              </a:extLst>
            </p:cNvPr>
            <p:cNvSpPr/>
            <p:nvPr/>
          </p:nvSpPr>
          <p:spPr>
            <a:xfrm rot="10800000">
              <a:off x="8538266" y="4742212"/>
              <a:ext cx="422160" cy="288152"/>
            </a:xfrm>
            <a:prstGeom prst="rightArrow">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29" name="TextBox 28">
              <a:extLst>
                <a:ext uri="{FF2B5EF4-FFF2-40B4-BE49-F238E27FC236}">
                  <a16:creationId xmlns:a16="http://schemas.microsoft.com/office/drawing/2014/main" id="{89D82E07-0C93-4D55-B36A-46FB1ED3085C}"/>
                </a:ext>
              </a:extLst>
            </p:cNvPr>
            <p:cNvSpPr txBox="1"/>
            <p:nvPr/>
          </p:nvSpPr>
          <p:spPr>
            <a:xfrm>
              <a:off x="8814458" y="5113131"/>
              <a:ext cx="1774654" cy="738664"/>
            </a:xfrm>
            <a:prstGeom prst="rect">
              <a:avLst/>
            </a:prstGeom>
            <a:noFill/>
          </p:spPr>
          <p:txBody>
            <a:bodyPr wrap="square" rtlCol="0">
              <a:spAutoFit/>
            </a:bodyPr>
            <a:lstStyle/>
            <a:p>
              <a:pPr algn="ctr"/>
              <a:r>
                <a:rPr lang="en-US" sz="1400">
                  <a:solidFill>
                    <a:schemeClr val="bg2">
                      <a:lumMod val="25000"/>
                    </a:schemeClr>
                  </a:solidFill>
                </a:rPr>
                <a:t>Health Information</a:t>
              </a:r>
            </a:p>
            <a:p>
              <a:pPr algn="ctr"/>
              <a:r>
                <a:rPr lang="en-US" sz="1400">
                  <a:solidFill>
                    <a:schemeClr val="bg2">
                      <a:lumMod val="25000"/>
                    </a:schemeClr>
                  </a:solidFill>
                </a:rPr>
                <a:t>Data Governance Committee</a:t>
              </a:r>
            </a:p>
          </p:txBody>
        </p:sp>
      </p:grpSp>
    </p:spTree>
    <p:extLst>
      <p:ext uri="{BB962C8B-B14F-4D97-AF65-F5344CB8AC3E}">
        <p14:creationId xmlns:p14="http://schemas.microsoft.com/office/powerpoint/2010/main" val="258923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22589" y="1443531"/>
            <a:ext cx="6336704" cy="2227732"/>
          </a:xfrm>
        </p:spPr>
        <p:txBody>
          <a:bodyPr/>
          <a:lstStyle/>
          <a:p>
            <a:pPr marL="0" indent="0">
              <a:buNone/>
            </a:pPr>
            <a:r>
              <a:rPr lang="en-CA" sz="3067"/>
              <a:t>A new category/folder called “Community Reports” has been added to the Clinical Document Viewer (CDV) tree in Netcare</a:t>
            </a:r>
          </a:p>
        </p:txBody>
      </p:sp>
      <p:sp>
        <p:nvSpPr>
          <p:cNvPr id="4" name="Title 3"/>
          <p:cNvSpPr>
            <a:spLocks noGrp="1"/>
          </p:cNvSpPr>
          <p:nvPr>
            <p:ph type="title" idx="4294967295"/>
          </p:nvPr>
        </p:nvSpPr>
        <p:spPr>
          <a:xfrm>
            <a:off x="707613" y="227215"/>
            <a:ext cx="10959008" cy="758957"/>
          </a:xfrm>
        </p:spPr>
        <p:txBody>
          <a:bodyPr anchor="t">
            <a:normAutofit/>
          </a:bodyPr>
          <a:lstStyle/>
          <a:p>
            <a:r>
              <a:rPr lang="en-CA" sz="3600">
                <a:solidFill>
                  <a:srgbClr val="275971"/>
                </a:solidFill>
              </a:rPr>
              <a:t>Community Encounter Digest (CED) In Netcare</a:t>
            </a:r>
          </a:p>
        </p:txBody>
      </p:sp>
      <p:sp>
        <p:nvSpPr>
          <p:cNvPr id="3" name="Slide Number Placeholder 2"/>
          <p:cNvSpPr>
            <a:spLocks noGrp="1"/>
          </p:cNvSpPr>
          <p:nvPr>
            <p:ph type="sldNum" sz="quarter" idx="4294967295"/>
          </p:nvPr>
        </p:nvSpPr>
        <p:spPr/>
        <p:txBody>
          <a:bodyPr/>
          <a:lstStyle/>
          <a:p>
            <a:pPr defTabSz="1219170" fontAlgn="base">
              <a:spcBef>
                <a:spcPct val="0"/>
              </a:spcBef>
              <a:spcAft>
                <a:spcPct val="0"/>
              </a:spcAft>
            </a:pPr>
            <a:fld id="{3A2281A5-0AAD-5C43-9874-F8F3A9F5B29A}" type="slidenum">
              <a:rPr lang="en-US"/>
              <a:pPr defTabSz="1219170" fontAlgn="base">
                <a:spcBef>
                  <a:spcPct val="0"/>
                </a:spcBef>
                <a:spcAft>
                  <a:spcPct val="0"/>
                </a:spcAft>
              </a:pPr>
              <a:t>16</a:t>
            </a:fld>
            <a:endParaRPr lang="en-US"/>
          </a:p>
        </p:txBody>
      </p:sp>
      <p:pic>
        <p:nvPicPr>
          <p:cNvPr id="1026"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t="941"/>
          <a:stretch/>
        </p:blipFill>
        <p:spPr bwMode="auto">
          <a:xfrm>
            <a:off x="239350" y="1627310"/>
            <a:ext cx="9143642" cy="516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3344" y="3813043"/>
            <a:ext cx="4720529" cy="4800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CA" sz="2400">
              <a:solidFill>
                <a:prstClr val="white"/>
              </a:solidFill>
              <a:latin typeface="Segoe UI" panose="020B0502040204020203" pitchFamily="34" charset="0"/>
            </a:endParaRPr>
          </a:p>
        </p:txBody>
      </p:sp>
    </p:spTree>
    <p:extLst>
      <p:ext uri="{BB962C8B-B14F-4D97-AF65-F5344CB8AC3E}">
        <p14:creationId xmlns:p14="http://schemas.microsoft.com/office/powerpoint/2010/main" val="612386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288EAF-452E-41EB-8A41-205954A122EA}"/>
              </a:ext>
            </a:extLst>
          </p:cNvPr>
          <p:cNvPicPr>
            <a:picLocks noChangeAspect="1"/>
          </p:cNvPicPr>
          <p:nvPr/>
        </p:nvPicPr>
        <p:blipFill>
          <a:blip r:embed="rId3"/>
          <a:stretch>
            <a:fillRect/>
          </a:stretch>
        </p:blipFill>
        <p:spPr>
          <a:xfrm>
            <a:off x="4031407" y="1354205"/>
            <a:ext cx="3888393" cy="5040510"/>
          </a:xfrm>
          <a:prstGeom prst="rect">
            <a:avLst/>
          </a:prstGeom>
          <a:solidFill>
            <a:srgbClr val="B7D4E3"/>
          </a:solidFill>
          <a:ln>
            <a:solidFill>
              <a:schemeClr val="bg1">
                <a:lumMod val="50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646F720-ADB9-4743-B111-95AC6A92354D}"/>
              </a:ext>
            </a:extLst>
          </p:cNvPr>
          <p:cNvSpPr>
            <a:spLocks noGrp="1"/>
          </p:cNvSpPr>
          <p:nvPr>
            <p:ph type="title"/>
          </p:nvPr>
        </p:nvSpPr>
        <p:spPr>
          <a:xfrm>
            <a:off x="707613" y="227215"/>
            <a:ext cx="9599082" cy="758957"/>
          </a:xfrm>
        </p:spPr>
        <p:txBody>
          <a:bodyPr/>
          <a:lstStyle/>
          <a:p>
            <a:r>
              <a:rPr lang="en-CA"/>
              <a:t>Community Encounter Digest (CED) Sample</a:t>
            </a:r>
          </a:p>
        </p:txBody>
      </p:sp>
      <p:sp>
        <p:nvSpPr>
          <p:cNvPr id="4" name="Slide Number Placeholder 3">
            <a:extLst>
              <a:ext uri="{FF2B5EF4-FFF2-40B4-BE49-F238E27FC236}">
                <a16:creationId xmlns:a16="http://schemas.microsoft.com/office/drawing/2014/main" id="{D14F3C8B-6533-45FB-A6A6-748AB6FAD455}"/>
              </a:ext>
            </a:extLst>
          </p:cNvPr>
          <p:cNvSpPr>
            <a:spLocks noGrp="1"/>
          </p:cNvSpPr>
          <p:nvPr>
            <p:ph type="sldNum" sz="quarter" idx="12"/>
          </p:nvPr>
        </p:nvSpPr>
        <p:spPr>
          <a:xfrm>
            <a:off x="9381876" y="6491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F5746B-1A61-4914-9792-FA2C912D93FF}" type="slidenum">
              <a:rPr lang="en-CA" smtClean="0"/>
              <a:pPr/>
              <a:t>17</a:t>
            </a:fld>
            <a:endParaRPr lang="en-CA"/>
          </a:p>
        </p:txBody>
      </p:sp>
      <p:sp>
        <p:nvSpPr>
          <p:cNvPr id="9" name="TextBox 8">
            <a:extLst>
              <a:ext uri="{FF2B5EF4-FFF2-40B4-BE49-F238E27FC236}">
                <a16:creationId xmlns:a16="http://schemas.microsoft.com/office/drawing/2014/main" id="{4EB41582-25F0-4844-AB37-D17518D381D8}"/>
              </a:ext>
            </a:extLst>
          </p:cNvPr>
          <p:cNvSpPr txBox="1"/>
          <p:nvPr/>
        </p:nvSpPr>
        <p:spPr>
          <a:xfrm>
            <a:off x="8207216" y="1881934"/>
            <a:ext cx="2470944" cy="1261884"/>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a:solidFill>
                  <a:srgbClr val="333635"/>
                </a:solidFill>
                <a:latin typeface="Segoe UI" panose="020B0502040204020203" pitchFamily="34" charset="0"/>
                <a:cs typeface="Segoe UI" panose="020B0502040204020203" pitchFamily="34" charset="0"/>
              </a:rPr>
              <a:t>Community Encounters</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Encounter Date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Location</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Provider Name/Role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Reason for Encounter</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Clinical Assessment</a:t>
            </a:r>
          </a:p>
        </p:txBody>
      </p:sp>
      <p:cxnSp>
        <p:nvCxnSpPr>
          <p:cNvPr id="10" name="Straight Arrow Connector 9">
            <a:extLst>
              <a:ext uri="{FF2B5EF4-FFF2-40B4-BE49-F238E27FC236}">
                <a16:creationId xmlns:a16="http://schemas.microsoft.com/office/drawing/2014/main" id="{C24334A6-1278-4D49-9455-71B9F5DB0CDC}"/>
              </a:ext>
            </a:extLst>
          </p:cNvPr>
          <p:cNvCxnSpPr>
            <a:cxnSpLocks/>
            <a:stCxn id="9" idx="1"/>
          </p:cNvCxnSpPr>
          <p:nvPr/>
        </p:nvCxnSpPr>
        <p:spPr>
          <a:xfrm flipH="1">
            <a:off x="7807226" y="2512876"/>
            <a:ext cx="399990" cy="149044"/>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6C450CA-AA7E-455B-9C2F-8258381C5B33}"/>
              </a:ext>
            </a:extLst>
          </p:cNvPr>
          <p:cNvSpPr txBox="1"/>
          <p:nvPr/>
        </p:nvSpPr>
        <p:spPr>
          <a:xfrm>
            <a:off x="1242884" y="2897255"/>
            <a:ext cx="2490646" cy="1077218"/>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a:solidFill>
                  <a:srgbClr val="333635"/>
                </a:solidFill>
                <a:latin typeface="Segoe UI" panose="020B0502040204020203" pitchFamily="34" charset="0"/>
                <a:cs typeface="Segoe UI" panose="020B0502040204020203" pitchFamily="34" charset="0"/>
              </a:rPr>
              <a:t>Health Concern History</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Encounter Date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Health Concern </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Provider Name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Source (clinic)</a:t>
            </a:r>
          </a:p>
        </p:txBody>
      </p:sp>
      <p:sp>
        <p:nvSpPr>
          <p:cNvPr id="12" name="TextBox 11">
            <a:extLst>
              <a:ext uri="{FF2B5EF4-FFF2-40B4-BE49-F238E27FC236}">
                <a16:creationId xmlns:a16="http://schemas.microsoft.com/office/drawing/2014/main" id="{24B346A3-10C7-4313-84D4-39D2C77DF4B5}"/>
              </a:ext>
            </a:extLst>
          </p:cNvPr>
          <p:cNvSpPr txBox="1"/>
          <p:nvPr/>
        </p:nvSpPr>
        <p:spPr>
          <a:xfrm>
            <a:off x="8207216" y="3389379"/>
            <a:ext cx="2470944" cy="1077218"/>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a:solidFill>
                  <a:srgbClr val="333635"/>
                </a:solidFill>
                <a:latin typeface="Segoe UI" panose="020B0502040204020203" pitchFamily="34" charset="0"/>
                <a:cs typeface="Segoe UI" panose="020B0502040204020203" pitchFamily="34" charset="0"/>
              </a:rPr>
              <a:t>Possible Allergy</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Encounter Date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Possible Allergy</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Provider Name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Source (clinic)</a:t>
            </a:r>
          </a:p>
        </p:txBody>
      </p:sp>
      <p:sp>
        <p:nvSpPr>
          <p:cNvPr id="13" name="TextBox 12">
            <a:extLst>
              <a:ext uri="{FF2B5EF4-FFF2-40B4-BE49-F238E27FC236}">
                <a16:creationId xmlns:a16="http://schemas.microsoft.com/office/drawing/2014/main" id="{8B00632D-CE0F-4634-88CF-33FA3B493EC6}"/>
              </a:ext>
            </a:extLst>
          </p:cNvPr>
          <p:cNvSpPr txBox="1"/>
          <p:nvPr/>
        </p:nvSpPr>
        <p:spPr>
          <a:xfrm>
            <a:off x="1242884" y="4192998"/>
            <a:ext cx="2494833" cy="1077218"/>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a:solidFill>
                  <a:srgbClr val="333635"/>
                </a:solidFill>
                <a:latin typeface="Segoe UI" panose="020B0502040204020203" pitchFamily="34" charset="0"/>
                <a:cs typeface="Segoe UI" panose="020B0502040204020203" pitchFamily="34" charset="0"/>
              </a:rPr>
              <a:t>Measured Observations</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Encounter Date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BP, Height, Weight, Waist Circumference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Source (clinic)</a:t>
            </a:r>
          </a:p>
        </p:txBody>
      </p:sp>
      <p:sp>
        <p:nvSpPr>
          <p:cNvPr id="14" name="TextBox 13">
            <a:extLst>
              <a:ext uri="{FF2B5EF4-FFF2-40B4-BE49-F238E27FC236}">
                <a16:creationId xmlns:a16="http://schemas.microsoft.com/office/drawing/2014/main" id="{C5623A7B-1629-4EFC-B14D-239B01E6E7D4}"/>
              </a:ext>
            </a:extLst>
          </p:cNvPr>
          <p:cNvSpPr txBox="1"/>
          <p:nvPr/>
        </p:nvSpPr>
        <p:spPr>
          <a:xfrm>
            <a:off x="8207216" y="4712158"/>
            <a:ext cx="2470944" cy="1077218"/>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a:solidFill>
                  <a:srgbClr val="333635"/>
                </a:solidFill>
                <a:latin typeface="Segoe UI" panose="020B0502040204020203" pitchFamily="34" charset="0"/>
                <a:cs typeface="Segoe UI" panose="020B0502040204020203" pitchFamily="34" charset="0"/>
              </a:rPr>
              <a:t>Referrals</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Type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Request date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Occurrence date</a:t>
            </a:r>
          </a:p>
          <a:p>
            <a:pPr marL="285743" indent="-285743" defTabSz="914378" fontAlgn="base">
              <a:spcBef>
                <a:spcPct val="0"/>
              </a:spcBef>
              <a:spcAft>
                <a:spcPct val="0"/>
              </a:spcAft>
              <a:buFont typeface="Arial" panose="020B0604020202020204" pitchFamily="34" charset="0"/>
              <a:buChar char="•"/>
            </a:pPr>
            <a:r>
              <a:rPr lang="en-CA" sz="1200">
                <a:solidFill>
                  <a:srgbClr val="333635"/>
                </a:solidFill>
                <a:latin typeface="Segoe UI" panose="020B0502040204020203" pitchFamily="34" charset="0"/>
                <a:cs typeface="Segoe UI" panose="020B0502040204020203" pitchFamily="34" charset="0"/>
              </a:rPr>
              <a:t>Source (clinic)</a:t>
            </a:r>
          </a:p>
        </p:txBody>
      </p:sp>
      <p:cxnSp>
        <p:nvCxnSpPr>
          <p:cNvPr id="15" name="Straight Arrow Connector 14">
            <a:extLst>
              <a:ext uri="{FF2B5EF4-FFF2-40B4-BE49-F238E27FC236}">
                <a16:creationId xmlns:a16="http://schemas.microsoft.com/office/drawing/2014/main" id="{4F36AC95-67A0-4F4E-8335-D77261305E89}"/>
              </a:ext>
            </a:extLst>
          </p:cNvPr>
          <p:cNvCxnSpPr>
            <a:cxnSpLocks/>
          </p:cNvCxnSpPr>
          <p:nvPr/>
        </p:nvCxnSpPr>
        <p:spPr>
          <a:xfrm flipH="1">
            <a:off x="7807225" y="3963585"/>
            <a:ext cx="404179" cy="398527"/>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AC2F8B9-382F-4CB7-9C54-F3C52B389A76}"/>
              </a:ext>
            </a:extLst>
          </p:cNvPr>
          <p:cNvCxnSpPr>
            <a:cxnSpLocks/>
            <a:stCxn id="11" idx="3"/>
          </p:cNvCxnSpPr>
          <p:nvPr/>
        </p:nvCxnSpPr>
        <p:spPr>
          <a:xfrm>
            <a:off x="3733530" y="3435864"/>
            <a:ext cx="381270" cy="323078"/>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DA2118-017F-4169-8C54-10F818E44296}"/>
              </a:ext>
            </a:extLst>
          </p:cNvPr>
          <p:cNvCxnSpPr>
            <a:cxnSpLocks/>
            <a:stCxn id="13" idx="3"/>
          </p:cNvCxnSpPr>
          <p:nvPr/>
        </p:nvCxnSpPr>
        <p:spPr>
          <a:xfrm>
            <a:off x="3737717" y="4731607"/>
            <a:ext cx="377083" cy="94393"/>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EEE6D8E-1B70-4327-AA3D-52EFA39D928E}"/>
              </a:ext>
            </a:extLst>
          </p:cNvPr>
          <p:cNvCxnSpPr>
            <a:cxnSpLocks/>
            <a:stCxn id="14" idx="1"/>
          </p:cNvCxnSpPr>
          <p:nvPr/>
        </p:nvCxnSpPr>
        <p:spPr>
          <a:xfrm flipH="1">
            <a:off x="7807226" y="5250767"/>
            <a:ext cx="399990" cy="345938"/>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111CF2-F1F6-4904-B74B-3ED8398E7A2D}"/>
              </a:ext>
            </a:extLst>
          </p:cNvPr>
          <p:cNvSpPr txBox="1"/>
          <p:nvPr/>
        </p:nvSpPr>
        <p:spPr>
          <a:xfrm>
            <a:off x="1238697" y="5485217"/>
            <a:ext cx="2494833" cy="338554"/>
          </a:xfrm>
          <a:prstGeom prst="rect">
            <a:avLst/>
          </a:prstGeom>
          <a:solidFill>
            <a:srgbClr val="B7D4E3"/>
          </a:solidFill>
        </p:spPr>
        <p:txBody>
          <a:bodyPr wrap="square" rtlCol="0">
            <a:spAutoFit/>
          </a:bodyPr>
          <a:lstStyle/>
          <a:p>
            <a:pPr defTabSz="914378" fontAlgn="base">
              <a:spcBef>
                <a:spcPct val="0"/>
              </a:spcBef>
              <a:spcAft>
                <a:spcPct val="0"/>
              </a:spcAft>
            </a:pPr>
            <a:r>
              <a:rPr lang="en-CA" sz="1600" b="1">
                <a:solidFill>
                  <a:srgbClr val="333635"/>
                </a:solidFill>
                <a:latin typeface="Segoe UI" panose="020B0502040204020203" pitchFamily="34" charset="0"/>
                <a:cs typeface="Segoe UI" panose="020B0502040204020203" pitchFamily="34" charset="0"/>
              </a:rPr>
              <a:t>Immunizations</a:t>
            </a:r>
            <a:endParaRPr lang="en-CA" sz="1200" b="1">
              <a:solidFill>
                <a:srgbClr val="333635"/>
              </a:solidFill>
              <a:latin typeface="Segoe UI" panose="020B0502040204020203" pitchFamily="34" charset="0"/>
              <a:cs typeface="Segoe UI" panose="020B0502040204020203" pitchFamily="34" charset="0"/>
            </a:endParaRPr>
          </a:p>
        </p:txBody>
      </p:sp>
      <p:cxnSp>
        <p:nvCxnSpPr>
          <p:cNvPr id="20" name="Straight Arrow Connector 19">
            <a:extLst>
              <a:ext uri="{FF2B5EF4-FFF2-40B4-BE49-F238E27FC236}">
                <a16:creationId xmlns:a16="http://schemas.microsoft.com/office/drawing/2014/main" id="{9A7CB658-678C-4EB2-99FA-CEE8999A41B5}"/>
              </a:ext>
            </a:extLst>
          </p:cNvPr>
          <p:cNvCxnSpPr>
            <a:cxnSpLocks/>
            <a:stCxn id="19" idx="3"/>
          </p:cNvCxnSpPr>
          <p:nvPr/>
        </p:nvCxnSpPr>
        <p:spPr>
          <a:xfrm flipV="1">
            <a:off x="3733530" y="5323047"/>
            <a:ext cx="381270" cy="331447"/>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E06C5A-563D-4EBE-81BA-41CA7D1FF7CB}"/>
              </a:ext>
            </a:extLst>
          </p:cNvPr>
          <p:cNvCxnSpPr>
            <a:cxnSpLocks/>
            <a:stCxn id="49" idx="1"/>
          </p:cNvCxnSpPr>
          <p:nvPr/>
        </p:nvCxnSpPr>
        <p:spPr>
          <a:xfrm flipH="1" flipV="1">
            <a:off x="7325360" y="6126480"/>
            <a:ext cx="881856" cy="77735"/>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988D5CB-0708-47F8-BD11-3DEB67150B7B}"/>
              </a:ext>
            </a:extLst>
          </p:cNvPr>
          <p:cNvSpPr txBox="1"/>
          <p:nvPr/>
        </p:nvSpPr>
        <p:spPr>
          <a:xfrm>
            <a:off x="8207216" y="6034938"/>
            <a:ext cx="2470944" cy="338554"/>
          </a:xfrm>
          <a:prstGeom prst="rect">
            <a:avLst/>
          </a:prstGeom>
          <a:solidFill>
            <a:srgbClr val="B7D4E3"/>
          </a:solidFill>
        </p:spPr>
        <p:txBody>
          <a:bodyPr wrap="square" rtlCol="0">
            <a:spAutoFit/>
          </a:bodyPr>
          <a:lstStyle/>
          <a:p>
            <a:r>
              <a:rPr lang="en-US" sz="1600" b="1">
                <a:solidFill>
                  <a:srgbClr val="333635"/>
                </a:solidFill>
                <a:latin typeface="Segoe UI" panose="020B0502040204020203" pitchFamily="34" charset="0"/>
                <a:cs typeface="Segoe UI" panose="020B0502040204020203" pitchFamily="34" charset="0"/>
              </a:rPr>
              <a:t>Disclosure Message</a:t>
            </a:r>
            <a:endParaRPr lang="en-CA" sz="1600" b="1">
              <a:solidFill>
                <a:srgbClr val="333635"/>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245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9"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76104" y="138868"/>
            <a:ext cx="10959008" cy="758957"/>
          </a:xfrm>
        </p:spPr>
        <p:txBody>
          <a:bodyPr>
            <a:normAutofit/>
          </a:bodyPr>
          <a:lstStyle/>
          <a:p>
            <a:r>
              <a:rPr lang="en-US" sz="3600">
                <a:solidFill>
                  <a:srgbClr val="275971"/>
                </a:solidFill>
              </a:rPr>
              <a:t>        CII                 Data Elements                  CPAR</a:t>
            </a:r>
            <a:endParaRPr lang="en-CA" sz="3600">
              <a:solidFill>
                <a:srgbClr val="275971"/>
              </a:solidFill>
            </a:endParaRP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81A5-0AAD-5C43-9874-F8F3A9F5B29A}" type="slidenum">
              <a:rPr kumimoji="0" lang="en-US" sz="9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a:stretch>
            <a:fillRect/>
          </a:stretch>
        </p:blipFill>
        <p:spPr>
          <a:xfrm>
            <a:off x="719404" y="939494"/>
            <a:ext cx="2606733" cy="5035559"/>
          </a:xfrm>
          <a:prstGeom prst="rect">
            <a:avLst/>
          </a:prstGeom>
        </p:spPr>
      </p:pic>
      <p:pic>
        <p:nvPicPr>
          <p:cNvPr id="9" name="Picture 8"/>
          <p:cNvPicPr>
            <a:picLocks noChangeAspect="1"/>
          </p:cNvPicPr>
          <p:nvPr/>
        </p:nvPicPr>
        <p:blipFill>
          <a:blip r:embed="rId4"/>
          <a:stretch>
            <a:fillRect/>
          </a:stretch>
        </p:blipFill>
        <p:spPr>
          <a:xfrm>
            <a:off x="6125233" y="939492"/>
            <a:ext cx="2659067" cy="4821037"/>
          </a:xfrm>
          <a:prstGeom prst="rect">
            <a:avLst/>
          </a:prstGeom>
        </p:spPr>
      </p:pic>
      <p:pic>
        <p:nvPicPr>
          <p:cNvPr id="2" name="Picture 1"/>
          <p:cNvPicPr>
            <a:picLocks noChangeAspect="1"/>
          </p:cNvPicPr>
          <p:nvPr/>
        </p:nvPicPr>
        <p:blipFill>
          <a:blip r:embed="rId5"/>
          <a:stretch>
            <a:fillRect/>
          </a:stretch>
        </p:blipFill>
        <p:spPr>
          <a:xfrm>
            <a:off x="8853926" y="940414"/>
            <a:ext cx="2575783" cy="2065199"/>
          </a:xfrm>
          <a:prstGeom prst="rect">
            <a:avLst/>
          </a:prstGeom>
        </p:spPr>
      </p:pic>
      <p:grpSp>
        <p:nvGrpSpPr>
          <p:cNvPr id="5" name="Group 4"/>
          <p:cNvGrpSpPr/>
          <p:nvPr/>
        </p:nvGrpSpPr>
        <p:grpSpPr>
          <a:xfrm>
            <a:off x="8896137" y="3173117"/>
            <a:ext cx="2686263" cy="2677656"/>
            <a:chOff x="8896136" y="3690476"/>
            <a:chExt cx="2686263" cy="2677656"/>
          </a:xfrm>
        </p:grpSpPr>
        <p:sp>
          <p:nvSpPr>
            <p:cNvPr id="11" name="TextBox 10"/>
            <p:cNvSpPr txBox="1"/>
            <p:nvPr/>
          </p:nvSpPr>
          <p:spPr>
            <a:xfrm>
              <a:off x="8896136" y="3690476"/>
              <a:ext cx="2686263" cy="2677656"/>
            </a:xfrm>
            <a:prstGeom prst="rect">
              <a:avLst/>
            </a:prstGeom>
            <a:noFill/>
            <a:ln>
              <a:solidFill>
                <a:srgbClr val="92D050"/>
              </a:solid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a:ea typeface="+mn-ea"/>
                  <a:cs typeface="+mn-cs"/>
                </a:rPr>
                <a:t>Encounter Data Element Legend: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Segoe UI"/>
                  <a:ea typeface="+mn-ea"/>
                  <a:cs typeface="+mn-cs"/>
                </a:rPr>
                <a:t> </a:t>
              </a:r>
              <a:endParaRPr kumimoji="0" lang="en-CA" sz="8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      </a:t>
              </a:r>
              <a:r>
                <a:rPr kumimoji="0" lang="en-US" sz="1200" b="1" i="0" u="none" strike="noStrike" kern="1200" cap="none" spc="0" normalizeH="0" baseline="0" noProof="0">
                  <a:ln>
                    <a:noFill/>
                  </a:ln>
                  <a:solidFill>
                    <a:prstClr val="black"/>
                  </a:solidFill>
                  <a:effectLst/>
                  <a:uLnTx/>
                  <a:uFillTx/>
                  <a:latin typeface="Segoe UI"/>
                  <a:ea typeface="+mn-ea"/>
                  <a:cs typeface="+mn-cs"/>
                </a:rPr>
                <a:t>Netcare</a:t>
              </a:r>
              <a:r>
                <a:rPr kumimoji="0" lang="en-US" sz="12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prstClr val="black"/>
                  </a:solidFill>
                  <a:effectLst/>
                  <a:uLnTx/>
                  <a:uFillTx/>
                  <a:latin typeface="Segoe UI"/>
                  <a:ea typeface="+mn-ea"/>
                  <a:cs typeface="+mn-cs"/>
                </a:rPr>
                <a:t>– indicates data elements</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published in the current CII     Community Encounter Digest (CED) report and uploaded to Healthcare Data Repository</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       Indicates data elements uploaded to Healthcare Data Repository</a:t>
              </a:r>
            </a:p>
            <a:p>
              <a:pPr marL="171446" marR="0" lvl="0" indent="-171446" algn="l" defTabSz="914400" rtl="0" eaLnBrk="1" fontAlgn="auto" latinLnBrk="0" hangingPunct="1">
                <a:lnSpc>
                  <a:spcPct val="100000"/>
                </a:lnSpc>
                <a:spcBef>
                  <a:spcPts val="0"/>
                </a:spcBef>
                <a:spcAft>
                  <a:spcPts val="0"/>
                </a:spcAft>
                <a:buClrTx/>
                <a:buSzTx/>
                <a:buFont typeface="Wingdings" panose="05000000000000000000" pitchFamily="2" charset="2"/>
                <a:buChar char="o"/>
                <a:tabLst/>
                <a:defRPr/>
              </a:pPr>
              <a:endParaRPr kumimoji="0" lang="en-US" sz="8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      </a:t>
              </a:r>
              <a:r>
                <a:rPr kumimoji="0" lang="en-US" sz="1200" b="1" i="0" u="none" strike="noStrike" kern="1200" cap="none" spc="0" normalizeH="0" baseline="0" noProof="0">
                  <a:ln>
                    <a:noFill/>
                  </a:ln>
                  <a:solidFill>
                    <a:prstClr val="black"/>
                  </a:solidFill>
                  <a:effectLst/>
                  <a:uLnTx/>
                  <a:uFillTx/>
                  <a:latin typeface="Segoe UI"/>
                  <a:ea typeface="+mn-ea"/>
                  <a:cs typeface="+mn-cs"/>
                </a:rPr>
                <a:t>CPAR</a:t>
              </a:r>
              <a:r>
                <a:rPr kumimoji="0" lang="en-US" sz="1200" b="0" i="0" u="none" strike="noStrike" kern="1200" cap="none" spc="0" normalizeH="0" baseline="0" noProof="0">
                  <a:ln>
                    <a:noFill/>
                  </a:ln>
                  <a:solidFill>
                    <a:prstClr val="black"/>
                  </a:solidFill>
                  <a:effectLst/>
                  <a:uLnTx/>
                  <a:uFillTx/>
                  <a:latin typeface="Segoe UI"/>
                  <a:ea typeface="+mn-ea"/>
                  <a:cs typeface="+mn-cs"/>
                </a:rPr>
                <a:t> </a:t>
              </a:r>
              <a:r>
                <a:rPr kumimoji="0" lang="en-US" sz="1100" b="0" i="0" u="none" strike="noStrike" kern="1200" cap="none" spc="0" normalizeH="0" baseline="0" noProof="0">
                  <a:ln>
                    <a:noFill/>
                  </a:ln>
                  <a:solidFill>
                    <a:prstClr val="black"/>
                  </a:solidFill>
                  <a:effectLst/>
                  <a:uLnTx/>
                  <a:uFillTx/>
                  <a:latin typeface="Segoe UI"/>
                  <a:ea typeface="+mn-ea"/>
                  <a:cs typeface="+mn-cs"/>
                </a:rPr>
                <a:t>– indicates data elements</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       uploaded to CPAR and Data Repository</a:t>
              </a:r>
              <a:endParaRPr kumimoji="0" lang="en-CA" sz="1100" b="0" i="0" u="none" strike="noStrike" kern="1200" cap="none" spc="0" normalizeH="0" baseline="0" noProof="0">
                <a:ln>
                  <a:noFill/>
                </a:ln>
                <a:solidFill>
                  <a:prstClr val="black"/>
                </a:solidFill>
                <a:effectLst/>
                <a:uLnTx/>
                <a:uFillTx/>
                <a:latin typeface="Segoe UI"/>
                <a:ea typeface="+mn-ea"/>
                <a:cs typeface="+mn-cs"/>
              </a:endParaRPr>
            </a:p>
          </p:txBody>
        </p:sp>
        <p:sp>
          <p:nvSpPr>
            <p:cNvPr id="12" name="Rectangle 11"/>
            <p:cNvSpPr/>
            <p:nvPr/>
          </p:nvSpPr>
          <p:spPr>
            <a:xfrm>
              <a:off x="8996131" y="4341016"/>
              <a:ext cx="135635" cy="132898"/>
            </a:xfrm>
            <a:prstGeom prst="rect">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p:cNvSpPr/>
            <p:nvPr/>
          </p:nvSpPr>
          <p:spPr>
            <a:xfrm flipV="1">
              <a:off x="8996131" y="5792641"/>
              <a:ext cx="135635" cy="167533"/>
            </a:xfrm>
            <a:prstGeom prst="rect">
              <a:avLst/>
            </a:prstGeom>
            <a:solidFill>
              <a:schemeClr val="accent1">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4" name="Rectangle 13"/>
            <p:cNvSpPr/>
            <p:nvPr/>
          </p:nvSpPr>
          <p:spPr>
            <a:xfrm>
              <a:off x="8996131" y="5308257"/>
              <a:ext cx="135635" cy="12985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7" name="Picture 6"/>
          <p:cNvPicPr>
            <a:picLocks noChangeAspect="1"/>
          </p:cNvPicPr>
          <p:nvPr/>
        </p:nvPicPr>
        <p:blipFill>
          <a:blip r:embed="rId6"/>
          <a:stretch>
            <a:fillRect/>
          </a:stretch>
        </p:blipFill>
        <p:spPr>
          <a:xfrm>
            <a:off x="3395760" y="939494"/>
            <a:ext cx="2659848" cy="5035559"/>
          </a:xfrm>
          <a:prstGeom prst="rect">
            <a:avLst/>
          </a:prstGeom>
        </p:spPr>
      </p:pic>
    </p:spTree>
    <p:extLst>
      <p:ext uri="{BB962C8B-B14F-4D97-AF65-F5344CB8AC3E}">
        <p14:creationId xmlns:p14="http://schemas.microsoft.com/office/powerpoint/2010/main" val="629328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882-9E56-4182-A1E4-6CC3065F0399}"/>
              </a:ext>
            </a:extLst>
          </p:cNvPr>
          <p:cNvSpPr>
            <a:spLocks noGrp="1"/>
          </p:cNvSpPr>
          <p:nvPr>
            <p:ph type="title"/>
          </p:nvPr>
        </p:nvSpPr>
        <p:spPr/>
        <p:txBody>
          <a:bodyPr/>
          <a:lstStyle/>
          <a:p>
            <a:r>
              <a:rPr lang="en-US"/>
              <a:t>Encounters- EMR Checklist Before Go-Live</a:t>
            </a:r>
            <a:endParaRPr lang="en-CA"/>
          </a:p>
        </p:txBody>
      </p:sp>
      <p:sp>
        <p:nvSpPr>
          <p:cNvPr id="3" name="Content Placeholder 2">
            <a:extLst>
              <a:ext uri="{FF2B5EF4-FFF2-40B4-BE49-F238E27FC236}">
                <a16:creationId xmlns:a16="http://schemas.microsoft.com/office/drawing/2014/main" id="{DFB0DB4E-CDA6-44EA-95A8-409175E99970}"/>
              </a:ext>
            </a:extLst>
          </p:cNvPr>
          <p:cNvSpPr>
            <a:spLocks noGrp="1"/>
          </p:cNvSpPr>
          <p:nvPr>
            <p:ph idx="1"/>
          </p:nvPr>
        </p:nvSpPr>
        <p:spPr>
          <a:xfrm>
            <a:off x="812800" y="1523175"/>
            <a:ext cx="6884537" cy="3811650"/>
          </a:xfrm>
        </p:spPr>
        <p:txBody>
          <a:bodyPr vert="horz" lIns="91440" tIns="45720" rIns="91440" bIns="45720" rtlCol="0" anchor="t">
            <a:normAutofit/>
          </a:bodyPr>
          <a:lstStyle/>
          <a:p>
            <a:pPr marL="0" indent="0">
              <a:lnSpc>
                <a:spcPct val="120000"/>
              </a:lnSpc>
              <a:buNone/>
            </a:pPr>
            <a:r>
              <a:rPr lang="en-US" sz="2400" b="1" dirty="0">
                <a:latin typeface="Segoe UI"/>
                <a:cs typeface="Segoe UI"/>
              </a:rPr>
              <a:t>For Each Provider Submitting Encounters:</a:t>
            </a:r>
          </a:p>
          <a:p>
            <a:pPr>
              <a:buFont typeface="Wingdings" panose="05000000000000000000" pitchFamily="2" charset="2"/>
              <a:buChar char="q"/>
            </a:pPr>
            <a:r>
              <a:rPr lang="en-US" sz="2000" dirty="0">
                <a:latin typeface="Segoe UI"/>
                <a:cs typeface="Segoe UI"/>
              </a:rPr>
              <a:t>Register for CII with eHealth Support Services </a:t>
            </a:r>
            <a:endParaRPr lang="en-US" sz="2000" dirty="0"/>
          </a:p>
          <a:p>
            <a:pPr marL="213995" indent="-213995">
              <a:lnSpc>
                <a:spcPct val="120000"/>
              </a:lnSpc>
              <a:buFont typeface="Wingdings" panose="05000000000000000000" pitchFamily="2" charset="2"/>
              <a:buChar char="q"/>
            </a:pPr>
            <a:r>
              <a:rPr lang="en-US" sz="2000" dirty="0">
                <a:latin typeface="Segoe UI"/>
                <a:cs typeface="Segoe UI"/>
              </a:rPr>
              <a:t>Configure Providers for Encounter Data Sharing</a:t>
            </a:r>
          </a:p>
          <a:p>
            <a:pPr marL="213995" indent="-213995">
              <a:lnSpc>
                <a:spcPct val="120000"/>
              </a:lnSpc>
              <a:buFont typeface="Wingdings" panose="05000000000000000000" pitchFamily="2" charset="2"/>
              <a:buChar char="q"/>
            </a:pPr>
            <a:r>
              <a:rPr lang="en-US" sz="2000" dirty="0">
                <a:latin typeface="Segoe UI"/>
                <a:cs typeface="Segoe UI"/>
              </a:rPr>
              <a:t>Map commonly used Diagnostic Orders, Lab Orders, and Referrals to a new (CII specific) Form Type.</a:t>
            </a:r>
          </a:p>
          <a:p>
            <a:pPr marL="213995" indent="-213995">
              <a:lnSpc>
                <a:spcPct val="120000"/>
              </a:lnSpc>
              <a:buFont typeface="Wingdings" panose="05000000000000000000" pitchFamily="2" charset="2"/>
              <a:buChar char="q"/>
            </a:pPr>
            <a:r>
              <a:rPr lang="en-US" sz="2000" dirty="0">
                <a:latin typeface="Segoe UI"/>
                <a:cs typeface="Segoe UI"/>
              </a:rPr>
              <a:t>Review EMR mapping</a:t>
            </a:r>
          </a:p>
          <a:p>
            <a:pPr marL="213995" indent="-213995">
              <a:lnSpc>
                <a:spcPct val="120000"/>
              </a:lnSpc>
              <a:buFont typeface="Wingdings" panose="05000000000000000000" pitchFamily="2" charset="2"/>
              <a:buChar char="q"/>
            </a:pPr>
            <a:r>
              <a:rPr lang="en-US" sz="2000" dirty="0">
                <a:latin typeface="Segoe UI"/>
                <a:cs typeface="Segoe UI"/>
              </a:rPr>
              <a:t>Understand how to prevent encounter data from sending</a:t>
            </a:r>
            <a:endParaRPr lang="en-US" sz="2800" dirty="0">
              <a:latin typeface="Segoe UI"/>
              <a:cs typeface="Segoe UI"/>
            </a:endParaRPr>
          </a:p>
          <a:p>
            <a:pPr marL="0" indent="0">
              <a:buNone/>
            </a:pPr>
            <a:endParaRPr lang="en-CA" dirty="0"/>
          </a:p>
        </p:txBody>
      </p:sp>
      <p:sp>
        <p:nvSpPr>
          <p:cNvPr id="4" name="Slide Number Placeholder 3">
            <a:extLst>
              <a:ext uri="{FF2B5EF4-FFF2-40B4-BE49-F238E27FC236}">
                <a16:creationId xmlns:a16="http://schemas.microsoft.com/office/drawing/2014/main" id="{83BD1EB9-0E7D-4FF4-8C6D-0E9796DB3A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EC699AD2-181A-4947-9426-1BAE2A9638BF}"/>
              </a:ext>
            </a:extLst>
          </p:cNvPr>
          <p:cNvSpPr txBox="1"/>
          <p:nvPr/>
        </p:nvSpPr>
        <p:spPr>
          <a:xfrm flipH="1">
            <a:off x="8188528" y="1331743"/>
            <a:ext cx="3190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Segoe UI" panose="020B0502040204020203" pitchFamily="34" charset="0"/>
                <a:ea typeface="+mn-ea"/>
                <a:cs typeface="+mn-cs"/>
              </a:rPr>
              <a:t>Detailed Configuration Instructions Available in User Guide: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Segoe UI" panose="020B0502040204020203" pitchFamily="34" charset="0"/>
                <a:ea typeface="+mn-ea"/>
                <a:cs typeface="+mn-cs"/>
                <a:hlinkClick r:id="rId3"/>
              </a:rPr>
              <a:t>https://actt.albertadoctors.org/file/QHR_Accuro_CII-CPAR_Guide.pdf</a:t>
            </a:r>
            <a:r>
              <a:rPr kumimoji="0" lang="en-US" sz="1500" b="0" i="0" u="none" strike="noStrike" kern="1200" cap="none" spc="0" normalizeH="0" baseline="0" noProof="0">
                <a:ln>
                  <a:noFill/>
                </a:ln>
                <a:solidFill>
                  <a:srgbClr val="333635"/>
                </a:solidFill>
                <a:effectLst/>
                <a:uLnTx/>
                <a:uFillTx/>
                <a:latin typeface="Segoe UI" panose="020B0502040204020203" pitchFamily="34" charset="0"/>
                <a:ea typeface="+mn-ea"/>
                <a:cs typeface="+mn-cs"/>
              </a:rPr>
              <a:t> </a:t>
            </a:r>
          </a:p>
        </p:txBody>
      </p:sp>
      <p:pic>
        <p:nvPicPr>
          <p:cNvPr id="10" name="Picture 9">
            <a:extLst>
              <a:ext uri="{FF2B5EF4-FFF2-40B4-BE49-F238E27FC236}">
                <a16:creationId xmlns:a16="http://schemas.microsoft.com/office/drawing/2014/main" id="{90BD9609-B1C2-44D7-9203-406534517AD5}"/>
              </a:ext>
            </a:extLst>
          </p:cNvPr>
          <p:cNvPicPr>
            <a:picLocks noChangeAspect="1"/>
          </p:cNvPicPr>
          <p:nvPr/>
        </p:nvPicPr>
        <p:blipFill>
          <a:blip r:embed="rId4"/>
          <a:stretch>
            <a:fillRect/>
          </a:stretch>
        </p:blipFill>
        <p:spPr>
          <a:xfrm>
            <a:off x="8427722" y="2410191"/>
            <a:ext cx="2743200" cy="3510399"/>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0440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59C9-BC6D-8042-AF00-BCCBDEB9A4B7}"/>
              </a:ext>
            </a:extLst>
          </p:cNvPr>
          <p:cNvSpPr>
            <a:spLocks noGrp="1"/>
          </p:cNvSpPr>
          <p:nvPr>
            <p:ph type="title"/>
          </p:nvPr>
        </p:nvSpPr>
        <p:spPr>
          <a:xfrm>
            <a:off x="693821" y="176576"/>
            <a:ext cx="10515600" cy="680039"/>
          </a:xfrm>
        </p:spPr>
        <p:txBody>
          <a:bodyPr>
            <a:normAutofit/>
          </a:bodyPr>
          <a:lstStyle/>
          <a:p>
            <a:r>
              <a:rPr lang="en-US" sz="3600">
                <a:latin typeface="+mn-lt"/>
              </a:rPr>
              <a:t>Sections</a:t>
            </a:r>
          </a:p>
        </p:txBody>
      </p:sp>
      <p:graphicFrame>
        <p:nvGraphicFramePr>
          <p:cNvPr id="4" name="Content Placeholder 3">
            <a:extLst>
              <a:ext uri="{FF2B5EF4-FFF2-40B4-BE49-F238E27FC236}">
                <a16:creationId xmlns:a16="http://schemas.microsoft.com/office/drawing/2014/main" id="{65E80BED-F249-4E49-82B3-4C6F7DAEF75A}"/>
              </a:ext>
            </a:extLst>
          </p:cNvPr>
          <p:cNvGraphicFramePr>
            <a:graphicFrameLocks noGrp="1"/>
          </p:cNvGraphicFramePr>
          <p:nvPr>
            <p:ph idx="1"/>
            <p:extLst>
              <p:ext uri="{D42A27DB-BD31-4B8C-83A1-F6EECF244321}">
                <p14:modId xmlns:p14="http://schemas.microsoft.com/office/powerpoint/2010/main" val="308663284"/>
              </p:ext>
            </p:extLst>
          </p:nvPr>
        </p:nvGraphicFramePr>
        <p:xfrm>
          <a:off x="3021931" y="259080"/>
          <a:ext cx="7782427" cy="6339840"/>
        </p:xfrm>
        <a:graphic>
          <a:graphicData uri="http://schemas.openxmlformats.org/drawingml/2006/table">
            <a:tbl>
              <a:tblPr firstRow="1" bandRow="1">
                <a:tableStyleId>{5C22544A-7EE6-4342-B048-85BDC9FD1C3A}</a:tableStyleId>
              </a:tblPr>
              <a:tblGrid>
                <a:gridCol w="5424237">
                  <a:extLst>
                    <a:ext uri="{9D8B030D-6E8A-4147-A177-3AD203B41FA5}">
                      <a16:colId xmlns:a16="http://schemas.microsoft.com/office/drawing/2014/main" val="2423075800"/>
                    </a:ext>
                  </a:extLst>
                </a:gridCol>
                <a:gridCol w="2358190">
                  <a:extLst>
                    <a:ext uri="{9D8B030D-6E8A-4147-A177-3AD203B41FA5}">
                      <a16:colId xmlns:a16="http://schemas.microsoft.com/office/drawing/2014/main" val="1345607302"/>
                    </a:ext>
                  </a:extLst>
                </a:gridCol>
              </a:tblGrid>
              <a:tr h="370840">
                <a:tc>
                  <a:txBody>
                    <a:bodyPr/>
                    <a:lstStyle/>
                    <a:p>
                      <a:pPr algn="ctr"/>
                      <a:r>
                        <a:rPr lang="en-US" sz="2000"/>
                        <a:t>Section</a:t>
                      </a:r>
                    </a:p>
                  </a:txBody>
                  <a:tcPr>
                    <a:solidFill>
                      <a:srgbClr val="388690"/>
                    </a:solidFill>
                  </a:tcPr>
                </a:tc>
                <a:tc>
                  <a:txBody>
                    <a:bodyPr/>
                    <a:lstStyle/>
                    <a:p>
                      <a:pPr algn="ctr"/>
                      <a:r>
                        <a:rPr lang="en-US" sz="2000"/>
                        <a:t>Slides</a:t>
                      </a:r>
                    </a:p>
                  </a:txBody>
                  <a:tcPr>
                    <a:solidFill>
                      <a:srgbClr val="388690"/>
                    </a:solidFill>
                  </a:tcPr>
                </a:tc>
                <a:extLst>
                  <a:ext uri="{0D108BD9-81ED-4DB2-BD59-A6C34878D82A}">
                    <a16:rowId xmlns:a16="http://schemas.microsoft.com/office/drawing/2014/main" val="195706627"/>
                  </a:ext>
                </a:extLst>
              </a:tr>
              <a:tr h="370840">
                <a:tc>
                  <a:txBody>
                    <a:bodyPr/>
                    <a:lstStyle/>
                    <a:p>
                      <a:r>
                        <a:rPr lang="en-US" sz="2000"/>
                        <a:t>Where did CII/CPAR come from?</a:t>
                      </a:r>
                    </a:p>
                  </a:txBody>
                  <a:tcPr>
                    <a:solidFill>
                      <a:srgbClr val="86C7D0"/>
                    </a:solidFill>
                  </a:tcPr>
                </a:tc>
                <a:tc>
                  <a:txBody>
                    <a:bodyPr/>
                    <a:lstStyle/>
                    <a:p>
                      <a:pPr algn="ctr"/>
                      <a:r>
                        <a:rPr lang="en-US" sz="2000"/>
                        <a:t>3</a:t>
                      </a:r>
                    </a:p>
                  </a:txBody>
                  <a:tcPr>
                    <a:solidFill>
                      <a:srgbClr val="86C7D0"/>
                    </a:solidFill>
                  </a:tcPr>
                </a:tc>
                <a:extLst>
                  <a:ext uri="{0D108BD9-81ED-4DB2-BD59-A6C34878D82A}">
                    <a16:rowId xmlns:a16="http://schemas.microsoft.com/office/drawing/2014/main" val="26616262"/>
                  </a:ext>
                </a:extLst>
              </a:tr>
              <a:tr h="370840">
                <a:tc>
                  <a:txBody>
                    <a:bodyPr/>
                    <a:lstStyle/>
                    <a:p>
                      <a:r>
                        <a:rPr lang="en-US" sz="2000"/>
                        <a:t>Why CII/CPAR?</a:t>
                      </a:r>
                    </a:p>
                  </a:txBody>
                  <a:tcPr>
                    <a:solidFill>
                      <a:srgbClr val="86C7D0"/>
                    </a:solidFill>
                  </a:tcPr>
                </a:tc>
                <a:tc>
                  <a:txBody>
                    <a:bodyPr/>
                    <a:lstStyle/>
                    <a:p>
                      <a:pPr algn="ctr"/>
                      <a:r>
                        <a:rPr lang="en-US" sz="2000"/>
                        <a:t>4-8</a:t>
                      </a:r>
                    </a:p>
                  </a:txBody>
                  <a:tcPr>
                    <a:solidFill>
                      <a:srgbClr val="86C7D0"/>
                    </a:solidFill>
                  </a:tcPr>
                </a:tc>
                <a:extLst>
                  <a:ext uri="{0D108BD9-81ED-4DB2-BD59-A6C34878D82A}">
                    <a16:rowId xmlns:a16="http://schemas.microsoft.com/office/drawing/2014/main" val="3416471768"/>
                  </a:ext>
                </a:extLst>
              </a:tr>
              <a:tr h="370840">
                <a:tc>
                  <a:txBody>
                    <a:bodyPr/>
                    <a:lstStyle/>
                    <a:p>
                      <a:r>
                        <a:rPr lang="en-US" sz="2000"/>
                        <a:t>What are CII/CPAR?</a:t>
                      </a:r>
                    </a:p>
                  </a:txBody>
                  <a:tcPr>
                    <a:solidFill>
                      <a:srgbClr val="86C7D0"/>
                    </a:solidFill>
                  </a:tcPr>
                </a:tc>
                <a:tc>
                  <a:txBody>
                    <a:bodyPr/>
                    <a:lstStyle/>
                    <a:p>
                      <a:pPr algn="ctr"/>
                      <a:r>
                        <a:rPr lang="en-US" sz="2000"/>
                        <a:t>9-13</a:t>
                      </a:r>
                    </a:p>
                  </a:txBody>
                  <a:tcPr>
                    <a:solidFill>
                      <a:srgbClr val="86C7D0"/>
                    </a:solidFill>
                  </a:tcPr>
                </a:tc>
                <a:extLst>
                  <a:ext uri="{0D108BD9-81ED-4DB2-BD59-A6C34878D82A}">
                    <a16:rowId xmlns:a16="http://schemas.microsoft.com/office/drawing/2014/main" val="3673208050"/>
                  </a:ext>
                </a:extLst>
              </a:tr>
              <a:tr h="370840">
                <a:tc>
                  <a:txBody>
                    <a:bodyPr/>
                    <a:lstStyle/>
                    <a:p>
                      <a:r>
                        <a:rPr lang="en-US" sz="2000"/>
                        <a:t>How do they work?</a:t>
                      </a:r>
                    </a:p>
                  </a:txBody>
                  <a:tcPr>
                    <a:solidFill>
                      <a:srgbClr val="86C7D0"/>
                    </a:solidFill>
                  </a:tcPr>
                </a:tc>
                <a:tc>
                  <a:txBody>
                    <a:bodyPr/>
                    <a:lstStyle/>
                    <a:p>
                      <a:pPr algn="ctr"/>
                      <a:r>
                        <a:rPr lang="en-US" sz="2000"/>
                        <a:t>14-21</a:t>
                      </a:r>
                    </a:p>
                  </a:txBody>
                  <a:tcPr>
                    <a:solidFill>
                      <a:srgbClr val="86C7D0"/>
                    </a:solidFill>
                  </a:tcPr>
                </a:tc>
                <a:extLst>
                  <a:ext uri="{0D108BD9-81ED-4DB2-BD59-A6C34878D82A}">
                    <a16:rowId xmlns:a16="http://schemas.microsoft.com/office/drawing/2014/main" val="2577838423"/>
                  </a:ext>
                </a:extLst>
              </a:tr>
              <a:tr h="370840">
                <a:tc>
                  <a:txBody>
                    <a:bodyPr/>
                    <a:lstStyle/>
                    <a:p>
                      <a:r>
                        <a:rPr lang="en-US" sz="2000"/>
                        <a:t>Data Mapping - Encounters</a:t>
                      </a:r>
                    </a:p>
                  </a:txBody>
                  <a:tcPr>
                    <a:solidFill>
                      <a:srgbClr val="86C7D0"/>
                    </a:solidFill>
                  </a:tcPr>
                </a:tc>
                <a:tc>
                  <a:txBody>
                    <a:bodyPr/>
                    <a:lstStyle/>
                    <a:p>
                      <a:pPr algn="ctr"/>
                      <a:r>
                        <a:rPr lang="en-US" sz="2000"/>
                        <a:t>22-33</a:t>
                      </a:r>
                    </a:p>
                  </a:txBody>
                  <a:tcPr>
                    <a:solidFill>
                      <a:srgbClr val="86C7D0"/>
                    </a:solidFill>
                  </a:tcPr>
                </a:tc>
                <a:extLst>
                  <a:ext uri="{0D108BD9-81ED-4DB2-BD59-A6C34878D82A}">
                    <a16:rowId xmlns:a16="http://schemas.microsoft.com/office/drawing/2014/main" val="1389648824"/>
                  </a:ext>
                </a:extLst>
              </a:tr>
              <a:tr h="370840">
                <a:tc>
                  <a:txBody>
                    <a:bodyPr/>
                    <a:lstStyle/>
                    <a:p>
                      <a:r>
                        <a:rPr lang="en-US" sz="2000"/>
                        <a:t>EMR Confidentiality</a:t>
                      </a:r>
                    </a:p>
                  </a:txBody>
                  <a:tcPr>
                    <a:solidFill>
                      <a:srgbClr val="86C7D0"/>
                    </a:solidFill>
                  </a:tcPr>
                </a:tc>
                <a:tc>
                  <a:txBody>
                    <a:bodyPr/>
                    <a:lstStyle/>
                    <a:p>
                      <a:pPr algn="ctr"/>
                      <a:r>
                        <a:rPr lang="en-US" sz="2000"/>
                        <a:t>34</a:t>
                      </a:r>
                    </a:p>
                  </a:txBody>
                  <a:tcPr>
                    <a:solidFill>
                      <a:srgbClr val="86C7D0"/>
                    </a:solidFill>
                  </a:tcPr>
                </a:tc>
                <a:extLst>
                  <a:ext uri="{0D108BD9-81ED-4DB2-BD59-A6C34878D82A}">
                    <a16:rowId xmlns:a16="http://schemas.microsoft.com/office/drawing/2014/main" val="1072242715"/>
                  </a:ext>
                </a:extLst>
              </a:tr>
              <a:tr h="370840">
                <a:tc>
                  <a:txBody>
                    <a:bodyPr/>
                    <a:lstStyle/>
                    <a:p>
                      <a:r>
                        <a:rPr lang="en-US" sz="2000"/>
                        <a:t>Sending Consult Reports</a:t>
                      </a:r>
                    </a:p>
                  </a:txBody>
                  <a:tcPr>
                    <a:solidFill>
                      <a:srgbClr val="86C7D0"/>
                    </a:solidFill>
                  </a:tcPr>
                </a:tc>
                <a:tc>
                  <a:txBody>
                    <a:bodyPr/>
                    <a:lstStyle/>
                    <a:p>
                      <a:pPr algn="ctr"/>
                      <a:r>
                        <a:rPr lang="en-US" sz="2000"/>
                        <a:t>35-42</a:t>
                      </a:r>
                    </a:p>
                  </a:txBody>
                  <a:tcPr>
                    <a:solidFill>
                      <a:srgbClr val="86C7D0"/>
                    </a:solidFill>
                  </a:tcPr>
                </a:tc>
                <a:extLst>
                  <a:ext uri="{0D108BD9-81ED-4DB2-BD59-A6C34878D82A}">
                    <a16:rowId xmlns:a16="http://schemas.microsoft.com/office/drawing/2014/main" val="1239518977"/>
                  </a:ext>
                </a:extLst>
              </a:tr>
              <a:tr h="370840">
                <a:tc>
                  <a:txBody>
                    <a:bodyPr/>
                    <a:lstStyle/>
                    <a:p>
                      <a:r>
                        <a:rPr lang="en-US" sz="2000"/>
                        <a:t>Sending Panels to CPAR</a:t>
                      </a:r>
                    </a:p>
                  </a:txBody>
                  <a:tcPr>
                    <a:solidFill>
                      <a:srgbClr val="86C7D0"/>
                    </a:solidFill>
                  </a:tcPr>
                </a:tc>
                <a:tc>
                  <a:txBody>
                    <a:bodyPr/>
                    <a:lstStyle/>
                    <a:p>
                      <a:pPr algn="ctr"/>
                      <a:r>
                        <a:rPr lang="en-US" sz="2000"/>
                        <a:t>43-50</a:t>
                      </a:r>
                    </a:p>
                  </a:txBody>
                  <a:tcPr>
                    <a:solidFill>
                      <a:srgbClr val="86C7D0"/>
                    </a:solidFill>
                  </a:tcPr>
                </a:tc>
                <a:extLst>
                  <a:ext uri="{0D108BD9-81ED-4DB2-BD59-A6C34878D82A}">
                    <a16:rowId xmlns:a16="http://schemas.microsoft.com/office/drawing/2014/main" val="869049907"/>
                  </a:ext>
                </a:extLst>
              </a:tr>
              <a:tr h="370840">
                <a:tc>
                  <a:txBody>
                    <a:bodyPr/>
                    <a:lstStyle/>
                    <a:p>
                      <a:r>
                        <a:rPr lang="en-US" sz="2000"/>
                        <a:t>Future State</a:t>
                      </a:r>
                    </a:p>
                  </a:txBody>
                  <a:tcPr>
                    <a:solidFill>
                      <a:srgbClr val="86C7D0"/>
                    </a:solidFill>
                  </a:tcPr>
                </a:tc>
                <a:tc>
                  <a:txBody>
                    <a:bodyPr/>
                    <a:lstStyle/>
                    <a:p>
                      <a:pPr algn="ctr"/>
                      <a:r>
                        <a:rPr lang="en-US" sz="2000"/>
                        <a:t>51</a:t>
                      </a:r>
                    </a:p>
                  </a:txBody>
                  <a:tcPr>
                    <a:solidFill>
                      <a:srgbClr val="86C7D0"/>
                    </a:solidFill>
                  </a:tcPr>
                </a:tc>
                <a:extLst>
                  <a:ext uri="{0D108BD9-81ED-4DB2-BD59-A6C34878D82A}">
                    <a16:rowId xmlns:a16="http://schemas.microsoft.com/office/drawing/2014/main" val="4263331644"/>
                  </a:ext>
                </a:extLst>
              </a:tr>
              <a:tr h="370840">
                <a:tc>
                  <a:txBody>
                    <a:bodyPr/>
                    <a:lstStyle/>
                    <a:p>
                      <a:r>
                        <a:rPr lang="en-US" sz="2000" err="1"/>
                        <a:t>eNotifications</a:t>
                      </a:r>
                      <a:endParaRPr lang="en-US" sz="2000"/>
                    </a:p>
                  </a:txBody>
                  <a:tcPr>
                    <a:solidFill>
                      <a:srgbClr val="86C7D0"/>
                    </a:solidFill>
                  </a:tcPr>
                </a:tc>
                <a:tc>
                  <a:txBody>
                    <a:bodyPr/>
                    <a:lstStyle/>
                    <a:p>
                      <a:pPr algn="ctr"/>
                      <a:r>
                        <a:rPr lang="en-US" sz="2000"/>
                        <a:t>52-55</a:t>
                      </a:r>
                    </a:p>
                  </a:txBody>
                  <a:tcPr>
                    <a:solidFill>
                      <a:srgbClr val="86C7D0"/>
                    </a:solidFill>
                  </a:tcPr>
                </a:tc>
                <a:extLst>
                  <a:ext uri="{0D108BD9-81ED-4DB2-BD59-A6C34878D82A}">
                    <a16:rowId xmlns:a16="http://schemas.microsoft.com/office/drawing/2014/main" val="1450939243"/>
                  </a:ext>
                </a:extLst>
              </a:tr>
              <a:tr h="370840">
                <a:tc>
                  <a:txBody>
                    <a:bodyPr/>
                    <a:lstStyle/>
                    <a:p>
                      <a:r>
                        <a:rPr lang="en-US" sz="2000"/>
                        <a:t>Benefits of CII/CPAR</a:t>
                      </a:r>
                    </a:p>
                  </a:txBody>
                  <a:tcPr>
                    <a:solidFill>
                      <a:srgbClr val="86C7D0"/>
                    </a:solidFill>
                  </a:tcPr>
                </a:tc>
                <a:tc>
                  <a:txBody>
                    <a:bodyPr/>
                    <a:lstStyle/>
                    <a:p>
                      <a:pPr algn="ctr"/>
                      <a:r>
                        <a:rPr lang="en-US" sz="2000"/>
                        <a:t>56</a:t>
                      </a:r>
                    </a:p>
                  </a:txBody>
                  <a:tcPr>
                    <a:solidFill>
                      <a:srgbClr val="86C7D0"/>
                    </a:solidFill>
                  </a:tcPr>
                </a:tc>
                <a:extLst>
                  <a:ext uri="{0D108BD9-81ED-4DB2-BD59-A6C34878D82A}">
                    <a16:rowId xmlns:a16="http://schemas.microsoft.com/office/drawing/2014/main" val="772136007"/>
                  </a:ext>
                </a:extLst>
              </a:tr>
              <a:tr h="370840">
                <a:tc>
                  <a:txBody>
                    <a:bodyPr/>
                    <a:lstStyle/>
                    <a:p>
                      <a:r>
                        <a:rPr lang="en-US" sz="2000"/>
                        <a:t>Readiness Criteria</a:t>
                      </a:r>
                    </a:p>
                  </a:txBody>
                  <a:tcPr>
                    <a:solidFill>
                      <a:srgbClr val="86C7D0"/>
                    </a:solidFill>
                  </a:tcPr>
                </a:tc>
                <a:tc>
                  <a:txBody>
                    <a:bodyPr/>
                    <a:lstStyle/>
                    <a:p>
                      <a:pPr algn="ctr"/>
                      <a:r>
                        <a:rPr lang="en-US" sz="2000"/>
                        <a:t>57-65</a:t>
                      </a:r>
                    </a:p>
                  </a:txBody>
                  <a:tcPr>
                    <a:solidFill>
                      <a:srgbClr val="86C7D0"/>
                    </a:solidFill>
                  </a:tcPr>
                </a:tc>
                <a:extLst>
                  <a:ext uri="{0D108BD9-81ED-4DB2-BD59-A6C34878D82A}">
                    <a16:rowId xmlns:a16="http://schemas.microsoft.com/office/drawing/2014/main" val="2270939112"/>
                  </a:ext>
                </a:extLst>
              </a:tr>
              <a:tr h="370840">
                <a:tc>
                  <a:txBody>
                    <a:bodyPr/>
                    <a:lstStyle/>
                    <a:p>
                      <a:r>
                        <a:rPr lang="en-US" sz="2000"/>
                        <a:t>What must physicians do? What is optional?</a:t>
                      </a:r>
                    </a:p>
                  </a:txBody>
                  <a:tcPr>
                    <a:solidFill>
                      <a:srgbClr val="86C7D0"/>
                    </a:solidFill>
                  </a:tcPr>
                </a:tc>
                <a:tc>
                  <a:txBody>
                    <a:bodyPr/>
                    <a:lstStyle/>
                    <a:p>
                      <a:pPr algn="ctr"/>
                      <a:r>
                        <a:rPr lang="en-US" sz="2000"/>
                        <a:t>66-68</a:t>
                      </a:r>
                    </a:p>
                  </a:txBody>
                  <a:tcPr>
                    <a:solidFill>
                      <a:srgbClr val="86C7D0"/>
                    </a:solidFill>
                  </a:tcPr>
                </a:tc>
                <a:extLst>
                  <a:ext uri="{0D108BD9-81ED-4DB2-BD59-A6C34878D82A}">
                    <a16:rowId xmlns:a16="http://schemas.microsoft.com/office/drawing/2014/main" val="3088277820"/>
                  </a:ext>
                </a:extLst>
              </a:tr>
              <a:tr h="370840">
                <a:tc>
                  <a:txBody>
                    <a:bodyPr/>
                    <a:lstStyle/>
                    <a:p>
                      <a:r>
                        <a:rPr lang="en-US" sz="2000"/>
                        <a:t>Next steps once you’re ready</a:t>
                      </a:r>
                    </a:p>
                  </a:txBody>
                  <a:tcPr>
                    <a:solidFill>
                      <a:srgbClr val="86C7D0"/>
                    </a:solidFill>
                  </a:tcPr>
                </a:tc>
                <a:tc>
                  <a:txBody>
                    <a:bodyPr/>
                    <a:lstStyle/>
                    <a:p>
                      <a:pPr algn="ctr"/>
                      <a:r>
                        <a:rPr lang="en-US" sz="2000"/>
                        <a:t>69-73</a:t>
                      </a:r>
                    </a:p>
                  </a:txBody>
                  <a:tcPr>
                    <a:solidFill>
                      <a:srgbClr val="86C7D0"/>
                    </a:solidFill>
                  </a:tcPr>
                </a:tc>
                <a:extLst>
                  <a:ext uri="{0D108BD9-81ED-4DB2-BD59-A6C34878D82A}">
                    <a16:rowId xmlns:a16="http://schemas.microsoft.com/office/drawing/2014/main" val="1473682400"/>
                  </a:ext>
                </a:extLst>
              </a:tr>
              <a:tr h="370840">
                <a:tc>
                  <a:txBody>
                    <a:bodyPr/>
                    <a:lstStyle/>
                    <a:p>
                      <a:r>
                        <a:rPr lang="en-US" sz="2000"/>
                        <a:t>Pre Go-Live tips</a:t>
                      </a:r>
                    </a:p>
                  </a:txBody>
                  <a:tcPr>
                    <a:solidFill>
                      <a:srgbClr val="86C7D0"/>
                    </a:solidFill>
                  </a:tcPr>
                </a:tc>
                <a:tc>
                  <a:txBody>
                    <a:bodyPr/>
                    <a:lstStyle/>
                    <a:p>
                      <a:pPr algn="ctr"/>
                      <a:r>
                        <a:rPr lang="en-US" sz="2000"/>
                        <a:t>74-78</a:t>
                      </a:r>
                    </a:p>
                  </a:txBody>
                  <a:tcPr>
                    <a:solidFill>
                      <a:srgbClr val="86C7D0"/>
                    </a:solidFill>
                  </a:tcPr>
                </a:tc>
                <a:extLst>
                  <a:ext uri="{0D108BD9-81ED-4DB2-BD59-A6C34878D82A}">
                    <a16:rowId xmlns:a16="http://schemas.microsoft.com/office/drawing/2014/main" val="3103482127"/>
                  </a:ext>
                </a:extLst>
              </a:tr>
            </a:tbl>
          </a:graphicData>
        </a:graphic>
      </p:graphicFrame>
    </p:spTree>
    <p:extLst>
      <p:ext uri="{BB962C8B-B14F-4D97-AF65-F5344CB8AC3E}">
        <p14:creationId xmlns:p14="http://schemas.microsoft.com/office/powerpoint/2010/main" val="827540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882-9E56-4182-A1E4-6CC3065F0399}"/>
              </a:ext>
            </a:extLst>
          </p:cNvPr>
          <p:cNvSpPr>
            <a:spLocks noGrp="1"/>
          </p:cNvSpPr>
          <p:nvPr>
            <p:ph type="title"/>
          </p:nvPr>
        </p:nvSpPr>
        <p:spPr>
          <a:xfrm>
            <a:off x="632665" y="581350"/>
            <a:ext cx="10919255" cy="720629"/>
          </a:xfrm>
        </p:spPr>
        <p:txBody>
          <a:bodyPr/>
          <a:lstStyle/>
          <a:p>
            <a:r>
              <a:rPr lang="en-US">
                <a:solidFill>
                  <a:srgbClr val="275971"/>
                </a:solidFill>
              </a:rPr>
              <a:t>Conditions that allow for Encounter information to flow to the CED in Netcare</a:t>
            </a:r>
            <a:endParaRPr lang="en-CA"/>
          </a:p>
        </p:txBody>
      </p:sp>
      <p:sp>
        <p:nvSpPr>
          <p:cNvPr id="3" name="Content Placeholder 2">
            <a:extLst>
              <a:ext uri="{FF2B5EF4-FFF2-40B4-BE49-F238E27FC236}">
                <a16:creationId xmlns:a16="http://schemas.microsoft.com/office/drawing/2014/main" id="{DFB0DB4E-CDA6-44EA-95A8-409175E99970}"/>
              </a:ext>
            </a:extLst>
          </p:cNvPr>
          <p:cNvSpPr>
            <a:spLocks noGrp="1"/>
          </p:cNvSpPr>
          <p:nvPr>
            <p:ph idx="1"/>
          </p:nvPr>
        </p:nvSpPr>
        <p:spPr>
          <a:xfrm>
            <a:off x="632664" y="1933257"/>
            <a:ext cx="6441234" cy="3621807"/>
          </a:xfrm>
        </p:spPr>
        <p:txBody>
          <a:bodyPr>
            <a:normAutofit/>
          </a:bodyPr>
          <a:lstStyle/>
          <a:p>
            <a:pPr marL="0" indent="0">
              <a:buNone/>
            </a:pPr>
            <a:r>
              <a:rPr lang="en-US" sz="2400" b="1" err="1"/>
              <a:t>Accuro</a:t>
            </a:r>
            <a:r>
              <a:rPr lang="en-US" sz="2400" b="1"/>
              <a:t> determines if a chart item is valid to submit to CII if the chart item</a:t>
            </a:r>
            <a:r>
              <a:rPr lang="en-US" sz="2400"/>
              <a:t>: </a:t>
            </a:r>
          </a:p>
          <a:p>
            <a:pPr marL="600075" lvl="1" indent="-257175">
              <a:buFont typeface="Wingdings" panose="05000000000000000000" pitchFamily="2" charset="2"/>
              <a:buChar char="ü"/>
            </a:pPr>
            <a:r>
              <a:rPr lang="en-US" sz="2200"/>
              <a:t>is associated with a valid appointment</a:t>
            </a:r>
          </a:p>
          <a:p>
            <a:pPr marL="600075" lvl="1" indent="-257175">
              <a:buFont typeface="Wingdings" panose="05000000000000000000" pitchFamily="2" charset="2"/>
              <a:buChar char="ü"/>
            </a:pPr>
            <a:r>
              <a:rPr lang="en-US" sz="2200"/>
              <a:t>has a recorded owner and the date of service is after the CII go-live date for the provider</a:t>
            </a:r>
          </a:p>
          <a:p>
            <a:pPr marL="612000" lvl="1" indent="0">
              <a:buNone/>
            </a:pPr>
            <a:r>
              <a:rPr lang="en-US" sz="2200" u="sng"/>
              <a:t>OR</a:t>
            </a:r>
          </a:p>
          <a:p>
            <a:pPr marL="612000" lvl="1" indent="0">
              <a:buNone/>
            </a:pPr>
            <a:r>
              <a:rPr lang="en-US" sz="2200"/>
              <a:t>has no recorded owner but is associated on the schedule with a provider who is live on CII</a:t>
            </a:r>
          </a:p>
          <a:p>
            <a:pPr marL="600075" lvl="1" indent="-257175">
              <a:buFont typeface="Wingdings" panose="05000000000000000000" pitchFamily="2" charset="2"/>
              <a:buChar char="ü"/>
            </a:pPr>
            <a:r>
              <a:rPr lang="en-US" sz="2200"/>
              <a:t>is ‘active’</a:t>
            </a:r>
          </a:p>
          <a:p>
            <a:pPr marL="600075" lvl="1" indent="-257175">
              <a:buFont typeface="Wingdings" panose="05000000000000000000" pitchFamily="2" charset="2"/>
              <a:buChar char="ü"/>
            </a:pPr>
            <a:r>
              <a:rPr lang="en-US" sz="2200"/>
              <a:t>is added within 48 hours of the appointment</a:t>
            </a:r>
          </a:p>
        </p:txBody>
      </p:sp>
      <p:sp>
        <p:nvSpPr>
          <p:cNvPr id="4" name="Slide Number Placeholder 3">
            <a:extLst>
              <a:ext uri="{FF2B5EF4-FFF2-40B4-BE49-F238E27FC236}">
                <a16:creationId xmlns:a16="http://schemas.microsoft.com/office/drawing/2014/main" id="{83BD1EB9-0E7D-4FF4-8C6D-0E9796DB3A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7604F479-5830-43B6-8937-18D8422A3681}"/>
              </a:ext>
            </a:extLst>
          </p:cNvPr>
          <p:cNvSpPr txBox="1"/>
          <p:nvPr/>
        </p:nvSpPr>
        <p:spPr>
          <a:xfrm flipH="1">
            <a:off x="7815405" y="1148427"/>
            <a:ext cx="31329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Details Available in User Guide: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Segoe UI" panose="020B0502040204020203" pitchFamily="34" charset="0"/>
                <a:ea typeface="+mn-ea"/>
                <a:cs typeface="+mn-cs"/>
                <a:hlinkClick r:id="rId3"/>
              </a:rPr>
              <a:t>https://actt.albertadoctors.org/file/QHR_Accuro_CII-CPAR__Mapping.pdf</a:t>
            </a:r>
            <a:r>
              <a:rPr kumimoji="0" lang="en-US" sz="15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p>
        </p:txBody>
      </p:sp>
      <p:pic>
        <p:nvPicPr>
          <p:cNvPr id="6" name="Picture 5">
            <a:extLst>
              <a:ext uri="{FF2B5EF4-FFF2-40B4-BE49-F238E27FC236}">
                <a16:creationId xmlns:a16="http://schemas.microsoft.com/office/drawing/2014/main" id="{4543ECFB-B4E5-4DFD-A1E7-E94B98DA420C}"/>
              </a:ext>
            </a:extLst>
          </p:cNvPr>
          <p:cNvPicPr>
            <a:picLocks noChangeAspect="1"/>
          </p:cNvPicPr>
          <p:nvPr/>
        </p:nvPicPr>
        <p:blipFill>
          <a:blip r:embed="rId4"/>
          <a:stretch>
            <a:fillRect/>
          </a:stretch>
        </p:blipFill>
        <p:spPr>
          <a:xfrm>
            <a:off x="7677471" y="1994217"/>
            <a:ext cx="3408810" cy="436216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2991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0C9F3C-C566-47D1-9210-40662509EAE8}"/>
              </a:ext>
            </a:extLst>
          </p:cNvPr>
          <p:cNvPicPr>
            <a:picLocks noChangeAspect="1"/>
          </p:cNvPicPr>
          <p:nvPr/>
        </p:nvPicPr>
        <p:blipFill>
          <a:blip r:embed="rId3"/>
          <a:stretch>
            <a:fillRect/>
          </a:stretch>
        </p:blipFill>
        <p:spPr>
          <a:xfrm>
            <a:off x="4390014" y="1245898"/>
            <a:ext cx="3411969" cy="436620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Title 3"/>
          <p:cNvSpPr>
            <a:spLocks noGrp="1"/>
          </p:cNvSpPr>
          <p:nvPr>
            <p:ph type="title"/>
          </p:nvPr>
        </p:nvSpPr>
        <p:spPr>
          <a:xfrm>
            <a:off x="693821" y="176576"/>
            <a:ext cx="11276506" cy="1070333"/>
          </a:xfrm>
        </p:spPr>
        <p:txBody>
          <a:bodyPr>
            <a:normAutofit/>
          </a:bodyPr>
          <a:lstStyle/>
          <a:p>
            <a:r>
              <a:rPr lang="en-US" sz="4000">
                <a:solidFill>
                  <a:srgbClr val="275971"/>
                </a:solidFill>
              </a:rPr>
              <a:t>Refer to the </a:t>
            </a:r>
            <a:r>
              <a:rPr lang="en-US" sz="4000" err="1">
                <a:solidFill>
                  <a:srgbClr val="275971"/>
                </a:solidFill>
              </a:rPr>
              <a:t>Accuro</a:t>
            </a:r>
            <a:r>
              <a:rPr lang="en-US" sz="4000">
                <a:solidFill>
                  <a:srgbClr val="275971"/>
                </a:solidFill>
              </a:rPr>
              <a:t> EMR CII/CPAR User Guide</a:t>
            </a:r>
            <a:br>
              <a:rPr lang="en-US" sz="1800"/>
            </a:br>
            <a:endParaRPr lang="en-US" sz="1800"/>
          </a:p>
        </p:txBody>
      </p:sp>
      <p:sp>
        <p:nvSpPr>
          <p:cNvPr id="5" name="TextBox 4">
            <a:extLst>
              <a:ext uri="{FF2B5EF4-FFF2-40B4-BE49-F238E27FC236}">
                <a16:creationId xmlns:a16="http://schemas.microsoft.com/office/drawing/2014/main" id="{4CF1AA84-B0C0-4578-BF67-42257AA67F38}"/>
              </a:ext>
            </a:extLst>
          </p:cNvPr>
          <p:cNvSpPr txBox="1"/>
          <p:nvPr/>
        </p:nvSpPr>
        <p:spPr>
          <a:xfrm flipH="1">
            <a:off x="2604067" y="5767219"/>
            <a:ext cx="6983864" cy="323165"/>
          </a:xfrm>
          <a:prstGeom prst="rect">
            <a:avLst/>
          </a:prstGeom>
          <a:noFill/>
        </p:spPr>
        <p:txBody>
          <a:bodyPr wrap="square" rtlCol="0">
            <a:spAutoFit/>
          </a:bodyPr>
          <a:lstStyle/>
          <a:p>
            <a:pPr algn="ctr"/>
            <a:r>
              <a:rPr lang="en-US" sz="1500">
                <a:solidFill>
                  <a:srgbClr val="333635"/>
                </a:solidFill>
                <a:hlinkClick r:id="rId4"/>
              </a:rPr>
              <a:t>https://actt.albertadoctors.org/file/QHR_Accuro_CII-CPAR_Guide.pdf</a:t>
            </a:r>
            <a:r>
              <a:rPr lang="en-US" sz="1500">
                <a:solidFill>
                  <a:srgbClr val="333635"/>
                </a:solidFill>
              </a:rPr>
              <a:t> </a:t>
            </a:r>
          </a:p>
        </p:txBody>
      </p:sp>
    </p:spTree>
    <p:extLst>
      <p:ext uri="{BB962C8B-B14F-4D97-AF65-F5344CB8AC3E}">
        <p14:creationId xmlns:p14="http://schemas.microsoft.com/office/powerpoint/2010/main" val="317573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algn="ctr"/>
            <a:r>
              <a:rPr lang="en-CA" sz="6133">
                <a:solidFill>
                  <a:schemeClr val="bg2">
                    <a:lumMod val="50000"/>
                  </a:schemeClr>
                </a:solidFill>
              </a:rPr>
              <a:t>Data Mapping to CED</a:t>
            </a:r>
          </a:p>
        </p:txBody>
      </p:sp>
    </p:spTree>
    <p:extLst>
      <p:ext uri="{BB962C8B-B14F-4D97-AF65-F5344CB8AC3E}">
        <p14:creationId xmlns:p14="http://schemas.microsoft.com/office/powerpoint/2010/main" val="2307535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558" y="84241"/>
            <a:ext cx="10947042" cy="1325563"/>
          </a:xfrm>
        </p:spPr>
        <p:txBody>
          <a:bodyPr>
            <a:noAutofit/>
          </a:bodyPr>
          <a:lstStyle/>
          <a:p>
            <a:pPr>
              <a:lnSpc>
                <a:spcPct val="100000"/>
              </a:lnSpc>
            </a:pPr>
            <a:r>
              <a:rPr lang="en-US" sz="3600" err="1"/>
              <a:t>Accuro</a:t>
            </a:r>
            <a:r>
              <a:rPr lang="en-US" sz="3600"/>
              <a:t>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
        <p:nvSpPr>
          <p:cNvPr id="6" name="TextBox 5"/>
          <p:cNvSpPr txBox="1"/>
          <p:nvPr/>
        </p:nvSpPr>
        <p:spPr>
          <a:xfrm>
            <a:off x="7017694" y="1169004"/>
            <a:ext cx="45036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Facility Data: Facility Number and Facility Name</a:t>
            </a:r>
          </a:p>
        </p:txBody>
      </p:sp>
      <p:pic>
        <p:nvPicPr>
          <p:cNvPr id="7" name="Picture 6"/>
          <p:cNvPicPr>
            <a:picLocks noChangeAspect="1"/>
          </p:cNvPicPr>
          <p:nvPr/>
        </p:nvPicPr>
        <p:blipFill rotWithShape="1">
          <a:blip r:embed="rId3"/>
          <a:srcRect t="7105"/>
          <a:stretch/>
        </p:blipFill>
        <p:spPr>
          <a:xfrm>
            <a:off x="6699239" y="1520511"/>
            <a:ext cx="4915782" cy="1703249"/>
          </a:xfrm>
          <a:prstGeom prst="rect">
            <a:avLst/>
          </a:prstGeom>
        </p:spPr>
      </p:pic>
      <p:pic>
        <p:nvPicPr>
          <p:cNvPr id="8" name="Picture 7"/>
          <p:cNvPicPr>
            <a:picLocks noChangeAspect="1"/>
          </p:cNvPicPr>
          <p:nvPr/>
        </p:nvPicPr>
        <p:blipFill>
          <a:blip r:embed="rId4"/>
          <a:stretch>
            <a:fillRect/>
          </a:stretch>
        </p:blipFill>
        <p:spPr>
          <a:xfrm>
            <a:off x="6786439" y="3252102"/>
            <a:ext cx="4913441" cy="1623781"/>
          </a:xfrm>
          <a:prstGeom prst="rect">
            <a:avLst/>
          </a:prstGeom>
        </p:spPr>
      </p:pic>
      <p:pic>
        <p:nvPicPr>
          <p:cNvPr id="9" name="Picture 8"/>
          <p:cNvPicPr>
            <a:picLocks noChangeAspect="1"/>
          </p:cNvPicPr>
          <p:nvPr/>
        </p:nvPicPr>
        <p:blipFill>
          <a:blip r:embed="rId5"/>
          <a:stretch>
            <a:fillRect/>
          </a:stretch>
        </p:blipFill>
        <p:spPr>
          <a:xfrm>
            <a:off x="6725610" y="4835309"/>
            <a:ext cx="5087839" cy="1831622"/>
          </a:xfrm>
          <a:prstGeom prst="rect">
            <a:avLst/>
          </a:prstGeom>
        </p:spPr>
      </p:pic>
      <p:grpSp>
        <p:nvGrpSpPr>
          <p:cNvPr id="10" name="Group 9">
            <a:extLst>
              <a:ext uri="{FF2B5EF4-FFF2-40B4-BE49-F238E27FC236}">
                <a16:creationId xmlns:a16="http://schemas.microsoft.com/office/drawing/2014/main" id="{24F7715A-7542-4346-8093-D0B948B4931B}"/>
              </a:ext>
            </a:extLst>
          </p:cNvPr>
          <p:cNvGrpSpPr/>
          <p:nvPr/>
        </p:nvGrpSpPr>
        <p:grpSpPr>
          <a:xfrm>
            <a:off x="690208" y="3000482"/>
            <a:ext cx="5499413" cy="2091951"/>
            <a:chOff x="12192000" y="3667489"/>
            <a:chExt cx="5499413" cy="2091951"/>
          </a:xfrm>
        </p:grpSpPr>
        <p:pic>
          <p:nvPicPr>
            <p:cNvPr id="11" name="Picture 10"/>
            <p:cNvPicPr>
              <a:picLocks noChangeAspect="1"/>
            </p:cNvPicPr>
            <p:nvPr/>
          </p:nvPicPr>
          <p:blipFill>
            <a:blip r:embed="rId6"/>
            <a:stretch>
              <a:fillRect/>
            </a:stretch>
          </p:blipFill>
          <p:spPr>
            <a:xfrm>
              <a:off x="12192000" y="3951899"/>
              <a:ext cx="5499413" cy="1807541"/>
            </a:xfrm>
            <a:prstGeom prst="rect">
              <a:avLst/>
            </a:prstGeom>
          </p:spPr>
        </p:pic>
        <p:sp>
          <p:nvSpPr>
            <p:cNvPr id="13" name="TextBox 12"/>
            <p:cNvSpPr txBox="1"/>
            <p:nvPr/>
          </p:nvSpPr>
          <p:spPr>
            <a:xfrm>
              <a:off x="14019466" y="3667489"/>
              <a:ext cx="184447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Office Postal Code</a:t>
              </a:r>
            </a:p>
          </p:txBody>
        </p:sp>
      </p:grpSp>
      <p:grpSp>
        <p:nvGrpSpPr>
          <p:cNvPr id="5" name="Group 4">
            <a:extLst>
              <a:ext uri="{FF2B5EF4-FFF2-40B4-BE49-F238E27FC236}">
                <a16:creationId xmlns:a16="http://schemas.microsoft.com/office/drawing/2014/main" id="{2B8D1DD0-DC8E-4E41-9450-7F8AB3A03ECD}"/>
              </a:ext>
            </a:extLst>
          </p:cNvPr>
          <p:cNvGrpSpPr/>
          <p:nvPr/>
        </p:nvGrpSpPr>
        <p:grpSpPr>
          <a:xfrm>
            <a:off x="730558" y="1317528"/>
            <a:ext cx="3787744" cy="1111217"/>
            <a:chOff x="8110274" y="1104840"/>
            <a:chExt cx="3787744" cy="1111217"/>
          </a:xfrm>
        </p:grpSpPr>
        <p:pic>
          <p:nvPicPr>
            <p:cNvPr id="3" name="Picture 2"/>
            <p:cNvPicPr>
              <a:picLocks noChangeAspect="1"/>
            </p:cNvPicPr>
            <p:nvPr/>
          </p:nvPicPr>
          <p:blipFill rotWithShape="1">
            <a:blip r:embed="rId7"/>
            <a:srcRect l="3939" t="16247" r="82646" b="12382"/>
            <a:stretch/>
          </p:blipFill>
          <p:spPr>
            <a:xfrm>
              <a:off x="8110274" y="1104840"/>
              <a:ext cx="528760" cy="1111217"/>
            </a:xfrm>
            <a:prstGeom prst="rect">
              <a:avLst/>
            </a:prstGeom>
          </p:spPr>
        </p:pic>
        <p:sp>
          <p:nvSpPr>
            <p:cNvPr id="4" name="TextBox 3">
              <a:extLst>
                <a:ext uri="{FF2B5EF4-FFF2-40B4-BE49-F238E27FC236}">
                  <a16:creationId xmlns:a16="http://schemas.microsoft.com/office/drawing/2014/main" id="{D70401FF-2672-4D71-BC58-F536F1613C59}"/>
                </a:ext>
              </a:extLst>
            </p:cNvPr>
            <p:cNvSpPr txBox="1"/>
            <p:nvPr/>
          </p:nvSpPr>
          <p:spPr>
            <a:xfrm>
              <a:off x="8537264" y="1168845"/>
              <a:ext cx="1739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Netcare (CED)</a:t>
              </a:r>
            </a:p>
          </p:txBody>
        </p:sp>
        <p:sp>
          <p:nvSpPr>
            <p:cNvPr id="12" name="TextBox 11">
              <a:extLst>
                <a:ext uri="{FF2B5EF4-FFF2-40B4-BE49-F238E27FC236}">
                  <a16:creationId xmlns:a16="http://schemas.microsoft.com/office/drawing/2014/main" id="{91A9E37A-09FA-4AC9-82A3-CEE3E7D983B2}"/>
                </a:ext>
              </a:extLst>
            </p:cNvPr>
            <p:cNvSpPr txBox="1"/>
            <p:nvPr/>
          </p:nvSpPr>
          <p:spPr>
            <a:xfrm>
              <a:off x="8537263" y="1496056"/>
              <a:ext cx="23809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Healthcare Data Repository</a:t>
              </a:r>
            </a:p>
          </p:txBody>
        </p:sp>
        <p:sp>
          <p:nvSpPr>
            <p:cNvPr id="14" name="TextBox 13">
              <a:extLst>
                <a:ext uri="{FF2B5EF4-FFF2-40B4-BE49-F238E27FC236}">
                  <a16:creationId xmlns:a16="http://schemas.microsoft.com/office/drawing/2014/main" id="{3C4FD2C2-2C88-4016-9F36-48C32180745E}"/>
                </a:ext>
              </a:extLst>
            </p:cNvPr>
            <p:cNvSpPr txBox="1"/>
            <p:nvPr/>
          </p:nvSpPr>
          <p:spPr>
            <a:xfrm>
              <a:off x="8537263" y="1836915"/>
              <a:ext cx="3360755" cy="276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CPAR – Central Patient Attachment Registry</a:t>
              </a:r>
            </a:p>
          </p:txBody>
        </p:sp>
      </p:grpSp>
    </p:spTree>
    <p:extLst>
      <p:ext uri="{BB962C8B-B14F-4D97-AF65-F5344CB8AC3E}">
        <p14:creationId xmlns:p14="http://schemas.microsoft.com/office/powerpoint/2010/main" val="3449691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B20797-A123-45C5-B1D8-A618B0EB3F07}"/>
              </a:ext>
            </a:extLst>
          </p:cNvPr>
          <p:cNvGrpSpPr/>
          <p:nvPr/>
        </p:nvGrpSpPr>
        <p:grpSpPr>
          <a:xfrm>
            <a:off x="730558" y="1317528"/>
            <a:ext cx="3787744" cy="1111217"/>
            <a:chOff x="8110274" y="1104840"/>
            <a:chExt cx="3787744" cy="1111217"/>
          </a:xfrm>
        </p:grpSpPr>
        <p:pic>
          <p:nvPicPr>
            <p:cNvPr id="17" name="Picture 16">
              <a:extLst>
                <a:ext uri="{FF2B5EF4-FFF2-40B4-BE49-F238E27FC236}">
                  <a16:creationId xmlns:a16="http://schemas.microsoft.com/office/drawing/2014/main" id="{EE070E74-D8EA-4DA3-8CE3-6586134A99C5}"/>
                </a:ext>
              </a:extLst>
            </p:cNvPr>
            <p:cNvPicPr>
              <a:picLocks noChangeAspect="1"/>
            </p:cNvPicPr>
            <p:nvPr/>
          </p:nvPicPr>
          <p:blipFill rotWithShape="1">
            <a:blip r:embed="rId3"/>
            <a:srcRect l="3939" t="16247" r="82646" b="12382"/>
            <a:stretch/>
          </p:blipFill>
          <p:spPr>
            <a:xfrm>
              <a:off x="8110274" y="1104840"/>
              <a:ext cx="528760" cy="1111217"/>
            </a:xfrm>
            <a:prstGeom prst="rect">
              <a:avLst/>
            </a:prstGeom>
          </p:spPr>
        </p:pic>
        <p:sp>
          <p:nvSpPr>
            <p:cNvPr id="18" name="TextBox 17">
              <a:extLst>
                <a:ext uri="{FF2B5EF4-FFF2-40B4-BE49-F238E27FC236}">
                  <a16:creationId xmlns:a16="http://schemas.microsoft.com/office/drawing/2014/main" id="{2D91548A-0C7A-4A7F-A99A-44711351D402}"/>
                </a:ext>
              </a:extLst>
            </p:cNvPr>
            <p:cNvSpPr txBox="1"/>
            <p:nvPr/>
          </p:nvSpPr>
          <p:spPr>
            <a:xfrm>
              <a:off x="8537264" y="1168845"/>
              <a:ext cx="1739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Netcare (CED)</a:t>
              </a:r>
            </a:p>
          </p:txBody>
        </p:sp>
        <p:sp>
          <p:nvSpPr>
            <p:cNvPr id="19" name="TextBox 18">
              <a:extLst>
                <a:ext uri="{FF2B5EF4-FFF2-40B4-BE49-F238E27FC236}">
                  <a16:creationId xmlns:a16="http://schemas.microsoft.com/office/drawing/2014/main" id="{46001D1F-A4FA-478A-88E0-8491B142C3B3}"/>
                </a:ext>
              </a:extLst>
            </p:cNvPr>
            <p:cNvSpPr txBox="1"/>
            <p:nvPr/>
          </p:nvSpPr>
          <p:spPr>
            <a:xfrm>
              <a:off x="8537263" y="1496056"/>
              <a:ext cx="23809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Healthcare Data Repository</a:t>
              </a:r>
            </a:p>
          </p:txBody>
        </p:sp>
        <p:sp>
          <p:nvSpPr>
            <p:cNvPr id="20" name="TextBox 19">
              <a:extLst>
                <a:ext uri="{FF2B5EF4-FFF2-40B4-BE49-F238E27FC236}">
                  <a16:creationId xmlns:a16="http://schemas.microsoft.com/office/drawing/2014/main" id="{4C69420A-F365-4E22-B550-4BD107DC5D7B}"/>
                </a:ext>
              </a:extLst>
            </p:cNvPr>
            <p:cNvSpPr txBox="1"/>
            <p:nvPr/>
          </p:nvSpPr>
          <p:spPr>
            <a:xfrm>
              <a:off x="8537263" y="1836915"/>
              <a:ext cx="3360755" cy="276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CPAR – Central Patient Attachment Registry</a:t>
              </a:r>
            </a:p>
          </p:txBody>
        </p:sp>
      </p:grpSp>
      <p:sp>
        <p:nvSpPr>
          <p:cNvPr id="6" name="TextBox 5"/>
          <p:cNvSpPr txBox="1"/>
          <p:nvPr/>
        </p:nvSpPr>
        <p:spPr>
          <a:xfrm>
            <a:off x="8210954" y="1616411"/>
            <a:ext cx="209384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Appointment Reason</a:t>
            </a:r>
          </a:p>
        </p:txBody>
      </p:sp>
      <p:sp>
        <p:nvSpPr>
          <p:cNvPr id="13" name="TextBox 12"/>
          <p:cNvSpPr txBox="1"/>
          <p:nvPr/>
        </p:nvSpPr>
        <p:spPr>
          <a:xfrm>
            <a:off x="7848998" y="4126048"/>
            <a:ext cx="269496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Appointment Claim Code(s)</a:t>
            </a:r>
          </a:p>
        </p:txBody>
      </p:sp>
      <p:pic>
        <p:nvPicPr>
          <p:cNvPr id="4" name="Picture 3"/>
          <p:cNvPicPr>
            <a:picLocks noChangeAspect="1"/>
          </p:cNvPicPr>
          <p:nvPr/>
        </p:nvPicPr>
        <p:blipFill>
          <a:blip r:embed="rId4"/>
          <a:stretch>
            <a:fillRect/>
          </a:stretch>
        </p:blipFill>
        <p:spPr>
          <a:xfrm>
            <a:off x="6752880" y="1942160"/>
            <a:ext cx="5388943" cy="1813983"/>
          </a:xfrm>
          <a:prstGeom prst="rect">
            <a:avLst/>
          </a:prstGeom>
        </p:spPr>
      </p:pic>
      <p:pic>
        <p:nvPicPr>
          <p:cNvPr id="5" name="Picture 4"/>
          <p:cNvPicPr>
            <a:picLocks noChangeAspect="1"/>
          </p:cNvPicPr>
          <p:nvPr/>
        </p:nvPicPr>
        <p:blipFill>
          <a:blip r:embed="rId5"/>
          <a:stretch>
            <a:fillRect/>
          </a:stretch>
        </p:blipFill>
        <p:spPr>
          <a:xfrm>
            <a:off x="643944" y="3356869"/>
            <a:ext cx="4866645" cy="1174465"/>
          </a:xfrm>
          <a:prstGeom prst="rect">
            <a:avLst/>
          </a:prstGeom>
        </p:spPr>
      </p:pic>
      <p:sp>
        <p:nvSpPr>
          <p:cNvPr id="12" name="TextBox 11"/>
          <p:cNvSpPr txBox="1"/>
          <p:nvPr/>
        </p:nvSpPr>
        <p:spPr>
          <a:xfrm>
            <a:off x="1439285" y="3053962"/>
            <a:ext cx="276312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Appointment Date and Time</a:t>
            </a:r>
          </a:p>
        </p:txBody>
      </p:sp>
      <p:pic>
        <p:nvPicPr>
          <p:cNvPr id="10" name="Picture 9"/>
          <p:cNvPicPr>
            <a:picLocks noChangeAspect="1"/>
          </p:cNvPicPr>
          <p:nvPr/>
        </p:nvPicPr>
        <p:blipFill>
          <a:blip r:embed="rId6"/>
          <a:stretch>
            <a:fillRect/>
          </a:stretch>
        </p:blipFill>
        <p:spPr>
          <a:xfrm>
            <a:off x="7346650" y="4473672"/>
            <a:ext cx="4201406" cy="2007041"/>
          </a:xfrm>
          <a:prstGeom prst="rect">
            <a:avLst/>
          </a:prstGeom>
        </p:spPr>
      </p:pic>
      <p:sp>
        <p:nvSpPr>
          <p:cNvPr id="14" name="Rectangle 13"/>
          <p:cNvSpPr/>
          <p:nvPr/>
        </p:nvSpPr>
        <p:spPr>
          <a:xfrm>
            <a:off x="7346650" y="4877203"/>
            <a:ext cx="930331" cy="6064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94D21ABD-1E40-4130-A202-BA5F164E1D40}"/>
              </a:ext>
            </a:extLst>
          </p:cNvPr>
          <p:cNvSpPr>
            <a:spLocks noGrp="1"/>
          </p:cNvSpPr>
          <p:nvPr>
            <p:ph type="title"/>
          </p:nvPr>
        </p:nvSpPr>
        <p:spPr>
          <a:xfrm>
            <a:off x="730558" y="84241"/>
            <a:ext cx="10947042" cy="1325563"/>
          </a:xfrm>
        </p:spPr>
        <p:txBody>
          <a:bodyPr>
            <a:noAutofit/>
          </a:bodyPr>
          <a:lstStyle/>
          <a:p>
            <a:pPr>
              <a:lnSpc>
                <a:spcPct val="100000"/>
              </a:lnSpc>
            </a:pPr>
            <a:r>
              <a:rPr lang="en-US" sz="3600" err="1"/>
              <a:t>Accuro</a:t>
            </a:r>
            <a:r>
              <a:rPr lang="en-US" sz="3600"/>
              <a:t>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Tree>
    <p:extLst>
      <p:ext uri="{BB962C8B-B14F-4D97-AF65-F5344CB8AC3E}">
        <p14:creationId xmlns:p14="http://schemas.microsoft.com/office/powerpoint/2010/main" val="4142041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0DC31EC-C45A-424A-BD3A-03578CCDE5C0}"/>
              </a:ext>
            </a:extLst>
          </p:cNvPr>
          <p:cNvGrpSpPr/>
          <p:nvPr/>
        </p:nvGrpSpPr>
        <p:grpSpPr>
          <a:xfrm>
            <a:off x="730558" y="1317528"/>
            <a:ext cx="3787744" cy="1111217"/>
            <a:chOff x="8110274" y="1104840"/>
            <a:chExt cx="3787744" cy="1111217"/>
          </a:xfrm>
        </p:grpSpPr>
        <p:pic>
          <p:nvPicPr>
            <p:cNvPr id="21" name="Picture 20">
              <a:extLst>
                <a:ext uri="{FF2B5EF4-FFF2-40B4-BE49-F238E27FC236}">
                  <a16:creationId xmlns:a16="http://schemas.microsoft.com/office/drawing/2014/main" id="{D39D52B2-0781-42FF-BFAC-CBE7C918113D}"/>
                </a:ext>
              </a:extLst>
            </p:cNvPr>
            <p:cNvPicPr>
              <a:picLocks noChangeAspect="1"/>
            </p:cNvPicPr>
            <p:nvPr/>
          </p:nvPicPr>
          <p:blipFill rotWithShape="1">
            <a:blip r:embed="rId3"/>
            <a:srcRect l="3939" t="16247" r="82646" b="12382"/>
            <a:stretch/>
          </p:blipFill>
          <p:spPr>
            <a:xfrm>
              <a:off x="8110274" y="1104840"/>
              <a:ext cx="528760" cy="1111217"/>
            </a:xfrm>
            <a:prstGeom prst="rect">
              <a:avLst/>
            </a:prstGeom>
          </p:spPr>
        </p:pic>
        <p:sp>
          <p:nvSpPr>
            <p:cNvPr id="22" name="TextBox 21">
              <a:extLst>
                <a:ext uri="{FF2B5EF4-FFF2-40B4-BE49-F238E27FC236}">
                  <a16:creationId xmlns:a16="http://schemas.microsoft.com/office/drawing/2014/main" id="{70C84F9B-141A-449F-9142-B4B8CF93E180}"/>
                </a:ext>
              </a:extLst>
            </p:cNvPr>
            <p:cNvSpPr txBox="1"/>
            <p:nvPr/>
          </p:nvSpPr>
          <p:spPr>
            <a:xfrm>
              <a:off x="8537264" y="1168845"/>
              <a:ext cx="1739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Netcare (CED)</a:t>
              </a:r>
            </a:p>
          </p:txBody>
        </p:sp>
        <p:sp>
          <p:nvSpPr>
            <p:cNvPr id="23" name="TextBox 22">
              <a:extLst>
                <a:ext uri="{FF2B5EF4-FFF2-40B4-BE49-F238E27FC236}">
                  <a16:creationId xmlns:a16="http://schemas.microsoft.com/office/drawing/2014/main" id="{29F1178F-2659-46F3-A217-1197F26F47AB}"/>
                </a:ext>
              </a:extLst>
            </p:cNvPr>
            <p:cNvSpPr txBox="1"/>
            <p:nvPr/>
          </p:nvSpPr>
          <p:spPr>
            <a:xfrm>
              <a:off x="8537263" y="1496056"/>
              <a:ext cx="23809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Healthcare Data Repository</a:t>
              </a:r>
            </a:p>
          </p:txBody>
        </p:sp>
        <p:sp>
          <p:nvSpPr>
            <p:cNvPr id="24" name="TextBox 23">
              <a:extLst>
                <a:ext uri="{FF2B5EF4-FFF2-40B4-BE49-F238E27FC236}">
                  <a16:creationId xmlns:a16="http://schemas.microsoft.com/office/drawing/2014/main" id="{6D6535D2-A651-49F4-A5B1-B969B9F2A485}"/>
                </a:ext>
              </a:extLst>
            </p:cNvPr>
            <p:cNvSpPr txBox="1"/>
            <p:nvPr/>
          </p:nvSpPr>
          <p:spPr>
            <a:xfrm>
              <a:off x="8537263" y="1836915"/>
              <a:ext cx="3360755" cy="276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CPAR – Central Patient Attachment Registry</a:t>
              </a:r>
            </a:p>
          </p:txBody>
        </p:sp>
      </p:grpSp>
      <p:sp>
        <p:nvSpPr>
          <p:cNvPr id="6" name="TextBox 5"/>
          <p:cNvSpPr txBox="1"/>
          <p:nvPr/>
        </p:nvSpPr>
        <p:spPr>
          <a:xfrm>
            <a:off x="1705844" y="2878398"/>
            <a:ext cx="197259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Patient Information</a:t>
            </a:r>
          </a:p>
        </p:txBody>
      </p:sp>
      <p:sp>
        <p:nvSpPr>
          <p:cNvPr id="13" name="TextBox 12"/>
          <p:cNvSpPr txBox="1"/>
          <p:nvPr/>
        </p:nvSpPr>
        <p:spPr>
          <a:xfrm>
            <a:off x="7927446" y="3208427"/>
            <a:ext cx="144142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Patient Status</a:t>
            </a:r>
          </a:p>
        </p:txBody>
      </p:sp>
      <p:sp>
        <p:nvSpPr>
          <p:cNvPr id="12" name="TextBox 11"/>
          <p:cNvSpPr txBox="1"/>
          <p:nvPr/>
        </p:nvSpPr>
        <p:spPr>
          <a:xfrm>
            <a:off x="2536211" y="4121078"/>
            <a:ext cx="7216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Name</a:t>
            </a:r>
          </a:p>
        </p:txBody>
      </p:sp>
      <p:sp>
        <p:nvSpPr>
          <p:cNvPr id="14" name="Rectangle 13"/>
          <p:cNvSpPr/>
          <p:nvPr/>
        </p:nvSpPr>
        <p:spPr>
          <a:xfrm>
            <a:off x="10046351" y="7029790"/>
            <a:ext cx="930331" cy="6064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stretch>
            <a:fillRect/>
          </a:stretch>
        </p:blipFill>
        <p:spPr>
          <a:xfrm>
            <a:off x="818544" y="3255425"/>
            <a:ext cx="4477103" cy="582892"/>
          </a:xfrm>
          <a:prstGeom prst="rect">
            <a:avLst/>
          </a:prstGeom>
        </p:spPr>
      </p:pic>
      <p:pic>
        <p:nvPicPr>
          <p:cNvPr id="8" name="Picture 7"/>
          <p:cNvPicPr>
            <a:picLocks noChangeAspect="1"/>
          </p:cNvPicPr>
          <p:nvPr/>
        </p:nvPicPr>
        <p:blipFill>
          <a:blip r:embed="rId5"/>
          <a:stretch>
            <a:fillRect/>
          </a:stretch>
        </p:blipFill>
        <p:spPr>
          <a:xfrm>
            <a:off x="1023451" y="4362355"/>
            <a:ext cx="3747193" cy="1267886"/>
          </a:xfrm>
          <a:prstGeom prst="rect">
            <a:avLst/>
          </a:prstGeom>
        </p:spPr>
      </p:pic>
      <p:sp>
        <p:nvSpPr>
          <p:cNvPr id="9" name="Rectangle 8"/>
          <p:cNvSpPr/>
          <p:nvPr/>
        </p:nvSpPr>
        <p:spPr>
          <a:xfrm>
            <a:off x="2418598" y="4971451"/>
            <a:ext cx="423097" cy="174436"/>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6"/>
          <a:stretch>
            <a:fillRect/>
          </a:stretch>
        </p:blipFill>
        <p:spPr>
          <a:xfrm>
            <a:off x="6089954" y="1797964"/>
            <a:ext cx="5587646" cy="1166991"/>
          </a:xfrm>
          <a:prstGeom prst="rect">
            <a:avLst/>
          </a:prstGeom>
        </p:spPr>
      </p:pic>
      <p:sp>
        <p:nvSpPr>
          <p:cNvPr id="15" name="TextBox 14"/>
          <p:cNvSpPr txBox="1"/>
          <p:nvPr/>
        </p:nvSpPr>
        <p:spPr>
          <a:xfrm>
            <a:off x="8129456" y="1538461"/>
            <a:ext cx="103740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Birthdate</a:t>
            </a:r>
          </a:p>
        </p:txBody>
      </p:sp>
      <p:pic>
        <p:nvPicPr>
          <p:cNvPr id="16" name="Picture 15"/>
          <p:cNvPicPr>
            <a:picLocks noChangeAspect="1"/>
          </p:cNvPicPr>
          <p:nvPr/>
        </p:nvPicPr>
        <p:blipFill>
          <a:blip r:embed="rId7"/>
          <a:stretch>
            <a:fillRect/>
          </a:stretch>
        </p:blipFill>
        <p:spPr>
          <a:xfrm>
            <a:off x="6352258" y="3436705"/>
            <a:ext cx="5063037" cy="1415397"/>
          </a:xfrm>
          <a:prstGeom prst="rect">
            <a:avLst/>
          </a:prstGeom>
        </p:spPr>
      </p:pic>
      <p:pic>
        <p:nvPicPr>
          <p:cNvPr id="17" name="Picture 16"/>
          <p:cNvPicPr>
            <a:picLocks noChangeAspect="1"/>
          </p:cNvPicPr>
          <p:nvPr/>
        </p:nvPicPr>
        <p:blipFill>
          <a:blip r:embed="rId8"/>
          <a:stretch>
            <a:fillRect/>
          </a:stretch>
        </p:blipFill>
        <p:spPr>
          <a:xfrm>
            <a:off x="6934693" y="5142643"/>
            <a:ext cx="3426926" cy="1563966"/>
          </a:xfrm>
          <a:prstGeom prst="rect">
            <a:avLst/>
          </a:prstGeom>
        </p:spPr>
      </p:pic>
      <p:sp>
        <p:nvSpPr>
          <p:cNvPr id="18" name="TextBox 17"/>
          <p:cNvSpPr txBox="1"/>
          <p:nvPr/>
        </p:nvSpPr>
        <p:spPr>
          <a:xfrm>
            <a:off x="7676223" y="4971451"/>
            <a:ext cx="194386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Patient Postal Code</a:t>
            </a:r>
          </a:p>
        </p:txBody>
      </p:sp>
      <p:sp>
        <p:nvSpPr>
          <p:cNvPr id="19" name="Title 1">
            <a:extLst>
              <a:ext uri="{FF2B5EF4-FFF2-40B4-BE49-F238E27FC236}">
                <a16:creationId xmlns:a16="http://schemas.microsoft.com/office/drawing/2014/main" id="{B5F47290-0F2D-4030-A2A5-4092C6EBEF7C}"/>
              </a:ext>
            </a:extLst>
          </p:cNvPr>
          <p:cNvSpPr>
            <a:spLocks noGrp="1"/>
          </p:cNvSpPr>
          <p:nvPr>
            <p:ph type="title"/>
          </p:nvPr>
        </p:nvSpPr>
        <p:spPr>
          <a:xfrm>
            <a:off x="730558" y="84241"/>
            <a:ext cx="10947042" cy="1325563"/>
          </a:xfrm>
        </p:spPr>
        <p:txBody>
          <a:bodyPr>
            <a:noAutofit/>
          </a:bodyPr>
          <a:lstStyle/>
          <a:p>
            <a:pPr>
              <a:lnSpc>
                <a:spcPct val="100000"/>
              </a:lnSpc>
            </a:pPr>
            <a:r>
              <a:rPr lang="en-US" sz="3600" err="1"/>
              <a:t>Accuro</a:t>
            </a:r>
            <a:r>
              <a:rPr lang="en-US" sz="3600"/>
              <a:t>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spTree>
    <p:extLst>
      <p:ext uri="{BB962C8B-B14F-4D97-AF65-F5344CB8AC3E}">
        <p14:creationId xmlns:p14="http://schemas.microsoft.com/office/powerpoint/2010/main" val="3463448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68610" y="3160350"/>
            <a:ext cx="325929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Provider: First, Middle, Last Name</a:t>
            </a:r>
          </a:p>
        </p:txBody>
      </p:sp>
      <p:sp>
        <p:nvSpPr>
          <p:cNvPr id="13" name="TextBox 12"/>
          <p:cNvSpPr txBox="1"/>
          <p:nvPr/>
        </p:nvSpPr>
        <p:spPr>
          <a:xfrm>
            <a:off x="8494416" y="1726438"/>
            <a:ext cx="143840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Provider Type</a:t>
            </a:r>
          </a:p>
        </p:txBody>
      </p:sp>
      <p:sp>
        <p:nvSpPr>
          <p:cNvPr id="15" name="TextBox 14"/>
          <p:cNvSpPr txBox="1"/>
          <p:nvPr/>
        </p:nvSpPr>
        <p:spPr>
          <a:xfrm>
            <a:off x="1875892" y="5202918"/>
            <a:ext cx="205139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Provider ID (</a:t>
            </a:r>
            <a:r>
              <a:rPr kumimoji="0" lang="en-US" sz="1500" b="1" i="0" u="none" strike="noStrike" kern="1200" cap="none" spc="0" normalizeH="0" baseline="0" noProof="0" err="1">
                <a:ln>
                  <a:noFill/>
                </a:ln>
                <a:solidFill>
                  <a:srgbClr val="333635"/>
                </a:solidFill>
                <a:effectLst/>
                <a:uLnTx/>
                <a:uFillTx/>
                <a:latin typeface="Segoe UI" panose="020B0502040204020203" pitchFamily="34" charset="0"/>
                <a:ea typeface="+mn-ea"/>
                <a:cs typeface="Segoe UI" panose="020B0502040204020203" pitchFamily="34" charset="0"/>
              </a:rPr>
              <a:t>Prac</a:t>
            </a: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 ID)</a:t>
            </a:r>
          </a:p>
        </p:txBody>
      </p:sp>
      <p:sp>
        <p:nvSpPr>
          <p:cNvPr id="18" name="TextBox 17"/>
          <p:cNvSpPr txBox="1"/>
          <p:nvPr/>
        </p:nvSpPr>
        <p:spPr>
          <a:xfrm>
            <a:off x="8541736" y="3911087"/>
            <a:ext cx="151355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Specialty Code</a:t>
            </a:r>
          </a:p>
        </p:txBody>
      </p:sp>
      <p:pic>
        <p:nvPicPr>
          <p:cNvPr id="4" name="Picture 3"/>
          <p:cNvPicPr>
            <a:picLocks noChangeAspect="1"/>
          </p:cNvPicPr>
          <p:nvPr/>
        </p:nvPicPr>
        <p:blipFill rotWithShape="1">
          <a:blip r:embed="rId3"/>
          <a:srcRect t="7201" r="5495"/>
          <a:stretch/>
        </p:blipFill>
        <p:spPr>
          <a:xfrm>
            <a:off x="675094" y="3511302"/>
            <a:ext cx="5246322" cy="1441340"/>
          </a:xfrm>
          <a:prstGeom prst="rect">
            <a:avLst/>
          </a:prstGeom>
        </p:spPr>
      </p:pic>
      <p:sp>
        <p:nvSpPr>
          <p:cNvPr id="9" name="Rectangle 8"/>
          <p:cNvSpPr/>
          <p:nvPr/>
        </p:nvSpPr>
        <p:spPr>
          <a:xfrm>
            <a:off x="1471414" y="4467938"/>
            <a:ext cx="518751" cy="216139"/>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281544" y="4070892"/>
            <a:ext cx="1624404" cy="290457"/>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a:srcRect t="8838" b="16159"/>
          <a:stretch/>
        </p:blipFill>
        <p:spPr>
          <a:xfrm>
            <a:off x="675093" y="5526083"/>
            <a:ext cx="4452994" cy="902013"/>
          </a:xfrm>
          <a:prstGeom prst="rect">
            <a:avLst/>
          </a:prstGeom>
        </p:spPr>
      </p:pic>
      <p:sp>
        <p:nvSpPr>
          <p:cNvPr id="19" name="Rectangle 18"/>
          <p:cNvSpPr/>
          <p:nvPr/>
        </p:nvSpPr>
        <p:spPr>
          <a:xfrm>
            <a:off x="4281544" y="3764671"/>
            <a:ext cx="1011218" cy="281887"/>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2901590" y="5009937"/>
            <a:ext cx="282243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Same information in different locations</a:t>
            </a:r>
          </a:p>
        </p:txBody>
      </p:sp>
      <p:pic>
        <p:nvPicPr>
          <p:cNvPr id="28" name="Picture 27"/>
          <p:cNvPicPr>
            <a:picLocks noChangeAspect="1"/>
          </p:cNvPicPr>
          <p:nvPr/>
        </p:nvPicPr>
        <p:blipFill>
          <a:blip r:embed="rId5"/>
          <a:stretch>
            <a:fillRect/>
          </a:stretch>
        </p:blipFill>
        <p:spPr>
          <a:xfrm>
            <a:off x="6298278" y="2049603"/>
            <a:ext cx="5830681" cy="1296325"/>
          </a:xfrm>
          <a:prstGeom prst="rect">
            <a:avLst/>
          </a:prstGeom>
        </p:spPr>
      </p:pic>
      <p:pic>
        <p:nvPicPr>
          <p:cNvPr id="29" name="Picture 28"/>
          <p:cNvPicPr>
            <a:picLocks noChangeAspect="1"/>
          </p:cNvPicPr>
          <p:nvPr/>
        </p:nvPicPr>
        <p:blipFill>
          <a:blip r:embed="rId6"/>
          <a:stretch>
            <a:fillRect/>
          </a:stretch>
        </p:blipFill>
        <p:spPr>
          <a:xfrm>
            <a:off x="6495766" y="4252600"/>
            <a:ext cx="5605501" cy="1273483"/>
          </a:xfrm>
          <a:prstGeom prst="rect">
            <a:avLst/>
          </a:prstGeom>
        </p:spPr>
      </p:pic>
      <p:sp>
        <p:nvSpPr>
          <p:cNvPr id="20" name="Title 1">
            <a:extLst>
              <a:ext uri="{FF2B5EF4-FFF2-40B4-BE49-F238E27FC236}">
                <a16:creationId xmlns:a16="http://schemas.microsoft.com/office/drawing/2014/main" id="{085B17E3-B70C-4349-BFD6-19FEAB55BB6C}"/>
              </a:ext>
            </a:extLst>
          </p:cNvPr>
          <p:cNvSpPr>
            <a:spLocks noGrp="1"/>
          </p:cNvSpPr>
          <p:nvPr>
            <p:ph type="title"/>
          </p:nvPr>
        </p:nvSpPr>
        <p:spPr>
          <a:xfrm>
            <a:off x="730558" y="84241"/>
            <a:ext cx="10947042" cy="1325563"/>
          </a:xfrm>
        </p:spPr>
        <p:txBody>
          <a:bodyPr>
            <a:noAutofit/>
          </a:bodyPr>
          <a:lstStyle/>
          <a:p>
            <a:pPr>
              <a:lnSpc>
                <a:spcPct val="100000"/>
              </a:lnSpc>
            </a:pPr>
            <a:r>
              <a:rPr lang="en-US" sz="3600" err="1"/>
              <a:t>Accuro</a:t>
            </a:r>
            <a:r>
              <a:rPr lang="en-US" sz="3600"/>
              <a:t>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grpSp>
        <p:nvGrpSpPr>
          <p:cNvPr id="21" name="Group 20">
            <a:extLst>
              <a:ext uri="{FF2B5EF4-FFF2-40B4-BE49-F238E27FC236}">
                <a16:creationId xmlns:a16="http://schemas.microsoft.com/office/drawing/2014/main" id="{BBB73EB1-8E15-4DAE-9D32-2A743291B3B3}"/>
              </a:ext>
            </a:extLst>
          </p:cNvPr>
          <p:cNvGrpSpPr/>
          <p:nvPr/>
        </p:nvGrpSpPr>
        <p:grpSpPr>
          <a:xfrm>
            <a:off x="730558" y="1317528"/>
            <a:ext cx="3787744" cy="1111217"/>
            <a:chOff x="8110274" y="1104840"/>
            <a:chExt cx="3787744" cy="1111217"/>
          </a:xfrm>
        </p:grpSpPr>
        <p:pic>
          <p:nvPicPr>
            <p:cNvPr id="22" name="Picture 21">
              <a:extLst>
                <a:ext uri="{FF2B5EF4-FFF2-40B4-BE49-F238E27FC236}">
                  <a16:creationId xmlns:a16="http://schemas.microsoft.com/office/drawing/2014/main" id="{D0AB9466-2828-49E1-B03D-3382CDD68335}"/>
                </a:ext>
              </a:extLst>
            </p:cNvPr>
            <p:cNvPicPr>
              <a:picLocks noChangeAspect="1"/>
            </p:cNvPicPr>
            <p:nvPr/>
          </p:nvPicPr>
          <p:blipFill rotWithShape="1">
            <a:blip r:embed="rId7"/>
            <a:srcRect l="3939" t="16247" r="82646" b="12382"/>
            <a:stretch/>
          </p:blipFill>
          <p:spPr>
            <a:xfrm>
              <a:off x="8110274" y="1104840"/>
              <a:ext cx="528760" cy="1111217"/>
            </a:xfrm>
            <a:prstGeom prst="rect">
              <a:avLst/>
            </a:prstGeom>
          </p:spPr>
        </p:pic>
        <p:sp>
          <p:nvSpPr>
            <p:cNvPr id="23" name="TextBox 22">
              <a:extLst>
                <a:ext uri="{FF2B5EF4-FFF2-40B4-BE49-F238E27FC236}">
                  <a16:creationId xmlns:a16="http://schemas.microsoft.com/office/drawing/2014/main" id="{3C0D31C8-36BB-47B3-948B-7EBE6B41518F}"/>
                </a:ext>
              </a:extLst>
            </p:cNvPr>
            <p:cNvSpPr txBox="1"/>
            <p:nvPr/>
          </p:nvSpPr>
          <p:spPr>
            <a:xfrm>
              <a:off x="8537264" y="1168845"/>
              <a:ext cx="1739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Netcare (CED)</a:t>
              </a:r>
            </a:p>
          </p:txBody>
        </p:sp>
        <p:sp>
          <p:nvSpPr>
            <p:cNvPr id="24" name="TextBox 23">
              <a:extLst>
                <a:ext uri="{FF2B5EF4-FFF2-40B4-BE49-F238E27FC236}">
                  <a16:creationId xmlns:a16="http://schemas.microsoft.com/office/drawing/2014/main" id="{FA93C4B2-C04E-4188-ACD8-51F31516F075}"/>
                </a:ext>
              </a:extLst>
            </p:cNvPr>
            <p:cNvSpPr txBox="1"/>
            <p:nvPr/>
          </p:nvSpPr>
          <p:spPr>
            <a:xfrm>
              <a:off x="8537263" y="1496056"/>
              <a:ext cx="23809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Healthcare Data Repository</a:t>
              </a:r>
            </a:p>
          </p:txBody>
        </p:sp>
        <p:sp>
          <p:nvSpPr>
            <p:cNvPr id="25" name="TextBox 24">
              <a:extLst>
                <a:ext uri="{FF2B5EF4-FFF2-40B4-BE49-F238E27FC236}">
                  <a16:creationId xmlns:a16="http://schemas.microsoft.com/office/drawing/2014/main" id="{882A0074-8DBC-4A74-9EDB-1C1A0C5A46E1}"/>
                </a:ext>
              </a:extLst>
            </p:cNvPr>
            <p:cNvSpPr txBox="1"/>
            <p:nvPr/>
          </p:nvSpPr>
          <p:spPr>
            <a:xfrm>
              <a:off x="8537263" y="1836915"/>
              <a:ext cx="3360755" cy="276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CPAR – Central Patient Attachment Registry</a:t>
              </a:r>
            </a:p>
          </p:txBody>
        </p:sp>
      </p:grpSp>
    </p:spTree>
    <p:extLst>
      <p:ext uri="{BB962C8B-B14F-4D97-AF65-F5344CB8AC3E}">
        <p14:creationId xmlns:p14="http://schemas.microsoft.com/office/powerpoint/2010/main" val="3068215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189" y="3046813"/>
            <a:ext cx="23765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Patient Information: ULI</a:t>
            </a:r>
          </a:p>
        </p:txBody>
      </p:sp>
      <p:sp>
        <p:nvSpPr>
          <p:cNvPr id="13" name="TextBox 12"/>
          <p:cNvSpPr txBox="1"/>
          <p:nvPr/>
        </p:nvSpPr>
        <p:spPr>
          <a:xfrm>
            <a:off x="8708680" y="1077140"/>
            <a:ext cx="135351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Date of Birth</a:t>
            </a:r>
          </a:p>
        </p:txBody>
      </p:sp>
      <p:sp>
        <p:nvSpPr>
          <p:cNvPr id="15" name="TextBox 14"/>
          <p:cNvSpPr txBox="1"/>
          <p:nvPr/>
        </p:nvSpPr>
        <p:spPr>
          <a:xfrm>
            <a:off x="2172948" y="4529399"/>
            <a:ext cx="168783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Name: Last, First</a:t>
            </a:r>
          </a:p>
        </p:txBody>
      </p:sp>
      <p:sp>
        <p:nvSpPr>
          <p:cNvPr id="18" name="TextBox 17"/>
          <p:cNvSpPr txBox="1"/>
          <p:nvPr/>
        </p:nvSpPr>
        <p:spPr>
          <a:xfrm>
            <a:off x="8964489" y="2520813"/>
            <a:ext cx="84189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Gender</a:t>
            </a:r>
          </a:p>
        </p:txBody>
      </p:sp>
      <p:pic>
        <p:nvPicPr>
          <p:cNvPr id="7" name="Picture 6"/>
          <p:cNvPicPr>
            <a:picLocks noChangeAspect="1"/>
          </p:cNvPicPr>
          <p:nvPr/>
        </p:nvPicPr>
        <p:blipFill>
          <a:blip r:embed="rId3"/>
          <a:stretch>
            <a:fillRect/>
          </a:stretch>
        </p:blipFill>
        <p:spPr>
          <a:xfrm>
            <a:off x="579330" y="3344364"/>
            <a:ext cx="5097301" cy="971252"/>
          </a:xfrm>
          <a:prstGeom prst="rect">
            <a:avLst/>
          </a:prstGeom>
        </p:spPr>
      </p:pic>
      <p:pic>
        <p:nvPicPr>
          <p:cNvPr id="8" name="Picture 7"/>
          <p:cNvPicPr>
            <a:picLocks noChangeAspect="1"/>
          </p:cNvPicPr>
          <p:nvPr/>
        </p:nvPicPr>
        <p:blipFill>
          <a:blip r:embed="rId4"/>
          <a:stretch>
            <a:fillRect/>
          </a:stretch>
        </p:blipFill>
        <p:spPr>
          <a:xfrm>
            <a:off x="852449" y="4843538"/>
            <a:ext cx="4328832" cy="1502081"/>
          </a:xfrm>
          <a:prstGeom prst="rect">
            <a:avLst/>
          </a:prstGeom>
        </p:spPr>
      </p:pic>
      <p:sp>
        <p:nvSpPr>
          <p:cNvPr id="11" name="Rectangle 10"/>
          <p:cNvSpPr/>
          <p:nvPr/>
        </p:nvSpPr>
        <p:spPr>
          <a:xfrm>
            <a:off x="2751463" y="5184754"/>
            <a:ext cx="376518" cy="184666"/>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5"/>
          <a:stretch>
            <a:fillRect/>
          </a:stretch>
        </p:blipFill>
        <p:spPr>
          <a:xfrm>
            <a:off x="6552954" y="1371724"/>
            <a:ext cx="5664965" cy="1128418"/>
          </a:xfrm>
          <a:prstGeom prst="rect">
            <a:avLst/>
          </a:prstGeom>
        </p:spPr>
      </p:pic>
      <p:pic>
        <p:nvPicPr>
          <p:cNvPr id="17" name="Picture 16"/>
          <p:cNvPicPr>
            <a:picLocks noChangeAspect="1"/>
          </p:cNvPicPr>
          <p:nvPr/>
        </p:nvPicPr>
        <p:blipFill rotWithShape="1">
          <a:blip r:embed="rId6"/>
          <a:srcRect t="5729"/>
          <a:stretch/>
        </p:blipFill>
        <p:spPr>
          <a:xfrm>
            <a:off x="6450758" y="2773967"/>
            <a:ext cx="5869361" cy="1325563"/>
          </a:xfrm>
          <a:prstGeom prst="rect">
            <a:avLst/>
          </a:prstGeom>
        </p:spPr>
      </p:pic>
      <p:pic>
        <p:nvPicPr>
          <p:cNvPr id="20" name="Picture 19"/>
          <p:cNvPicPr>
            <a:picLocks noChangeAspect="1"/>
          </p:cNvPicPr>
          <p:nvPr/>
        </p:nvPicPr>
        <p:blipFill>
          <a:blip r:embed="rId7"/>
          <a:stretch>
            <a:fillRect/>
          </a:stretch>
        </p:blipFill>
        <p:spPr>
          <a:xfrm>
            <a:off x="7280079" y="4246498"/>
            <a:ext cx="4210722" cy="1064377"/>
          </a:xfrm>
          <a:prstGeom prst="rect">
            <a:avLst/>
          </a:prstGeom>
        </p:spPr>
      </p:pic>
      <p:sp>
        <p:nvSpPr>
          <p:cNvPr id="26" name="TextBox 25"/>
          <p:cNvSpPr txBox="1"/>
          <p:nvPr/>
        </p:nvSpPr>
        <p:spPr>
          <a:xfrm>
            <a:off x="8543061" y="3961263"/>
            <a:ext cx="16847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Patient Status</a:t>
            </a:r>
          </a:p>
        </p:txBody>
      </p:sp>
      <p:pic>
        <p:nvPicPr>
          <p:cNvPr id="22" name="Picture 21"/>
          <p:cNvPicPr>
            <a:picLocks noChangeAspect="1"/>
          </p:cNvPicPr>
          <p:nvPr/>
        </p:nvPicPr>
        <p:blipFill>
          <a:blip r:embed="rId8"/>
          <a:stretch>
            <a:fillRect/>
          </a:stretch>
        </p:blipFill>
        <p:spPr>
          <a:xfrm>
            <a:off x="7816045" y="5751931"/>
            <a:ext cx="3138793" cy="926055"/>
          </a:xfrm>
          <a:prstGeom prst="rect">
            <a:avLst/>
          </a:prstGeom>
        </p:spPr>
      </p:pic>
      <p:sp>
        <p:nvSpPr>
          <p:cNvPr id="30" name="TextBox 29"/>
          <p:cNvSpPr txBox="1"/>
          <p:nvPr/>
        </p:nvSpPr>
        <p:spPr>
          <a:xfrm>
            <a:off x="8413508" y="5433305"/>
            <a:ext cx="194386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Patient Postal Code</a:t>
            </a:r>
          </a:p>
        </p:txBody>
      </p:sp>
      <p:sp>
        <p:nvSpPr>
          <p:cNvPr id="25" name="Title 1">
            <a:extLst>
              <a:ext uri="{FF2B5EF4-FFF2-40B4-BE49-F238E27FC236}">
                <a16:creationId xmlns:a16="http://schemas.microsoft.com/office/drawing/2014/main" id="{CF9E61DB-77D7-4B66-91A6-9D0DA147EC34}"/>
              </a:ext>
            </a:extLst>
          </p:cNvPr>
          <p:cNvSpPr>
            <a:spLocks noGrp="1"/>
          </p:cNvSpPr>
          <p:nvPr>
            <p:ph type="title"/>
          </p:nvPr>
        </p:nvSpPr>
        <p:spPr>
          <a:xfrm>
            <a:off x="730558" y="84241"/>
            <a:ext cx="10947042" cy="1325563"/>
          </a:xfrm>
        </p:spPr>
        <p:txBody>
          <a:bodyPr>
            <a:noAutofit/>
          </a:bodyPr>
          <a:lstStyle/>
          <a:p>
            <a:pPr>
              <a:lnSpc>
                <a:spcPct val="100000"/>
              </a:lnSpc>
            </a:pPr>
            <a:r>
              <a:rPr lang="en-US" sz="3600" err="1"/>
              <a:t>Accuro</a:t>
            </a:r>
            <a:r>
              <a:rPr lang="en-US" sz="3600"/>
              <a:t>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grpSp>
        <p:nvGrpSpPr>
          <p:cNvPr id="27" name="Group 26">
            <a:extLst>
              <a:ext uri="{FF2B5EF4-FFF2-40B4-BE49-F238E27FC236}">
                <a16:creationId xmlns:a16="http://schemas.microsoft.com/office/drawing/2014/main" id="{B2C3CF7A-45BD-4143-885C-1519600A85F5}"/>
              </a:ext>
            </a:extLst>
          </p:cNvPr>
          <p:cNvGrpSpPr/>
          <p:nvPr/>
        </p:nvGrpSpPr>
        <p:grpSpPr>
          <a:xfrm>
            <a:off x="730558" y="1317528"/>
            <a:ext cx="3787744" cy="1111217"/>
            <a:chOff x="8110274" y="1104840"/>
            <a:chExt cx="3787744" cy="1111217"/>
          </a:xfrm>
        </p:grpSpPr>
        <p:pic>
          <p:nvPicPr>
            <p:cNvPr id="28" name="Picture 27">
              <a:extLst>
                <a:ext uri="{FF2B5EF4-FFF2-40B4-BE49-F238E27FC236}">
                  <a16:creationId xmlns:a16="http://schemas.microsoft.com/office/drawing/2014/main" id="{DACA838A-CFE6-4420-AC82-DEA350592596}"/>
                </a:ext>
              </a:extLst>
            </p:cNvPr>
            <p:cNvPicPr>
              <a:picLocks noChangeAspect="1"/>
            </p:cNvPicPr>
            <p:nvPr/>
          </p:nvPicPr>
          <p:blipFill rotWithShape="1">
            <a:blip r:embed="rId9"/>
            <a:srcRect l="3939" t="16247" r="82646" b="12382"/>
            <a:stretch/>
          </p:blipFill>
          <p:spPr>
            <a:xfrm>
              <a:off x="8110274" y="1104840"/>
              <a:ext cx="528760" cy="1111217"/>
            </a:xfrm>
            <a:prstGeom prst="rect">
              <a:avLst/>
            </a:prstGeom>
          </p:spPr>
        </p:pic>
        <p:sp>
          <p:nvSpPr>
            <p:cNvPr id="29" name="TextBox 28">
              <a:extLst>
                <a:ext uri="{FF2B5EF4-FFF2-40B4-BE49-F238E27FC236}">
                  <a16:creationId xmlns:a16="http://schemas.microsoft.com/office/drawing/2014/main" id="{A3FE848A-1381-49BE-8A66-8E454BD92139}"/>
                </a:ext>
              </a:extLst>
            </p:cNvPr>
            <p:cNvSpPr txBox="1"/>
            <p:nvPr/>
          </p:nvSpPr>
          <p:spPr>
            <a:xfrm>
              <a:off x="8537264" y="1168845"/>
              <a:ext cx="1739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Netcare (CED)</a:t>
              </a:r>
            </a:p>
          </p:txBody>
        </p:sp>
        <p:sp>
          <p:nvSpPr>
            <p:cNvPr id="31" name="TextBox 30">
              <a:extLst>
                <a:ext uri="{FF2B5EF4-FFF2-40B4-BE49-F238E27FC236}">
                  <a16:creationId xmlns:a16="http://schemas.microsoft.com/office/drawing/2014/main" id="{1641C6AC-D7E7-4B75-B2B4-2835CBFC1722}"/>
                </a:ext>
              </a:extLst>
            </p:cNvPr>
            <p:cNvSpPr txBox="1"/>
            <p:nvPr/>
          </p:nvSpPr>
          <p:spPr>
            <a:xfrm>
              <a:off x="8537263" y="1496056"/>
              <a:ext cx="23809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Healthcare Data Repository</a:t>
              </a:r>
            </a:p>
          </p:txBody>
        </p:sp>
        <p:sp>
          <p:nvSpPr>
            <p:cNvPr id="32" name="TextBox 31">
              <a:extLst>
                <a:ext uri="{FF2B5EF4-FFF2-40B4-BE49-F238E27FC236}">
                  <a16:creationId xmlns:a16="http://schemas.microsoft.com/office/drawing/2014/main" id="{29179A3C-C505-4E24-B576-C00AB21EE1AE}"/>
                </a:ext>
              </a:extLst>
            </p:cNvPr>
            <p:cNvSpPr txBox="1"/>
            <p:nvPr/>
          </p:nvSpPr>
          <p:spPr>
            <a:xfrm>
              <a:off x="8537263" y="1836915"/>
              <a:ext cx="3360755" cy="276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CPAR – Central Patient Attachment Registry</a:t>
              </a:r>
            </a:p>
          </p:txBody>
        </p:sp>
      </p:grpSp>
    </p:spTree>
    <p:extLst>
      <p:ext uri="{BB962C8B-B14F-4D97-AF65-F5344CB8AC3E}">
        <p14:creationId xmlns:p14="http://schemas.microsoft.com/office/powerpoint/2010/main" val="3738523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04368" y="3105835"/>
            <a:ext cx="238885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Systolic and Diastolic BP</a:t>
            </a:r>
          </a:p>
        </p:txBody>
      </p:sp>
      <p:sp>
        <p:nvSpPr>
          <p:cNvPr id="13" name="TextBox 12"/>
          <p:cNvSpPr txBox="1"/>
          <p:nvPr/>
        </p:nvSpPr>
        <p:spPr>
          <a:xfrm>
            <a:off x="8653510" y="1888020"/>
            <a:ext cx="83151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Allergy</a:t>
            </a:r>
          </a:p>
        </p:txBody>
      </p:sp>
      <p:grpSp>
        <p:nvGrpSpPr>
          <p:cNvPr id="9" name="Group 8">
            <a:extLst>
              <a:ext uri="{FF2B5EF4-FFF2-40B4-BE49-F238E27FC236}">
                <a16:creationId xmlns:a16="http://schemas.microsoft.com/office/drawing/2014/main" id="{9238DCAE-9F39-47B2-B41D-7AD4B51CC920}"/>
              </a:ext>
            </a:extLst>
          </p:cNvPr>
          <p:cNvGrpSpPr/>
          <p:nvPr/>
        </p:nvGrpSpPr>
        <p:grpSpPr>
          <a:xfrm>
            <a:off x="651610" y="3470628"/>
            <a:ext cx="5494377" cy="1075148"/>
            <a:chOff x="601623" y="3545019"/>
            <a:chExt cx="5494377" cy="1075148"/>
          </a:xfrm>
        </p:grpSpPr>
        <p:pic>
          <p:nvPicPr>
            <p:cNvPr id="7" name="Picture 6"/>
            <p:cNvPicPr>
              <a:picLocks noChangeAspect="1"/>
            </p:cNvPicPr>
            <p:nvPr/>
          </p:nvPicPr>
          <p:blipFill>
            <a:blip r:embed="rId3"/>
            <a:stretch>
              <a:fillRect/>
            </a:stretch>
          </p:blipFill>
          <p:spPr>
            <a:xfrm>
              <a:off x="601623" y="3545019"/>
              <a:ext cx="5494377" cy="1075148"/>
            </a:xfrm>
            <a:prstGeom prst="rect">
              <a:avLst/>
            </a:prstGeom>
          </p:spPr>
        </p:pic>
        <p:sp>
          <p:nvSpPr>
            <p:cNvPr id="12" name="Rectangle 11"/>
            <p:cNvSpPr/>
            <p:nvPr/>
          </p:nvSpPr>
          <p:spPr>
            <a:xfrm>
              <a:off x="721302" y="4159383"/>
              <a:ext cx="2346737" cy="311973"/>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p:cNvSpPr txBox="1"/>
          <p:nvPr/>
        </p:nvSpPr>
        <p:spPr>
          <a:xfrm>
            <a:off x="2139904" y="4683953"/>
            <a:ext cx="279717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Height and Weight and units</a:t>
            </a:r>
          </a:p>
        </p:txBody>
      </p:sp>
      <p:grpSp>
        <p:nvGrpSpPr>
          <p:cNvPr id="10" name="Group 9">
            <a:extLst>
              <a:ext uri="{FF2B5EF4-FFF2-40B4-BE49-F238E27FC236}">
                <a16:creationId xmlns:a16="http://schemas.microsoft.com/office/drawing/2014/main" id="{2D74332F-ABD0-4020-98C0-271ECE42DA33}"/>
              </a:ext>
            </a:extLst>
          </p:cNvPr>
          <p:cNvGrpSpPr/>
          <p:nvPr/>
        </p:nvGrpSpPr>
        <p:grpSpPr>
          <a:xfrm>
            <a:off x="601623" y="4949503"/>
            <a:ext cx="5601429" cy="1205088"/>
            <a:chOff x="601623" y="4949503"/>
            <a:chExt cx="5601429" cy="1205088"/>
          </a:xfrm>
        </p:grpSpPr>
        <p:pic>
          <p:nvPicPr>
            <p:cNvPr id="8" name="Picture 7"/>
            <p:cNvPicPr>
              <a:picLocks noChangeAspect="1"/>
            </p:cNvPicPr>
            <p:nvPr/>
          </p:nvPicPr>
          <p:blipFill>
            <a:blip r:embed="rId4"/>
            <a:stretch>
              <a:fillRect/>
            </a:stretch>
          </p:blipFill>
          <p:spPr>
            <a:xfrm>
              <a:off x="601623" y="4949503"/>
              <a:ext cx="5601429" cy="1205088"/>
            </a:xfrm>
            <a:prstGeom prst="rect">
              <a:avLst/>
            </a:prstGeom>
          </p:spPr>
        </p:pic>
        <p:sp>
          <p:nvSpPr>
            <p:cNvPr id="16" name="Rectangle 15"/>
            <p:cNvSpPr/>
            <p:nvPr/>
          </p:nvSpPr>
          <p:spPr>
            <a:xfrm>
              <a:off x="622479" y="5311906"/>
              <a:ext cx="3885025" cy="299760"/>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1894671" y="5611666"/>
              <a:ext cx="2612834" cy="276450"/>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5"/>
          <a:stretch>
            <a:fillRect/>
          </a:stretch>
        </p:blipFill>
        <p:spPr>
          <a:xfrm>
            <a:off x="7001864" y="2211185"/>
            <a:ext cx="4134802" cy="1951627"/>
          </a:xfrm>
          <a:prstGeom prst="rect">
            <a:avLst/>
          </a:prstGeom>
        </p:spPr>
      </p:pic>
      <p:sp>
        <p:nvSpPr>
          <p:cNvPr id="18" name="Title 1">
            <a:extLst>
              <a:ext uri="{FF2B5EF4-FFF2-40B4-BE49-F238E27FC236}">
                <a16:creationId xmlns:a16="http://schemas.microsoft.com/office/drawing/2014/main" id="{318EC852-95EB-48A0-8012-9FD264C04604}"/>
              </a:ext>
            </a:extLst>
          </p:cNvPr>
          <p:cNvSpPr>
            <a:spLocks noGrp="1"/>
          </p:cNvSpPr>
          <p:nvPr>
            <p:ph type="title"/>
          </p:nvPr>
        </p:nvSpPr>
        <p:spPr>
          <a:xfrm>
            <a:off x="730558" y="84241"/>
            <a:ext cx="10947042" cy="1325563"/>
          </a:xfrm>
        </p:spPr>
        <p:txBody>
          <a:bodyPr>
            <a:noAutofit/>
          </a:bodyPr>
          <a:lstStyle/>
          <a:p>
            <a:pPr>
              <a:lnSpc>
                <a:spcPct val="100000"/>
              </a:lnSpc>
            </a:pPr>
            <a:r>
              <a:rPr lang="en-US" sz="3600"/>
              <a:t>Accuro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grpSp>
        <p:nvGrpSpPr>
          <p:cNvPr id="20" name="Group 19">
            <a:extLst>
              <a:ext uri="{FF2B5EF4-FFF2-40B4-BE49-F238E27FC236}">
                <a16:creationId xmlns:a16="http://schemas.microsoft.com/office/drawing/2014/main" id="{B07A824A-9CFB-47C8-8821-5C5BF364D180}"/>
              </a:ext>
            </a:extLst>
          </p:cNvPr>
          <p:cNvGrpSpPr/>
          <p:nvPr/>
        </p:nvGrpSpPr>
        <p:grpSpPr>
          <a:xfrm>
            <a:off x="730558" y="1317528"/>
            <a:ext cx="3787744" cy="1111217"/>
            <a:chOff x="8110274" y="1104840"/>
            <a:chExt cx="3787744" cy="1111217"/>
          </a:xfrm>
        </p:grpSpPr>
        <p:pic>
          <p:nvPicPr>
            <p:cNvPr id="21" name="Picture 20">
              <a:extLst>
                <a:ext uri="{FF2B5EF4-FFF2-40B4-BE49-F238E27FC236}">
                  <a16:creationId xmlns:a16="http://schemas.microsoft.com/office/drawing/2014/main" id="{A72B06FB-C9B3-4E66-9D56-CEA0B4AC5D32}"/>
                </a:ext>
              </a:extLst>
            </p:cNvPr>
            <p:cNvPicPr>
              <a:picLocks noChangeAspect="1"/>
            </p:cNvPicPr>
            <p:nvPr/>
          </p:nvPicPr>
          <p:blipFill rotWithShape="1">
            <a:blip r:embed="rId6"/>
            <a:srcRect l="3939" t="16247" r="82646" b="12382"/>
            <a:stretch/>
          </p:blipFill>
          <p:spPr>
            <a:xfrm>
              <a:off x="8110274" y="1104840"/>
              <a:ext cx="528760" cy="1111217"/>
            </a:xfrm>
            <a:prstGeom prst="rect">
              <a:avLst/>
            </a:prstGeom>
          </p:spPr>
        </p:pic>
        <p:sp>
          <p:nvSpPr>
            <p:cNvPr id="22" name="TextBox 21">
              <a:extLst>
                <a:ext uri="{FF2B5EF4-FFF2-40B4-BE49-F238E27FC236}">
                  <a16:creationId xmlns:a16="http://schemas.microsoft.com/office/drawing/2014/main" id="{506474CA-C9A6-48AE-B374-B590B4584DAF}"/>
                </a:ext>
              </a:extLst>
            </p:cNvPr>
            <p:cNvSpPr txBox="1"/>
            <p:nvPr/>
          </p:nvSpPr>
          <p:spPr>
            <a:xfrm>
              <a:off x="8537264" y="1168845"/>
              <a:ext cx="1739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Netcare (CED)</a:t>
              </a:r>
            </a:p>
          </p:txBody>
        </p:sp>
        <p:sp>
          <p:nvSpPr>
            <p:cNvPr id="23" name="TextBox 22">
              <a:extLst>
                <a:ext uri="{FF2B5EF4-FFF2-40B4-BE49-F238E27FC236}">
                  <a16:creationId xmlns:a16="http://schemas.microsoft.com/office/drawing/2014/main" id="{15AF30FE-3FA3-4436-AC83-0A5AF8321CC4}"/>
                </a:ext>
              </a:extLst>
            </p:cNvPr>
            <p:cNvSpPr txBox="1"/>
            <p:nvPr/>
          </p:nvSpPr>
          <p:spPr>
            <a:xfrm>
              <a:off x="8537263" y="1496056"/>
              <a:ext cx="23809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Healthcare Data Repository</a:t>
              </a:r>
            </a:p>
          </p:txBody>
        </p:sp>
        <p:sp>
          <p:nvSpPr>
            <p:cNvPr id="24" name="TextBox 23">
              <a:extLst>
                <a:ext uri="{FF2B5EF4-FFF2-40B4-BE49-F238E27FC236}">
                  <a16:creationId xmlns:a16="http://schemas.microsoft.com/office/drawing/2014/main" id="{7745655C-0236-4CE7-9318-7593B2877E02}"/>
                </a:ext>
              </a:extLst>
            </p:cNvPr>
            <p:cNvSpPr txBox="1"/>
            <p:nvPr/>
          </p:nvSpPr>
          <p:spPr>
            <a:xfrm>
              <a:off x="8537263" y="1836915"/>
              <a:ext cx="3360755" cy="276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CPAR – Central Patient Attachment Registry</a:t>
              </a:r>
            </a:p>
          </p:txBody>
        </p:sp>
      </p:grpSp>
    </p:spTree>
    <p:extLst>
      <p:ext uri="{BB962C8B-B14F-4D97-AF65-F5344CB8AC3E}">
        <p14:creationId xmlns:p14="http://schemas.microsoft.com/office/powerpoint/2010/main" val="3305062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26922" y="7148358"/>
            <a:ext cx="376518" cy="184666"/>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40338" y="6836385"/>
            <a:ext cx="2346737" cy="311973"/>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5488131" y="3933609"/>
            <a:ext cx="4881273"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Observation:  Health Concern and Observation Date</a:t>
            </a:r>
          </a:p>
        </p:txBody>
      </p:sp>
      <p:grpSp>
        <p:nvGrpSpPr>
          <p:cNvPr id="7" name="Group 6">
            <a:extLst>
              <a:ext uri="{FF2B5EF4-FFF2-40B4-BE49-F238E27FC236}">
                <a16:creationId xmlns:a16="http://schemas.microsoft.com/office/drawing/2014/main" id="{9678CCDD-7699-4AAD-AA4E-A9EAC72605F7}"/>
              </a:ext>
            </a:extLst>
          </p:cNvPr>
          <p:cNvGrpSpPr/>
          <p:nvPr/>
        </p:nvGrpSpPr>
        <p:grpSpPr>
          <a:xfrm>
            <a:off x="5050526" y="1520032"/>
            <a:ext cx="5756484" cy="2041340"/>
            <a:chOff x="4932218" y="1535591"/>
            <a:chExt cx="5756484" cy="2041340"/>
          </a:xfrm>
        </p:grpSpPr>
        <p:pic>
          <p:nvPicPr>
            <p:cNvPr id="10" name="Picture 9"/>
            <p:cNvPicPr>
              <a:picLocks noChangeAspect="1"/>
            </p:cNvPicPr>
            <p:nvPr/>
          </p:nvPicPr>
          <p:blipFill rotWithShape="1">
            <a:blip r:embed="rId3"/>
            <a:srcRect r="3948"/>
            <a:stretch/>
          </p:blipFill>
          <p:spPr>
            <a:xfrm>
              <a:off x="4932218" y="2016890"/>
              <a:ext cx="5756484" cy="1560041"/>
            </a:xfrm>
            <a:prstGeom prst="rect">
              <a:avLst/>
            </a:prstGeom>
          </p:spPr>
        </p:pic>
        <p:sp>
          <p:nvSpPr>
            <p:cNvPr id="18" name="TextBox 17"/>
            <p:cNvSpPr txBox="1"/>
            <p:nvPr/>
          </p:nvSpPr>
          <p:spPr>
            <a:xfrm>
              <a:off x="5748246" y="1535591"/>
              <a:ext cx="407438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Observation Encounter Clinical Assessment</a:t>
              </a:r>
            </a:p>
          </p:txBody>
        </p:sp>
        <p:pic>
          <p:nvPicPr>
            <p:cNvPr id="20" name="Picture 19"/>
            <p:cNvPicPr>
              <a:picLocks noChangeAspect="1"/>
            </p:cNvPicPr>
            <p:nvPr/>
          </p:nvPicPr>
          <p:blipFill>
            <a:blip r:embed="rId4"/>
            <a:stretch>
              <a:fillRect/>
            </a:stretch>
          </p:blipFill>
          <p:spPr>
            <a:xfrm>
              <a:off x="4932218" y="1918808"/>
              <a:ext cx="5756484" cy="286946"/>
            </a:xfrm>
            <a:prstGeom prst="rect">
              <a:avLst/>
            </a:prstGeom>
          </p:spPr>
        </p:pic>
        <p:sp>
          <p:nvSpPr>
            <p:cNvPr id="14" name="Rectangle 13"/>
            <p:cNvSpPr/>
            <p:nvPr/>
          </p:nvSpPr>
          <p:spPr>
            <a:xfrm>
              <a:off x="6001336" y="3056367"/>
              <a:ext cx="496881" cy="3447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F54C1951-365D-4414-B79D-8354B714A9B8}"/>
              </a:ext>
            </a:extLst>
          </p:cNvPr>
          <p:cNvGrpSpPr/>
          <p:nvPr/>
        </p:nvGrpSpPr>
        <p:grpSpPr>
          <a:xfrm>
            <a:off x="4700963" y="4184017"/>
            <a:ext cx="6168950" cy="1763708"/>
            <a:chOff x="4844293" y="4128192"/>
            <a:chExt cx="6168950" cy="1763708"/>
          </a:xfrm>
        </p:grpSpPr>
        <p:pic>
          <p:nvPicPr>
            <p:cNvPr id="4" name="Picture 3"/>
            <p:cNvPicPr>
              <a:picLocks noChangeAspect="1"/>
            </p:cNvPicPr>
            <p:nvPr/>
          </p:nvPicPr>
          <p:blipFill>
            <a:blip r:embed="rId5"/>
            <a:stretch>
              <a:fillRect/>
            </a:stretch>
          </p:blipFill>
          <p:spPr>
            <a:xfrm>
              <a:off x="4844293" y="4128192"/>
              <a:ext cx="6168950" cy="1763708"/>
            </a:xfrm>
            <a:prstGeom prst="rect">
              <a:avLst/>
            </a:prstGeom>
          </p:spPr>
        </p:pic>
        <p:sp>
          <p:nvSpPr>
            <p:cNvPr id="22" name="Rectangle 21"/>
            <p:cNvSpPr/>
            <p:nvPr/>
          </p:nvSpPr>
          <p:spPr>
            <a:xfrm>
              <a:off x="8393691" y="4561585"/>
              <a:ext cx="947162" cy="311973"/>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itle 1">
            <a:extLst>
              <a:ext uri="{FF2B5EF4-FFF2-40B4-BE49-F238E27FC236}">
                <a16:creationId xmlns:a16="http://schemas.microsoft.com/office/drawing/2014/main" id="{2435D22C-1E9E-4BB8-BE4C-FC51A041DA85}"/>
              </a:ext>
            </a:extLst>
          </p:cNvPr>
          <p:cNvSpPr>
            <a:spLocks noGrp="1"/>
          </p:cNvSpPr>
          <p:nvPr>
            <p:ph type="title"/>
          </p:nvPr>
        </p:nvSpPr>
        <p:spPr>
          <a:xfrm>
            <a:off x="730558" y="84241"/>
            <a:ext cx="10947042" cy="1325563"/>
          </a:xfrm>
        </p:spPr>
        <p:txBody>
          <a:bodyPr>
            <a:noAutofit/>
          </a:bodyPr>
          <a:lstStyle/>
          <a:p>
            <a:pPr>
              <a:lnSpc>
                <a:spcPct val="100000"/>
              </a:lnSpc>
            </a:pPr>
            <a:r>
              <a:rPr lang="en-US" sz="3600"/>
              <a:t>Accuro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grpSp>
        <p:nvGrpSpPr>
          <p:cNvPr id="16" name="Group 15">
            <a:extLst>
              <a:ext uri="{FF2B5EF4-FFF2-40B4-BE49-F238E27FC236}">
                <a16:creationId xmlns:a16="http://schemas.microsoft.com/office/drawing/2014/main" id="{DA1048D9-2AFF-4175-83BA-5568A421533A}"/>
              </a:ext>
            </a:extLst>
          </p:cNvPr>
          <p:cNvGrpSpPr/>
          <p:nvPr/>
        </p:nvGrpSpPr>
        <p:grpSpPr>
          <a:xfrm>
            <a:off x="730558" y="1317528"/>
            <a:ext cx="3787744" cy="1111217"/>
            <a:chOff x="8110274" y="1104840"/>
            <a:chExt cx="3787744" cy="1111217"/>
          </a:xfrm>
        </p:grpSpPr>
        <p:pic>
          <p:nvPicPr>
            <p:cNvPr id="17" name="Picture 16">
              <a:extLst>
                <a:ext uri="{FF2B5EF4-FFF2-40B4-BE49-F238E27FC236}">
                  <a16:creationId xmlns:a16="http://schemas.microsoft.com/office/drawing/2014/main" id="{CAF369E2-1401-4064-B08C-63742D3F4E47}"/>
                </a:ext>
              </a:extLst>
            </p:cNvPr>
            <p:cNvPicPr>
              <a:picLocks noChangeAspect="1"/>
            </p:cNvPicPr>
            <p:nvPr/>
          </p:nvPicPr>
          <p:blipFill rotWithShape="1">
            <a:blip r:embed="rId6"/>
            <a:srcRect l="3939" t="16247" r="82646" b="12382"/>
            <a:stretch/>
          </p:blipFill>
          <p:spPr>
            <a:xfrm>
              <a:off x="8110274" y="1104840"/>
              <a:ext cx="528760" cy="1111217"/>
            </a:xfrm>
            <a:prstGeom prst="rect">
              <a:avLst/>
            </a:prstGeom>
          </p:spPr>
        </p:pic>
        <p:sp>
          <p:nvSpPr>
            <p:cNvPr id="19" name="TextBox 18">
              <a:extLst>
                <a:ext uri="{FF2B5EF4-FFF2-40B4-BE49-F238E27FC236}">
                  <a16:creationId xmlns:a16="http://schemas.microsoft.com/office/drawing/2014/main" id="{5B923BC9-DFC3-459A-A3DB-53A62A7E1F98}"/>
                </a:ext>
              </a:extLst>
            </p:cNvPr>
            <p:cNvSpPr txBox="1"/>
            <p:nvPr/>
          </p:nvSpPr>
          <p:spPr>
            <a:xfrm>
              <a:off x="8537264" y="1168845"/>
              <a:ext cx="1739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Netcare (CED)</a:t>
              </a:r>
            </a:p>
          </p:txBody>
        </p:sp>
        <p:sp>
          <p:nvSpPr>
            <p:cNvPr id="23" name="TextBox 22">
              <a:extLst>
                <a:ext uri="{FF2B5EF4-FFF2-40B4-BE49-F238E27FC236}">
                  <a16:creationId xmlns:a16="http://schemas.microsoft.com/office/drawing/2014/main" id="{35AE67CF-53F6-407C-8B3F-214DCFA2814F}"/>
                </a:ext>
              </a:extLst>
            </p:cNvPr>
            <p:cNvSpPr txBox="1"/>
            <p:nvPr/>
          </p:nvSpPr>
          <p:spPr>
            <a:xfrm>
              <a:off x="8537263" y="1496056"/>
              <a:ext cx="23809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Healthcare Data Repository</a:t>
              </a:r>
            </a:p>
          </p:txBody>
        </p:sp>
        <p:sp>
          <p:nvSpPr>
            <p:cNvPr id="24" name="TextBox 23">
              <a:extLst>
                <a:ext uri="{FF2B5EF4-FFF2-40B4-BE49-F238E27FC236}">
                  <a16:creationId xmlns:a16="http://schemas.microsoft.com/office/drawing/2014/main" id="{9A7044F8-B765-47EF-A46D-73F681D62E62}"/>
                </a:ext>
              </a:extLst>
            </p:cNvPr>
            <p:cNvSpPr txBox="1"/>
            <p:nvPr/>
          </p:nvSpPr>
          <p:spPr>
            <a:xfrm>
              <a:off x="8537263" y="1836915"/>
              <a:ext cx="3360755" cy="276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CPAR – Central Patient Attachment Registry</a:t>
              </a:r>
            </a:p>
          </p:txBody>
        </p:sp>
      </p:grpSp>
    </p:spTree>
    <p:extLst>
      <p:ext uri="{BB962C8B-B14F-4D97-AF65-F5344CB8AC3E}">
        <p14:creationId xmlns:p14="http://schemas.microsoft.com/office/powerpoint/2010/main" val="3793437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C958-F40B-4212-B2CF-D7E48388BF26}"/>
              </a:ext>
            </a:extLst>
          </p:cNvPr>
          <p:cNvSpPr>
            <a:spLocks noGrp="1"/>
          </p:cNvSpPr>
          <p:nvPr>
            <p:ph type="title" idx="4294967295"/>
          </p:nvPr>
        </p:nvSpPr>
        <p:spPr>
          <a:xfrm>
            <a:off x="693821" y="176576"/>
            <a:ext cx="9819467" cy="680039"/>
          </a:xfrm>
        </p:spPr>
        <p:txBody>
          <a:bodyPr anchor="t">
            <a:normAutofit/>
          </a:bodyPr>
          <a:lstStyle/>
          <a:p>
            <a:pPr eaLnBrk="1" hangingPunct="1"/>
            <a:r>
              <a:rPr lang="en-US" sz="3600">
                <a:solidFill>
                  <a:srgbClr val="275971"/>
                </a:solidFill>
                <a:latin typeface="+mn-lt"/>
              </a:rPr>
              <a:t>CII and CPAR were at the Request of Physicians</a:t>
            </a:r>
            <a:endParaRPr lang="en-CA" sz="3600">
              <a:solidFill>
                <a:srgbClr val="275971"/>
              </a:solidFill>
              <a:latin typeface="+mn-lt"/>
            </a:endParaRPr>
          </a:p>
        </p:txBody>
      </p:sp>
      <p:sp>
        <p:nvSpPr>
          <p:cNvPr id="7" name="Text Placeholder 2">
            <a:extLst>
              <a:ext uri="{FF2B5EF4-FFF2-40B4-BE49-F238E27FC236}">
                <a16:creationId xmlns:a16="http://schemas.microsoft.com/office/drawing/2014/main" id="{F65BC06C-96E1-4668-A7FB-8040D5AE5ED6}"/>
              </a:ext>
            </a:extLst>
          </p:cNvPr>
          <p:cNvSpPr txBox="1">
            <a:spLocks/>
          </p:cNvSpPr>
          <p:nvPr/>
        </p:nvSpPr>
        <p:spPr>
          <a:xfrm>
            <a:off x="616496" y="975145"/>
            <a:ext cx="10777799" cy="4370388"/>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219170" fontAlgn="base">
              <a:spcBef>
                <a:spcPct val="0"/>
              </a:spcBef>
              <a:spcAft>
                <a:spcPct val="0"/>
              </a:spcAft>
            </a:pPr>
            <a:r>
              <a:rPr lang="en-CA" sz="3200">
                <a:solidFill>
                  <a:srgbClr val="D1D4D3">
                    <a:lumMod val="25000"/>
                  </a:srgbClr>
                </a:solidFill>
              </a:rPr>
              <a:t>The Central Patient Attachment Registry was at the request of Family Medicine (SGP at the time).</a:t>
            </a:r>
          </a:p>
          <a:p>
            <a:pPr algn="l" defTabSz="1219170" fontAlgn="base">
              <a:spcBef>
                <a:spcPct val="0"/>
              </a:spcBef>
              <a:spcAft>
                <a:spcPct val="0"/>
              </a:spcAft>
            </a:pPr>
            <a:endParaRPr lang="en-CA" sz="3200">
              <a:solidFill>
                <a:srgbClr val="D1D4D3">
                  <a:lumMod val="25000"/>
                </a:srgbClr>
              </a:solidFill>
            </a:endParaRPr>
          </a:p>
          <a:p>
            <a:pPr algn="l" defTabSz="1219170" fontAlgn="base">
              <a:spcBef>
                <a:spcPct val="0"/>
              </a:spcBef>
              <a:spcAft>
                <a:spcPct val="0"/>
              </a:spcAft>
            </a:pPr>
            <a:r>
              <a:rPr lang="en-CA" sz="3200">
                <a:solidFill>
                  <a:srgbClr val="D1D4D3">
                    <a:lumMod val="25000"/>
                  </a:srgbClr>
                </a:solidFill>
              </a:rPr>
              <a:t>A  commitment was made to build this tool for primary care.</a:t>
            </a:r>
          </a:p>
          <a:p>
            <a:pPr algn="l" defTabSz="1219170" fontAlgn="base">
              <a:spcBef>
                <a:spcPct val="0"/>
              </a:spcBef>
              <a:spcAft>
                <a:spcPct val="0"/>
              </a:spcAft>
            </a:pPr>
            <a:endParaRPr lang="en-US" sz="3200">
              <a:solidFill>
                <a:srgbClr val="D1D4D3">
                  <a:lumMod val="25000"/>
                </a:srgbClr>
              </a:solidFill>
            </a:endParaRPr>
          </a:p>
          <a:p>
            <a:pPr algn="l" defTabSz="1219170" fontAlgn="base">
              <a:spcBef>
                <a:spcPct val="0"/>
              </a:spcBef>
              <a:spcAft>
                <a:spcPct val="0"/>
              </a:spcAft>
            </a:pPr>
            <a:r>
              <a:rPr lang="en-US" sz="3200">
                <a:solidFill>
                  <a:srgbClr val="D1D4D3">
                    <a:lumMod val="25000"/>
                  </a:srgbClr>
                </a:solidFill>
              </a:rPr>
              <a:t>Alberta’s community specialists requested technology to submit consult reports to Netcare (CII) at AMA Rep Forum.</a:t>
            </a:r>
            <a:endParaRPr lang="en-CA" sz="3200">
              <a:solidFill>
                <a:srgbClr val="D1D4D3">
                  <a:lumMod val="25000"/>
                </a:srgbClr>
              </a:solidFill>
            </a:endParaRPr>
          </a:p>
        </p:txBody>
      </p:sp>
      <p:grpSp>
        <p:nvGrpSpPr>
          <p:cNvPr id="3" name="Group 2">
            <a:extLst>
              <a:ext uri="{FF2B5EF4-FFF2-40B4-BE49-F238E27FC236}">
                <a16:creationId xmlns:a16="http://schemas.microsoft.com/office/drawing/2014/main" id="{ED02550A-AAD2-4B09-8998-5B9E5B349540}"/>
              </a:ext>
            </a:extLst>
          </p:cNvPr>
          <p:cNvGrpSpPr/>
          <p:nvPr/>
        </p:nvGrpSpPr>
        <p:grpSpPr>
          <a:xfrm>
            <a:off x="749578" y="5602418"/>
            <a:ext cx="9752174" cy="560874"/>
            <a:chOff x="990210" y="5598909"/>
            <a:chExt cx="9752174" cy="560874"/>
          </a:xfrm>
        </p:grpSpPr>
        <p:sp>
          <p:nvSpPr>
            <p:cNvPr id="5" name="Title 5"/>
            <p:cNvSpPr txBox="1">
              <a:spLocks/>
            </p:cNvSpPr>
            <p:nvPr/>
          </p:nvSpPr>
          <p:spPr>
            <a:xfrm>
              <a:off x="990210" y="5639342"/>
              <a:ext cx="1755756" cy="50292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kern="1200">
                  <a:solidFill>
                    <a:schemeClr val="tx1">
                      <a:lumMod val="85000"/>
                      <a:lumOff val="15000"/>
                    </a:schemeClr>
                  </a:solidFill>
                  <a:latin typeface="+mj-lt"/>
                  <a:ea typeface="+mj-ea"/>
                  <a:cs typeface="+mj-cs"/>
                </a:defRPr>
              </a:lvl1pPr>
            </a:lstStyle>
            <a:p>
              <a:r>
                <a:rPr lang="en-CA" sz="2400">
                  <a:solidFill>
                    <a:srgbClr val="275971"/>
                  </a:solidFill>
                  <a:latin typeface="+mn-lt"/>
                </a:rPr>
                <a:t>Partners:</a:t>
              </a:r>
              <a:endParaRPr lang="en-CA" sz="1400">
                <a:solidFill>
                  <a:srgbClr val="275971"/>
                </a:solidFill>
                <a:latin typeface="+mn-lt"/>
              </a:endParaRPr>
            </a:p>
          </p:txBody>
        </p:sp>
        <p:pic>
          <p:nvPicPr>
            <p:cNvPr id="6" name="Picture 7" descr="C:\Users\nelia.koliesnik\Desktop\Files\PMO\CII\Presentation\alberta.png">
              <a:extLst>
                <a:ext uri="{FF2B5EF4-FFF2-40B4-BE49-F238E27FC236}">
                  <a16:creationId xmlns:a16="http://schemas.microsoft.com/office/drawing/2014/main" id="{B5611FE6-0488-47ED-A33A-7237F139BD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433" y="5768836"/>
              <a:ext cx="1121661" cy="3329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9538" y="5646336"/>
              <a:ext cx="1181243" cy="5134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4510" y="5681651"/>
              <a:ext cx="1397874" cy="402407"/>
            </a:xfrm>
            <a:prstGeom prst="rect">
              <a:avLst/>
            </a:prstGeom>
          </p:spPr>
        </p:pic>
        <p:pic>
          <p:nvPicPr>
            <p:cNvPr id="10" name="Picture 9" descr="R:\05 TOP Communications\Logos\PCNs\PC_Networks_RGB.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0728" y="5598909"/>
              <a:ext cx="1397874" cy="543353"/>
            </a:xfrm>
            <a:prstGeom prst="rect">
              <a:avLst/>
            </a:prstGeom>
            <a:noFill/>
            <a:ln>
              <a:noFill/>
            </a:ln>
          </p:spPr>
        </p:pic>
      </p:grpSp>
    </p:spTree>
    <p:extLst>
      <p:ext uri="{BB962C8B-B14F-4D97-AF65-F5344CB8AC3E}">
        <p14:creationId xmlns:p14="http://schemas.microsoft.com/office/powerpoint/2010/main" val="958359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20529" y="2602173"/>
            <a:ext cx="349781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Lab Request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Title, Requisition Date, Order Date</a:t>
            </a:r>
          </a:p>
        </p:txBody>
      </p:sp>
      <p:sp>
        <p:nvSpPr>
          <p:cNvPr id="11" name="Rectangle 10"/>
          <p:cNvSpPr/>
          <p:nvPr/>
        </p:nvSpPr>
        <p:spPr>
          <a:xfrm>
            <a:off x="2626922" y="7148358"/>
            <a:ext cx="376518" cy="184666"/>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9839E3-5CBA-441D-A441-18C104E6CB3A}"/>
              </a:ext>
            </a:extLst>
          </p:cNvPr>
          <p:cNvGrpSpPr/>
          <p:nvPr/>
        </p:nvGrpSpPr>
        <p:grpSpPr>
          <a:xfrm>
            <a:off x="6762479" y="1658532"/>
            <a:ext cx="4505299" cy="4270993"/>
            <a:chOff x="526772" y="2133793"/>
            <a:chExt cx="4505299" cy="4270993"/>
          </a:xfrm>
        </p:grpSpPr>
        <p:sp>
          <p:nvSpPr>
            <p:cNvPr id="6" name="TextBox 5"/>
            <p:cNvSpPr txBox="1"/>
            <p:nvPr/>
          </p:nvSpPr>
          <p:spPr>
            <a:xfrm>
              <a:off x="903074" y="2133793"/>
              <a:ext cx="316650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Intervention Treatment and Date</a:t>
              </a:r>
            </a:p>
          </p:txBody>
        </p:sp>
        <p:pic>
          <p:nvPicPr>
            <p:cNvPr id="5" name="Picture 4"/>
            <p:cNvPicPr>
              <a:picLocks noChangeAspect="1"/>
            </p:cNvPicPr>
            <p:nvPr/>
          </p:nvPicPr>
          <p:blipFill>
            <a:blip r:embed="rId3"/>
            <a:stretch>
              <a:fillRect/>
            </a:stretch>
          </p:blipFill>
          <p:spPr>
            <a:xfrm>
              <a:off x="873072" y="2647988"/>
              <a:ext cx="3640880" cy="3756798"/>
            </a:xfrm>
            <a:prstGeom prst="rect">
              <a:avLst/>
            </a:prstGeom>
          </p:spPr>
        </p:pic>
        <p:pic>
          <p:nvPicPr>
            <p:cNvPr id="9" name="Picture 8"/>
            <p:cNvPicPr>
              <a:picLocks noChangeAspect="1"/>
            </p:cNvPicPr>
            <p:nvPr/>
          </p:nvPicPr>
          <p:blipFill>
            <a:blip r:embed="rId4"/>
            <a:stretch>
              <a:fillRect/>
            </a:stretch>
          </p:blipFill>
          <p:spPr>
            <a:xfrm>
              <a:off x="526772" y="2488609"/>
              <a:ext cx="4505299" cy="168145"/>
            </a:xfrm>
            <a:prstGeom prst="rect">
              <a:avLst/>
            </a:prstGeom>
          </p:spPr>
        </p:pic>
        <p:sp>
          <p:nvSpPr>
            <p:cNvPr id="21" name="Rectangle 20"/>
            <p:cNvSpPr/>
            <p:nvPr/>
          </p:nvSpPr>
          <p:spPr>
            <a:xfrm>
              <a:off x="916608" y="3016833"/>
              <a:ext cx="2267656" cy="273367"/>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2" name="Picture 21"/>
          <p:cNvPicPr>
            <a:picLocks noChangeAspect="1"/>
          </p:cNvPicPr>
          <p:nvPr/>
        </p:nvPicPr>
        <p:blipFill>
          <a:blip r:embed="rId5"/>
          <a:stretch>
            <a:fillRect/>
          </a:stretch>
        </p:blipFill>
        <p:spPr>
          <a:xfrm>
            <a:off x="924222" y="3269847"/>
            <a:ext cx="4090427" cy="1261753"/>
          </a:xfrm>
          <a:prstGeom prst="rect">
            <a:avLst/>
          </a:prstGeom>
        </p:spPr>
      </p:pic>
      <p:pic>
        <p:nvPicPr>
          <p:cNvPr id="23" name="Picture 22"/>
          <p:cNvPicPr>
            <a:picLocks noChangeAspect="1"/>
          </p:cNvPicPr>
          <p:nvPr/>
        </p:nvPicPr>
        <p:blipFill>
          <a:blip r:embed="rId6"/>
          <a:stretch>
            <a:fillRect/>
          </a:stretch>
        </p:blipFill>
        <p:spPr>
          <a:xfrm>
            <a:off x="975336" y="4644947"/>
            <a:ext cx="2940154" cy="1008618"/>
          </a:xfrm>
          <a:prstGeom prst="rect">
            <a:avLst/>
          </a:prstGeom>
        </p:spPr>
      </p:pic>
      <p:pic>
        <p:nvPicPr>
          <p:cNvPr id="25" name="Picture 24"/>
          <p:cNvPicPr>
            <a:picLocks noChangeAspect="1"/>
          </p:cNvPicPr>
          <p:nvPr/>
        </p:nvPicPr>
        <p:blipFill>
          <a:blip r:embed="rId7"/>
          <a:stretch>
            <a:fillRect/>
          </a:stretch>
        </p:blipFill>
        <p:spPr>
          <a:xfrm>
            <a:off x="975336" y="5766912"/>
            <a:ext cx="4993117" cy="744048"/>
          </a:xfrm>
          <a:prstGeom prst="rect">
            <a:avLst/>
          </a:prstGeom>
        </p:spPr>
      </p:pic>
      <p:sp>
        <p:nvSpPr>
          <p:cNvPr id="15" name="Title 1">
            <a:extLst>
              <a:ext uri="{FF2B5EF4-FFF2-40B4-BE49-F238E27FC236}">
                <a16:creationId xmlns:a16="http://schemas.microsoft.com/office/drawing/2014/main" id="{33F318D9-749D-4B03-A975-D6DFDCEF20A1}"/>
              </a:ext>
            </a:extLst>
          </p:cNvPr>
          <p:cNvSpPr>
            <a:spLocks noGrp="1"/>
          </p:cNvSpPr>
          <p:nvPr>
            <p:ph type="title"/>
          </p:nvPr>
        </p:nvSpPr>
        <p:spPr>
          <a:xfrm>
            <a:off x="730558" y="84241"/>
            <a:ext cx="10947042" cy="1325563"/>
          </a:xfrm>
        </p:spPr>
        <p:txBody>
          <a:bodyPr>
            <a:noAutofit/>
          </a:bodyPr>
          <a:lstStyle/>
          <a:p>
            <a:pPr>
              <a:lnSpc>
                <a:spcPct val="100000"/>
              </a:lnSpc>
            </a:pPr>
            <a:r>
              <a:rPr lang="en-US" sz="3600"/>
              <a:t>Accuro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grpSp>
        <p:nvGrpSpPr>
          <p:cNvPr id="16" name="Group 15">
            <a:extLst>
              <a:ext uri="{FF2B5EF4-FFF2-40B4-BE49-F238E27FC236}">
                <a16:creationId xmlns:a16="http://schemas.microsoft.com/office/drawing/2014/main" id="{BBBCABC9-5C16-4186-8FAE-E2B46A93F4EA}"/>
              </a:ext>
            </a:extLst>
          </p:cNvPr>
          <p:cNvGrpSpPr/>
          <p:nvPr/>
        </p:nvGrpSpPr>
        <p:grpSpPr>
          <a:xfrm>
            <a:off x="730558" y="1317528"/>
            <a:ext cx="3787744" cy="1111217"/>
            <a:chOff x="8110274" y="1104840"/>
            <a:chExt cx="3787744" cy="1111217"/>
          </a:xfrm>
        </p:grpSpPr>
        <p:pic>
          <p:nvPicPr>
            <p:cNvPr id="17" name="Picture 16">
              <a:extLst>
                <a:ext uri="{FF2B5EF4-FFF2-40B4-BE49-F238E27FC236}">
                  <a16:creationId xmlns:a16="http://schemas.microsoft.com/office/drawing/2014/main" id="{E9DC3737-682F-4698-8E32-34189C56775F}"/>
                </a:ext>
              </a:extLst>
            </p:cNvPr>
            <p:cNvPicPr>
              <a:picLocks noChangeAspect="1"/>
            </p:cNvPicPr>
            <p:nvPr/>
          </p:nvPicPr>
          <p:blipFill rotWithShape="1">
            <a:blip r:embed="rId8"/>
            <a:srcRect l="3939" t="16247" r="82646" b="12382"/>
            <a:stretch/>
          </p:blipFill>
          <p:spPr>
            <a:xfrm>
              <a:off x="8110274" y="1104840"/>
              <a:ext cx="528760" cy="1111217"/>
            </a:xfrm>
            <a:prstGeom prst="rect">
              <a:avLst/>
            </a:prstGeom>
          </p:spPr>
        </p:pic>
        <p:sp>
          <p:nvSpPr>
            <p:cNvPr id="18" name="TextBox 17">
              <a:extLst>
                <a:ext uri="{FF2B5EF4-FFF2-40B4-BE49-F238E27FC236}">
                  <a16:creationId xmlns:a16="http://schemas.microsoft.com/office/drawing/2014/main" id="{E4FF15F3-DD7A-454B-8A08-F76292A69B9F}"/>
                </a:ext>
              </a:extLst>
            </p:cNvPr>
            <p:cNvSpPr txBox="1"/>
            <p:nvPr/>
          </p:nvSpPr>
          <p:spPr>
            <a:xfrm>
              <a:off x="8537264" y="1168845"/>
              <a:ext cx="1739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Netcare (CED)</a:t>
              </a:r>
            </a:p>
          </p:txBody>
        </p:sp>
        <p:sp>
          <p:nvSpPr>
            <p:cNvPr id="19" name="TextBox 18">
              <a:extLst>
                <a:ext uri="{FF2B5EF4-FFF2-40B4-BE49-F238E27FC236}">
                  <a16:creationId xmlns:a16="http://schemas.microsoft.com/office/drawing/2014/main" id="{E5181434-E953-4C52-9967-970B3B2106D7}"/>
                </a:ext>
              </a:extLst>
            </p:cNvPr>
            <p:cNvSpPr txBox="1"/>
            <p:nvPr/>
          </p:nvSpPr>
          <p:spPr>
            <a:xfrm>
              <a:off x="8537263" y="1496056"/>
              <a:ext cx="23809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Healthcare Data Repository</a:t>
              </a:r>
            </a:p>
          </p:txBody>
        </p:sp>
        <p:sp>
          <p:nvSpPr>
            <p:cNvPr id="20" name="TextBox 19">
              <a:extLst>
                <a:ext uri="{FF2B5EF4-FFF2-40B4-BE49-F238E27FC236}">
                  <a16:creationId xmlns:a16="http://schemas.microsoft.com/office/drawing/2014/main" id="{039F2328-19A9-42FC-AAD2-660ADCB0CDF3}"/>
                </a:ext>
              </a:extLst>
            </p:cNvPr>
            <p:cNvSpPr txBox="1"/>
            <p:nvPr/>
          </p:nvSpPr>
          <p:spPr>
            <a:xfrm>
              <a:off x="8537263" y="1836915"/>
              <a:ext cx="3360755" cy="276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CPAR – Central Patient Attachment Registry</a:t>
              </a:r>
            </a:p>
          </p:txBody>
        </p:sp>
      </p:grpSp>
    </p:spTree>
    <p:extLst>
      <p:ext uri="{BB962C8B-B14F-4D97-AF65-F5344CB8AC3E}">
        <p14:creationId xmlns:p14="http://schemas.microsoft.com/office/powerpoint/2010/main" val="2545832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26922" y="7148358"/>
            <a:ext cx="376518" cy="184666"/>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BD512652-D91B-459B-B6C2-7870F1DE4AE2}"/>
              </a:ext>
            </a:extLst>
          </p:cNvPr>
          <p:cNvGrpSpPr/>
          <p:nvPr/>
        </p:nvGrpSpPr>
        <p:grpSpPr>
          <a:xfrm>
            <a:off x="6531240" y="1715674"/>
            <a:ext cx="5524836" cy="4390480"/>
            <a:chOff x="616938" y="1778835"/>
            <a:chExt cx="5524836" cy="4390480"/>
          </a:xfrm>
        </p:grpSpPr>
        <p:sp>
          <p:nvSpPr>
            <p:cNvPr id="14" name="TextBox 13"/>
            <p:cNvSpPr txBox="1"/>
            <p:nvPr/>
          </p:nvSpPr>
          <p:spPr>
            <a:xfrm>
              <a:off x="1869311" y="3918456"/>
              <a:ext cx="271978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Immunization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Vaccine Name, Date and Lot</a:t>
              </a:r>
            </a:p>
          </p:txBody>
        </p:sp>
        <p:grpSp>
          <p:nvGrpSpPr>
            <p:cNvPr id="15" name="Group 14">
              <a:extLst>
                <a:ext uri="{FF2B5EF4-FFF2-40B4-BE49-F238E27FC236}">
                  <a16:creationId xmlns:a16="http://schemas.microsoft.com/office/drawing/2014/main" id="{0420AFFF-9BF3-450E-B3E8-1C9D066647DC}"/>
                </a:ext>
              </a:extLst>
            </p:cNvPr>
            <p:cNvGrpSpPr/>
            <p:nvPr/>
          </p:nvGrpSpPr>
          <p:grpSpPr>
            <a:xfrm>
              <a:off x="616938" y="1778835"/>
              <a:ext cx="5524836" cy="4390480"/>
              <a:chOff x="616938" y="1778835"/>
              <a:chExt cx="5524836" cy="4390480"/>
            </a:xfrm>
          </p:grpSpPr>
          <p:sp>
            <p:nvSpPr>
              <p:cNvPr id="6" name="TextBox 5"/>
              <p:cNvSpPr txBox="1"/>
              <p:nvPr/>
            </p:nvSpPr>
            <p:spPr>
              <a:xfrm>
                <a:off x="1458568" y="1778835"/>
                <a:ext cx="361438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Diagnostic Imaging Ordered and Date</a:t>
                </a:r>
              </a:p>
            </p:txBody>
          </p:sp>
          <p:pic>
            <p:nvPicPr>
              <p:cNvPr id="4" name="Picture 3"/>
              <p:cNvPicPr>
                <a:picLocks noChangeAspect="1"/>
              </p:cNvPicPr>
              <p:nvPr/>
            </p:nvPicPr>
            <p:blipFill>
              <a:blip r:embed="rId3"/>
              <a:stretch>
                <a:fillRect/>
              </a:stretch>
            </p:blipFill>
            <p:spPr>
              <a:xfrm>
                <a:off x="616938" y="2063875"/>
                <a:ext cx="5524836" cy="1471627"/>
              </a:xfrm>
              <a:prstGeom prst="rect">
                <a:avLst/>
              </a:prstGeom>
            </p:spPr>
          </p:pic>
          <p:sp>
            <p:nvSpPr>
              <p:cNvPr id="21" name="Rectangle 20"/>
              <p:cNvSpPr/>
              <p:nvPr/>
            </p:nvSpPr>
            <p:spPr>
              <a:xfrm>
                <a:off x="1111700" y="2551317"/>
                <a:ext cx="1515222" cy="213397"/>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stretch>
                <a:fillRect/>
              </a:stretch>
            </p:blipFill>
            <p:spPr>
              <a:xfrm>
                <a:off x="643944" y="4453216"/>
                <a:ext cx="5243636" cy="1716099"/>
              </a:xfrm>
              <a:prstGeom prst="rect">
                <a:avLst/>
              </a:prstGeom>
            </p:spPr>
          </p:pic>
          <p:sp>
            <p:nvSpPr>
              <p:cNvPr id="16" name="Rectangle 15"/>
              <p:cNvSpPr/>
              <p:nvPr/>
            </p:nvSpPr>
            <p:spPr>
              <a:xfrm>
                <a:off x="1718539" y="5337757"/>
                <a:ext cx="2612834" cy="264787"/>
              </a:xfrm>
              <a:prstGeom prst="rect">
                <a:avLst/>
              </a:prstGeom>
              <a:solidFill>
                <a:srgbClr val="7C9AF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1697023" y="5624363"/>
                <a:ext cx="592133" cy="264787"/>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0" name="Group 9">
            <a:extLst>
              <a:ext uri="{FF2B5EF4-FFF2-40B4-BE49-F238E27FC236}">
                <a16:creationId xmlns:a16="http://schemas.microsoft.com/office/drawing/2014/main" id="{97262071-189E-4421-BAA7-649CA3B9BEE1}"/>
              </a:ext>
            </a:extLst>
          </p:cNvPr>
          <p:cNvGrpSpPr/>
          <p:nvPr/>
        </p:nvGrpSpPr>
        <p:grpSpPr>
          <a:xfrm>
            <a:off x="671381" y="2592990"/>
            <a:ext cx="4690009" cy="4071989"/>
            <a:chOff x="6258868" y="2261749"/>
            <a:chExt cx="4690009" cy="4071989"/>
          </a:xfrm>
        </p:grpSpPr>
        <p:sp>
          <p:nvSpPr>
            <p:cNvPr id="13" name="TextBox 12"/>
            <p:cNvSpPr txBox="1"/>
            <p:nvPr/>
          </p:nvSpPr>
          <p:spPr>
            <a:xfrm>
              <a:off x="6764012" y="2261749"/>
              <a:ext cx="3679725"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Referral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Referral Service, Referral Request Date</a:t>
              </a:r>
            </a:p>
          </p:txBody>
        </p:sp>
        <p:pic>
          <p:nvPicPr>
            <p:cNvPr id="8" name="Picture 7"/>
            <p:cNvPicPr>
              <a:picLocks noChangeAspect="1"/>
            </p:cNvPicPr>
            <p:nvPr/>
          </p:nvPicPr>
          <p:blipFill rotWithShape="1">
            <a:blip r:embed="rId5"/>
            <a:srcRect t="7507"/>
            <a:stretch/>
          </p:blipFill>
          <p:spPr>
            <a:xfrm>
              <a:off x="7058119" y="2761079"/>
              <a:ext cx="3065615" cy="1431188"/>
            </a:xfrm>
            <a:prstGeom prst="rect">
              <a:avLst/>
            </a:prstGeom>
          </p:spPr>
        </p:pic>
        <p:sp>
          <p:nvSpPr>
            <p:cNvPr id="19" name="Rectangle 18"/>
            <p:cNvSpPr/>
            <p:nvPr/>
          </p:nvSpPr>
          <p:spPr>
            <a:xfrm>
              <a:off x="7522309" y="3490982"/>
              <a:ext cx="1554242" cy="266836"/>
            </a:xfrm>
            <a:prstGeom prst="rect">
              <a:avLst/>
            </a:prstGeom>
            <a:solidFill>
              <a:srgbClr val="7C9AF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7538069" y="4332910"/>
              <a:ext cx="2131609"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Referral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Referral Date Created</a:t>
              </a:r>
            </a:p>
          </p:txBody>
        </p:sp>
        <p:pic>
          <p:nvPicPr>
            <p:cNvPr id="12" name="Picture 11"/>
            <p:cNvPicPr>
              <a:picLocks noChangeAspect="1"/>
            </p:cNvPicPr>
            <p:nvPr/>
          </p:nvPicPr>
          <p:blipFill>
            <a:blip r:embed="rId6"/>
            <a:stretch>
              <a:fillRect/>
            </a:stretch>
          </p:blipFill>
          <p:spPr>
            <a:xfrm>
              <a:off x="6258868" y="4879009"/>
              <a:ext cx="4690009" cy="1454729"/>
            </a:xfrm>
            <a:prstGeom prst="rect">
              <a:avLst/>
            </a:prstGeom>
          </p:spPr>
        </p:pic>
      </p:grpSp>
      <p:sp>
        <p:nvSpPr>
          <p:cNvPr id="22" name="Title 1">
            <a:extLst>
              <a:ext uri="{FF2B5EF4-FFF2-40B4-BE49-F238E27FC236}">
                <a16:creationId xmlns:a16="http://schemas.microsoft.com/office/drawing/2014/main" id="{BA77342E-9FD0-4A39-9C02-8CC9E0A43EA3}"/>
              </a:ext>
            </a:extLst>
          </p:cNvPr>
          <p:cNvSpPr>
            <a:spLocks noGrp="1"/>
          </p:cNvSpPr>
          <p:nvPr>
            <p:ph type="title"/>
          </p:nvPr>
        </p:nvSpPr>
        <p:spPr>
          <a:xfrm>
            <a:off x="730558" y="84241"/>
            <a:ext cx="10947042" cy="1325563"/>
          </a:xfrm>
        </p:spPr>
        <p:txBody>
          <a:bodyPr>
            <a:noAutofit/>
          </a:bodyPr>
          <a:lstStyle/>
          <a:p>
            <a:pPr>
              <a:lnSpc>
                <a:spcPct val="100000"/>
              </a:lnSpc>
            </a:pPr>
            <a:r>
              <a:rPr lang="en-US" sz="3600"/>
              <a:t>Accuro Data Mapping</a:t>
            </a:r>
            <a:br>
              <a:rPr lang="en-US" sz="3600"/>
            </a:br>
            <a:r>
              <a:rPr kumimoji="0" lang="en-US" sz="1650" b="0" i="0" u="none" strike="noStrike" kern="1200" cap="none" spc="0" normalizeH="0" baseline="0" noProof="0">
                <a:ln>
                  <a:noFill/>
                </a:ln>
                <a:solidFill>
                  <a:srgbClr val="275971"/>
                </a:solidFill>
                <a:effectLst/>
                <a:uLnTx/>
                <a:uFillTx/>
                <a:latin typeface="Segoe UI" panose="020B0502040204020203" pitchFamily="34" charset="0"/>
                <a:ea typeface="+mj-ea"/>
                <a:cs typeface="Segoe UI" panose="020B0502040204020203" pitchFamily="34" charset="0"/>
              </a:rPr>
              <a:t>Data that Maps to Alberta Netcare CED and the Healthcare Data Repository</a:t>
            </a:r>
            <a:endParaRPr lang="en-US" sz="3600"/>
          </a:p>
        </p:txBody>
      </p:sp>
      <p:grpSp>
        <p:nvGrpSpPr>
          <p:cNvPr id="23" name="Group 22">
            <a:extLst>
              <a:ext uri="{FF2B5EF4-FFF2-40B4-BE49-F238E27FC236}">
                <a16:creationId xmlns:a16="http://schemas.microsoft.com/office/drawing/2014/main" id="{8C691D0C-3CAF-4D5C-BD04-04748920E172}"/>
              </a:ext>
            </a:extLst>
          </p:cNvPr>
          <p:cNvGrpSpPr/>
          <p:nvPr/>
        </p:nvGrpSpPr>
        <p:grpSpPr>
          <a:xfrm>
            <a:off x="730558" y="1317528"/>
            <a:ext cx="3787744" cy="1111217"/>
            <a:chOff x="8110274" y="1104840"/>
            <a:chExt cx="3787744" cy="1111217"/>
          </a:xfrm>
        </p:grpSpPr>
        <p:pic>
          <p:nvPicPr>
            <p:cNvPr id="24" name="Picture 23">
              <a:extLst>
                <a:ext uri="{FF2B5EF4-FFF2-40B4-BE49-F238E27FC236}">
                  <a16:creationId xmlns:a16="http://schemas.microsoft.com/office/drawing/2014/main" id="{831A8D7D-0CBE-4D29-A342-628D07F4469C}"/>
                </a:ext>
              </a:extLst>
            </p:cNvPr>
            <p:cNvPicPr>
              <a:picLocks noChangeAspect="1"/>
            </p:cNvPicPr>
            <p:nvPr/>
          </p:nvPicPr>
          <p:blipFill rotWithShape="1">
            <a:blip r:embed="rId7"/>
            <a:srcRect l="3939" t="16247" r="82646" b="12382"/>
            <a:stretch/>
          </p:blipFill>
          <p:spPr>
            <a:xfrm>
              <a:off x="8110274" y="1104840"/>
              <a:ext cx="528760" cy="1111217"/>
            </a:xfrm>
            <a:prstGeom prst="rect">
              <a:avLst/>
            </a:prstGeom>
          </p:spPr>
        </p:pic>
        <p:sp>
          <p:nvSpPr>
            <p:cNvPr id="25" name="TextBox 24">
              <a:extLst>
                <a:ext uri="{FF2B5EF4-FFF2-40B4-BE49-F238E27FC236}">
                  <a16:creationId xmlns:a16="http://schemas.microsoft.com/office/drawing/2014/main" id="{90AAC021-4633-4DF5-98D8-4F200EBE9D90}"/>
                </a:ext>
              </a:extLst>
            </p:cNvPr>
            <p:cNvSpPr txBox="1"/>
            <p:nvPr/>
          </p:nvSpPr>
          <p:spPr>
            <a:xfrm>
              <a:off x="8537264" y="1168845"/>
              <a:ext cx="17395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Netcare (CED)</a:t>
              </a:r>
            </a:p>
          </p:txBody>
        </p:sp>
        <p:sp>
          <p:nvSpPr>
            <p:cNvPr id="26" name="TextBox 25">
              <a:extLst>
                <a:ext uri="{FF2B5EF4-FFF2-40B4-BE49-F238E27FC236}">
                  <a16:creationId xmlns:a16="http://schemas.microsoft.com/office/drawing/2014/main" id="{6938F267-4BA1-418D-9F12-D27A23CEC73F}"/>
                </a:ext>
              </a:extLst>
            </p:cNvPr>
            <p:cNvSpPr txBox="1"/>
            <p:nvPr/>
          </p:nvSpPr>
          <p:spPr>
            <a:xfrm>
              <a:off x="8537263" y="1496056"/>
              <a:ext cx="23809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Healthcare Data Repository</a:t>
              </a:r>
            </a:p>
          </p:txBody>
        </p:sp>
        <p:sp>
          <p:nvSpPr>
            <p:cNvPr id="27" name="TextBox 26">
              <a:extLst>
                <a:ext uri="{FF2B5EF4-FFF2-40B4-BE49-F238E27FC236}">
                  <a16:creationId xmlns:a16="http://schemas.microsoft.com/office/drawing/2014/main" id="{7ADE2F60-30DA-45D2-8CB9-3857186F3A97}"/>
                </a:ext>
              </a:extLst>
            </p:cNvPr>
            <p:cNvSpPr txBox="1"/>
            <p:nvPr/>
          </p:nvSpPr>
          <p:spPr>
            <a:xfrm>
              <a:off x="8537263" y="1836915"/>
              <a:ext cx="3360755" cy="276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CPAR – Central Patient Attachment Registry</a:t>
              </a:r>
            </a:p>
          </p:txBody>
        </p:sp>
      </p:grpSp>
    </p:spTree>
    <p:extLst>
      <p:ext uri="{BB962C8B-B14F-4D97-AF65-F5344CB8AC3E}">
        <p14:creationId xmlns:p14="http://schemas.microsoft.com/office/powerpoint/2010/main" val="363654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675457" y="1830651"/>
            <a:ext cx="2841084" cy="368288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4784127" y="817429"/>
            <a:ext cx="2399811" cy="863932"/>
          </a:xfrm>
          <a:prstGeom prst="rect">
            <a:avLst/>
          </a:prstGeom>
        </p:spPr>
      </p:pic>
      <p:cxnSp>
        <p:nvCxnSpPr>
          <p:cNvPr id="9" name="Straight Arrow Connector 8"/>
          <p:cNvCxnSpPr/>
          <p:nvPr/>
        </p:nvCxnSpPr>
        <p:spPr>
          <a:xfrm flipH="1">
            <a:off x="5290457" y="1604865"/>
            <a:ext cx="279919" cy="699796"/>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stretch>
            <a:fillRect/>
          </a:stretch>
        </p:blipFill>
        <p:spPr>
          <a:xfrm>
            <a:off x="9545308" y="862731"/>
            <a:ext cx="2575158" cy="866829"/>
          </a:xfrm>
          <a:prstGeom prst="rect">
            <a:avLst/>
          </a:prstGeom>
        </p:spPr>
      </p:pic>
      <p:grpSp>
        <p:nvGrpSpPr>
          <p:cNvPr id="47" name="Group 46">
            <a:extLst>
              <a:ext uri="{FF2B5EF4-FFF2-40B4-BE49-F238E27FC236}">
                <a16:creationId xmlns:a16="http://schemas.microsoft.com/office/drawing/2014/main" id="{C7CAA4F1-FDA9-4000-A2EA-53544C410DD2}"/>
              </a:ext>
            </a:extLst>
          </p:cNvPr>
          <p:cNvGrpSpPr/>
          <p:nvPr/>
        </p:nvGrpSpPr>
        <p:grpSpPr>
          <a:xfrm>
            <a:off x="7238180" y="921738"/>
            <a:ext cx="2310254" cy="646376"/>
            <a:chOff x="7238180" y="921738"/>
            <a:chExt cx="2310254" cy="646376"/>
          </a:xfrm>
        </p:grpSpPr>
        <p:pic>
          <p:nvPicPr>
            <p:cNvPr id="13" name="Picture 12"/>
            <p:cNvPicPr>
              <a:picLocks noChangeAspect="1"/>
            </p:cNvPicPr>
            <p:nvPr/>
          </p:nvPicPr>
          <p:blipFill>
            <a:blip r:embed="rId6"/>
            <a:stretch>
              <a:fillRect/>
            </a:stretch>
          </p:blipFill>
          <p:spPr>
            <a:xfrm>
              <a:off x="7238180" y="921738"/>
              <a:ext cx="2310254" cy="646376"/>
            </a:xfrm>
            <a:prstGeom prst="rect">
              <a:avLst/>
            </a:prstGeom>
          </p:spPr>
        </p:pic>
        <p:sp>
          <p:nvSpPr>
            <p:cNvPr id="14" name="Rectangle 13"/>
            <p:cNvSpPr/>
            <p:nvPr/>
          </p:nvSpPr>
          <p:spPr>
            <a:xfrm>
              <a:off x="7572527" y="1327173"/>
              <a:ext cx="318429" cy="136405"/>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p:cNvCxnSpPr>
            <a:cxnSpLocks/>
          </p:cNvCxnSpPr>
          <p:nvPr/>
        </p:nvCxnSpPr>
        <p:spPr>
          <a:xfrm flipH="1">
            <a:off x="5584419" y="1483242"/>
            <a:ext cx="1988108" cy="868214"/>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7"/>
          <a:stretch>
            <a:fillRect/>
          </a:stretch>
        </p:blipFill>
        <p:spPr>
          <a:xfrm>
            <a:off x="8393307" y="1713258"/>
            <a:ext cx="3737379" cy="972863"/>
          </a:xfrm>
          <a:prstGeom prst="rect">
            <a:avLst/>
          </a:prstGeom>
        </p:spPr>
      </p:pic>
      <p:cxnSp>
        <p:nvCxnSpPr>
          <p:cNvPr id="19" name="Straight Arrow Connector 18"/>
          <p:cNvCxnSpPr/>
          <p:nvPr/>
        </p:nvCxnSpPr>
        <p:spPr>
          <a:xfrm flipH="1">
            <a:off x="7324531" y="2497014"/>
            <a:ext cx="1747550" cy="57360"/>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D75C4C0F-1AEE-4128-B950-9F3150E5E679}"/>
              </a:ext>
            </a:extLst>
          </p:cNvPr>
          <p:cNvGrpSpPr/>
          <p:nvPr/>
        </p:nvGrpSpPr>
        <p:grpSpPr>
          <a:xfrm>
            <a:off x="8786770" y="2828558"/>
            <a:ext cx="2950451" cy="843536"/>
            <a:chOff x="8786770" y="2828558"/>
            <a:chExt cx="2950451" cy="843536"/>
          </a:xfrm>
        </p:grpSpPr>
        <p:pic>
          <p:nvPicPr>
            <p:cNvPr id="20" name="Picture 19"/>
            <p:cNvPicPr>
              <a:picLocks noChangeAspect="1"/>
            </p:cNvPicPr>
            <p:nvPr/>
          </p:nvPicPr>
          <p:blipFill>
            <a:blip r:embed="rId8"/>
            <a:stretch>
              <a:fillRect/>
            </a:stretch>
          </p:blipFill>
          <p:spPr>
            <a:xfrm>
              <a:off x="8786770" y="2828558"/>
              <a:ext cx="2950451" cy="843536"/>
            </a:xfrm>
            <a:prstGeom prst="rect">
              <a:avLst/>
            </a:prstGeom>
          </p:spPr>
        </p:pic>
        <p:sp>
          <p:nvSpPr>
            <p:cNvPr id="21" name="Rectangle 20"/>
            <p:cNvSpPr/>
            <p:nvPr/>
          </p:nvSpPr>
          <p:spPr>
            <a:xfrm>
              <a:off x="10500189" y="3019979"/>
              <a:ext cx="419931" cy="144461"/>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Arrow Connector 22"/>
          <p:cNvCxnSpPr>
            <a:cxnSpLocks/>
          </p:cNvCxnSpPr>
          <p:nvPr/>
        </p:nvCxnSpPr>
        <p:spPr>
          <a:xfrm flipH="1">
            <a:off x="5948737" y="3084768"/>
            <a:ext cx="4551452" cy="493987"/>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9"/>
          <a:stretch>
            <a:fillRect/>
          </a:stretch>
        </p:blipFill>
        <p:spPr>
          <a:xfrm>
            <a:off x="1403914" y="2304661"/>
            <a:ext cx="2833160" cy="1337252"/>
          </a:xfrm>
          <a:prstGeom prst="rect">
            <a:avLst/>
          </a:prstGeom>
        </p:spPr>
      </p:pic>
      <p:cxnSp>
        <p:nvCxnSpPr>
          <p:cNvPr id="26" name="Straight Arrow Connector 25"/>
          <p:cNvCxnSpPr>
            <a:cxnSpLocks/>
          </p:cNvCxnSpPr>
          <p:nvPr/>
        </p:nvCxnSpPr>
        <p:spPr>
          <a:xfrm>
            <a:off x="2923953" y="2934985"/>
            <a:ext cx="2141207" cy="1174678"/>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73DBDE8B-229D-4F1F-885C-A46DA569B4EB}"/>
              </a:ext>
            </a:extLst>
          </p:cNvPr>
          <p:cNvGrpSpPr/>
          <p:nvPr/>
        </p:nvGrpSpPr>
        <p:grpSpPr>
          <a:xfrm>
            <a:off x="537977" y="3882808"/>
            <a:ext cx="3911354" cy="1600927"/>
            <a:chOff x="537977" y="3882808"/>
            <a:chExt cx="3911354" cy="1600927"/>
          </a:xfrm>
        </p:grpSpPr>
        <p:pic>
          <p:nvPicPr>
            <p:cNvPr id="27" name="Picture 26"/>
            <p:cNvPicPr>
              <a:picLocks noChangeAspect="1"/>
            </p:cNvPicPr>
            <p:nvPr/>
          </p:nvPicPr>
          <p:blipFill>
            <a:blip r:embed="rId10"/>
            <a:stretch>
              <a:fillRect/>
            </a:stretch>
          </p:blipFill>
          <p:spPr>
            <a:xfrm>
              <a:off x="575353" y="3882808"/>
              <a:ext cx="3836602" cy="750752"/>
            </a:xfrm>
            <a:prstGeom prst="rect">
              <a:avLst/>
            </a:prstGeom>
          </p:spPr>
        </p:pic>
        <p:pic>
          <p:nvPicPr>
            <p:cNvPr id="28" name="Picture 27"/>
            <p:cNvPicPr>
              <a:picLocks noChangeAspect="1"/>
            </p:cNvPicPr>
            <p:nvPr/>
          </p:nvPicPr>
          <p:blipFill>
            <a:blip r:embed="rId11"/>
            <a:stretch>
              <a:fillRect/>
            </a:stretch>
          </p:blipFill>
          <p:spPr>
            <a:xfrm>
              <a:off x="537977" y="4642249"/>
              <a:ext cx="3911354" cy="841486"/>
            </a:xfrm>
            <a:prstGeom prst="rect">
              <a:avLst/>
            </a:prstGeom>
          </p:spPr>
        </p:pic>
        <p:sp>
          <p:nvSpPr>
            <p:cNvPr id="29" name="Rectangle 28"/>
            <p:cNvSpPr/>
            <p:nvPr/>
          </p:nvSpPr>
          <p:spPr>
            <a:xfrm>
              <a:off x="574221" y="4932722"/>
              <a:ext cx="2569671" cy="409839"/>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41116" y="4268458"/>
              <a:ext cx="1660296" cy="343988"/>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p:cNvCxnSpPr>
            <a:cxnSpLocks/>
          </p:cNvCxnSpPr>
          <p:nvPr/>
        </p:nvCxnSpPr>
        <p:spPr>
          <a:xfrm flipV="1">
            <a:off x="3315814" y="4495313"/>
            <a:ext cx="1397019" cy="528571"/>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212EE09A-7573-4F2F-B61A-F63991C05D49}"/>
              </a:ext>
            </a:extLst>
          </p:cNvPr>
          <p:cNvGrpSpPr/>
          <p:nvPr/>
        </p:nvGrpSpPr>
        <p:grpSpPr>
          <a:xfrm>
            <a:off x="818418" y="1037808"/>
            <a:ext cx="3489863" cy="792843"/>
            <a:chOff x="818418" y="1037808"/>
            <a:chExt cx="3489863" cy="792843"/>
          </a:xfrm>
        </p:grpSpPr>
        <p:pic>
          <p:nvPicPr>
            <p:cNvPr id="33" name="Picture 32"/>
            <p:cNvPicPr>
              <a:picLocks noChangeAspect="1"/>
            </p:cNvPicPr>
            <p:nvPr/>
          </p:nvPicPr>
          <p:blipFill>
            <a:blip r:embed="rId12"/>
            <a:stretch>
              <a:fillRect/>
            </a:stretch>
          </p:blipFill>
          <p:spPr>
            <a:xfrm>
              <a:off x="818418" y="1037808"/>
              <a:ext cx="3489863" cy="792843"/>
            </a:xfrm>
            <a:prstGeom prst="rect">
              <a:avLst/>
            </a:prstGeom>
          </p:spPr>
        </p:pic>
        <p:sp>
          <p:nvSpPr>
            <p:cNvPr id="34" name="Rectangle 33"/>
            <p:cNvSpPr/>
            <p:nvPr/>
          </p:nvSpPr>
          <p:spPr>
            <a:xfrm>
              <a:off x="1606650" y="1640175"/>
              <a:ext cx="852667" cy="137361"/>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6" name="Straight Arrow Connector 35"/>
          <p:cNvCxnSpPr>
            <a:stCxn id="34" idx="3"/>
          </p:cNvCxnSpPr>
          <p:nvPr/>
        </p:nvCxnSpPr>
        <p:spPr>
          <a:xfrm>
            <a:off x="2459317" y="1708856"/>
            <a:ext cx="3283102" cy="1079193"/>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8C3D575B-F811-4EDF-BC47-C309CC7B8998}"/>
              </a:ext>
            </a:extLst>
          </p:cNvPr>
          <p:cNvGrpSpPr/>
          <p:nvPr/>
        </p:nvGrpSpPr>
        <p:grpSpPr>
          <a:xfrm>
            <a:off x="7954924" y="3773232"/>
            <a:ext cx="3941400" cy="1289913"/>
            <a:chOff x="7954924" y="3773232"/>
            <a:chExt cx="3941400" cy="1289913"/>
          </a:xfrm>
        </p:grpSpPr>
        <p:pic>
          <p:nvPicPr>
            <p:cNvPr id="37" name="Picture 36"/>
            <p:cNvPicPr>
              <a:picLocks noChangeAspect="1"/>
            </p:cNvPicPr>
            <p:nvPr/>
          </p:nvPicPr>
          <p:blipFill>
            <a:blip r:embed="rId13"/>
            <a:stretch>
              <a:fillRect/>
            </a:stretch>
          </p:blipFill>
          <p:spPr>
            <a:xfrm>
              <a:off x="7954924" y="3773232"/>
              <a:ext cx="3941400" cy="1289913"/>
            </a:xfrm>
            <a:prstGeom prst="rect">
              <a:avLst/>
            </a:prstGeom>
          </p:spPr>
        </p:pic>
        <p:sp>
          <p:nvSpPr>
            <p:cNvPr id="38" name="Rectangle 37"/>
            <p:cNvSpPr/>
            <p:nvPr/>
          </p:nvSpPr>
          <p:spPr>
            <a:xfrm>
              <a:off x="8811276" y="4462513"/>
              <a:ext cx="1842810" cy="140731"/>
            </a:xfrm>
            <a:prstGeom prst="rect">
              <a:avLst/>
            </a:prstGeom>
            <a:solidFill>
              <a:srgbClr val="7C9AFC">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786770" y="4656990"/>
              <a:ext cx="417626" cy="185468"/>
            </a:xfrm>
            <a:prstGeom prst="rect">
              <a:avLst/>
            </a:prstGeom>
            <a:solidFill>
              <a:srgbClr val="7C9AFC">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Arrow Connector 40"/>
          <p:cNvCxnSpPr>
            <a:cxnSpLocks/>
          </p:cNvCxnSpPr>
          <p:nvPr/>
        </p:nvCxnSpPr>
        <p:spPr>
          <a:xfrm flipH="1">
            <a:off x="5742419" y="4612446"/>
            <a:ext cx="2975713" cy="108000"/>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14"/>
          <a:stretch>
            <a:fillRect/>
          </a:stretch>
        </p:blipFill>
        <p:spPr>
          <a:xfrm>
            <a:off x="8147406" y="5301697"/>
            <a:ext cx="3390472" cy="1051644"/>
          </a:xfrm>
          <a:prstGeom prst="rect">
            <a:avLst/>
          </a:prstGeom>
        </p:spPr>
      </p:pic>
      <p:cxnSp>
        <p:nvCxnSpPr>
          <p:cNvPr id="44" name="Straight Arrow Connector 43"/>
          <p:cNvCxnSpPr>
            <a:cxnSpLocks/>
          </p:cNvCxnSpPr>
          <p:nvPr/>
        </p:nvCxnSpPr>
        <p:spPr>
          <a:xfrm flipH="1" flipV="1">
            <a:off x="5815174" y="5062992"/>
            <a:ext cx="3105542" cy="663224"/>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H="1">
            <a:off x="6613453" y="1226870"/>
            <a:ext cx="3119228" cy="1124586"/>
          </a:xfrm>
          <a:prstGeom prst="straightConnector1">
            <a:avLst/>
          </a:prstGeom>
          <a:ln>
            <a:solidFill>
              <a:srgbClr val="275971"/>
            </a:solidFill>
            <a:tailEnd type="triangle"/>
          </a:ln>
        </p:spPr>
        <p:style>
          <a:lnRef idx="1">
            <a:schemeClr val="accent1"/>
          </a:lnRef>
          <a:fillRef idx="0">
            <a:schemeClr val="accent1"/>
          </a:fillRef>
          <a:effectRef idx="0">
            <a:schemeClr val="accent1"/>
          </a:effectRef>
          <a:fontRef idx="minor">
            <a:schemeClr val="tx1"/>
          </a:fontRef>
        </p:style>
      </p:cxnSp>
      <p:sp>
        <p:nvSpPr>
          <p:cNvPr id="40" name="Title 3">
            <a:extLst>
              <a:ext uri="{FF2B5EF4-FFF2-40B4-BE49-F238E27FC236}">
                <a16:creationId xmlns:a16="http://schemas.microsoft.com/office/drawing/2014/main" id="{17E39F83-BF37-4D03-8047-AC40A364A57D}"/>
              </a:ext>
            </a:extLst>
          </p:cNvPr>
          <p:cNvSpPr txBox="1">
            <a:spLocks/>
          </p:cNvSpPr>
          <p:nvPr/>
        </p:nvSpPr>
        <p:spPr>
          <a:xfrm>
            <a:off x="693821" y="176576"/>
            <a:ext cx="11276506" cy="72141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r>
              <a:rPr lang="en-US" sz="3600" err="1">
                <a:latin typeface="Segoe UI" panose="020B0502040204020203" pitchFamily="34" charset="0"/>
              </a:rPr>
              <a:t>Accuro</a:t>
            </a:r>
            <a:r>
              <a:rPr lang="en-US" sz="3600">
                <a:latin typeface="Segoe UI" panose="020B0502040204020203" pitchFamily="34" charset="0"/>
              </a:rPr>
              <a:t> Fields to the CED</a:t>
            </a:r>
          </a:p>
        </p:txBody>
      </p:sp>
    </p:spTree>
    <p:extLst>
      <p:ext uri="{BB962C8B-B14F-4D97-AF65-F5344CB8AC3E}">
        <p14:creationId xmlns:p14="http://schemas.microsoft.com/office/powerpoint/2010/main" val="45267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3821" y="176576"/>
            <a:ext cx="9427907" cy="1070333"/>
          </a:xfrm>
        </p:spPr>
        <p:txBody>
          <a:bodyPr>
            <a:normAutofit fontScale="90000"/>
          </a:bodyPr>
          <a:lstStyle/>
          <a:p>
            <a:r>
              <a:rPr lang="en-US" sz="4000">
                <a:solidFill>
                  <a:srgbClr val="275971"/>
                </a:solidFill>
              </a:rPr>
              <a:t>Refer to the QHR </a:t>
            </a:r>
            <a:r>
              <a:rPr lang="en-US" sz="4000" err="1">
                <a:solidFill>
                  <a:srgbClr val="275971"/>
                </a:solidFill>
              </a:rPr>
              <a:t>Accuro</a:t>
            </a:r>
            <a:r>
              <a:rPr lang="en-US" sz="4000">
                <a:solidFill>
                  <a:srgbClr val="275971"/>
                </a:solidFill>
              </a:rPr>
              <a:t> CII/CPAR Mapping and User Guides</a:t>
            </a:r>
            <a:endParaRPr lang="en-US" sz="1800"/>
          </a:p>
        </p:txBody>
      </p:sp>
      <p:pic>
        <p:nvPicPr>
          <p:cNvPr id="7" name="Picture 6"/>
          <p:cNvPicPr>
            <a:picLocks noChangeAspect="1"/>
          </p:cNvPicPr>
          <p:nvPr/>
        </p:nvPicPr>
        <p:blipFill>
          <a:blip r:embed="rId3"/>
          <a:stretch>
            <a:fillRect/>
          </a:stretch>
        </p:blipFill>
        <p:spPr>
          <a:xfrm>
            <a:off x="6596268" y="1456537"/>
            <a:ext cx="3525460" cy="4511434"/>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2021413" y="1456537"/>
            <a:ext cx="3503368" cy="449734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p:cNvSpPr txBox="1"/>
          <p:nvPr/>
        </p:nvSpPr>
        <p:spPr>
          <a:xfrm>
            <a:off x="1371600" y="6160200"/>
            <a:ext cx="9958239" cy="646331"/>
          </a:xfrm>
          <a:prstGeom prst="rect">
            <a:avLst/>
          </a:prstGeom>
          <a:noFill/>
        </p:spPr>
        <p:txBody>
          <a:bodyPr wrap="none" rtlCol="0">
            <a:spAutoFit/>
          </a:bodyPr>
          <a:lstStyle/>
          <a:p>
            <a:r>
              <a:rPr lang="en-US">
                <a:hlinkClick r:id="rId5"/>
              </a:rPr>
              <a:t>https://actt.albertadoctors.org/PMH/panel-continuity/CII-CPAR/Pages/Tools-and-Resources.aspx</a:t>
            </a:r>
            <a:br>
              <a:rPr lang="en-US"/>
            </a:br>
            <a:endParaRPr lang="en-US"/>
          </a:p>
        </p:txBody>
      </p:sp>
    </p:spTree>
    <p:extLst>
      <p:ext uri="{BB962C8B-B14F-4D97-AF65-F5344CB8AC3E}">
        <p14:creationId xmlns:p14="http://schemas.microsoft.com/office/powerpoint/2010/main" val="2527739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655322" y="482110"/>
            <a:ext cx="10515600" cy="720629"/>
          </a:xfrm>
        </p:spPr>
        <p:txBody>
          <a:bodyPr/>
          <a:lstStyle/>
          <a:p>
            <a:pPr>
              <a:lnSpc>
                <a:spcPct val="100000"/>
              </a:lnSpc>
            </a:pPr>
            <a:r>
              <a:rPr lang="en-US"/>
              <a:t>Keeping Records Confidential – Do Not Share Encounters</a:t>
            </a:r>
            <a:endParaRPr lang="en-CA"/>
          </a:p>
        </p:txBody>
      </p:sp>
      <p:sp>
        <p:nvSpPr>
          <p:cNvPr id="3" name="Content Placeholder 2">
            <a:extLst>
              <a:ext uri="{FF2B5EF4-FFF2-40B4-BE49-F238E27FC236}">
                <a16:creationId xmlns:a16="http://schemas.microsoft.com/office/drawing/2014/main" id="{A92BB050-EEEA-41E2-929A-4B053B5542FA}"/>
              </a:ext>
            </a:extLst>
          </p:cNvPr>
          <p:cNvSpPr>
            <a:spLocks noGrp="1"/>
          </p:cNvSpPr>
          <p:nvPr>
            <p:ph idx="1"/>
          </p:nvPr>
        </p:nvSpPr>
        <p:spPr>
          <a:xfrm>
            <a:off x="726442" y="2150420"/>
            <a:ext cx="4465318" cy="716938"/>
          </a:xfrm>
        </p:spPr>
        <p:txBody>
          <a:bodyPr>
            <a:normAutofit/>
          </a:bodyPr>
          <a:lstStyle/>
          <a:p>
            <a:pPr marL="0" indent="0" algn="ctr">
              <a:spcAft>
                <a:spcPts val="2400"/>
              </a:spcAft>
              <a:buNone/>
            </a:pPr>
            <a:r>
              <a:rPr lang="en-US" sz="2000"/>
              <a:t>1. Do not share Encounter Data with CII at the </a:t>
            </a:r>
            <a:r>
              <a:rPr lang="en-US" sz="2000" b="1"/>
              <a:t>patient level </a:t>
            </a:r>
            <a:r>
              <a:rPr lang="en-US" sz="2000"/>
              <a:t>(ever)</a:t>
            </a:r>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a:xfrm>
            <a:off x="9381876" y="6491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lang="en-CA" smtClean="0"/>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7" name="Picture 6">
            <a:extLst>
              <a:ext uri="{FF2B5EF4-FFF2-40B4-BE49-F238E27FC236}">
                <a16:creationId xmlns:a16="http://schemas.microsoft.com/office/drawing/2014/main" id="{E797DD71-5B12-402C-A669-A18FA67C87DB}"/>
              </a:ext>
            </a:extLst>
          </p:cNvPr>
          <p:cNvPicPr>
            <a:picLocks noChangeAspect="1"/>
          </p:cNvPicPr>
          <p:nvPr/>
        </p:nvPicPr>
        <p:blipFill>
          <a:blip r:embed="rId3"/>
          <a:stretch>
            <a:fillRect/>
          </a:stretch>
        </p:blipFill>
        <p:spPr>
          <a:xfrm>
            <a:off x="918730" y="3218231"/>
            <a:ext cx="4608306" cy="2527474"/>
          </a:xfrm>
          <a:prstGeom prst="rect">
            <a:avLst/>
          </a:prstGeom>
        </p:spPr>
      </p:pic>
      <p:pic>
        <p:nvPicPr>
          <p:cNvPr id="11" name="Picture 10">
            <a:extLst>
              <a:ext uri="{FF2B5EF4-FFF2-40B4-BE49-F238E27FC236}">
                <a16:creationId xmlns:a16="http://schemas.microsoft.com/office/drawing/2014/main" id="{7F5922CA-D6B8-4C8A-B132-49DA3FEBB4D9}"/>
              </a:ext>
            </a:extLst>
          </p:cNvPr>
          <p:cNvPicPr>
            <a:picLocks noChangeAspect="1"/>
          </p:cNvPicPr>
          <p:nvPr/>
        </p:nvPicPr>
        <p:blipFill>
          <a:blip r:embed="rId4"/>
          <a:stretch>
            <a:fillRect/>
          </a:stretch>
        </p:blipFill>
        <p:spPr>
          <a:xfrm>
            <a:off x="7397225" y="2742906"/>
            <a:ext cx="3876045" cy="3478124"/>
          </a:xfrm>
          <a:prstGeom prst="rect">
            <a:avLst/>
          </a:prstGeom>
        </p:spPr>
      </p:pic>
      <p:sp>
        <p:nvSpPr>
          <p:cNvPr id="15" name="Content Placeholder 2">
            <a:extLst>
              <a:ext uri="{FF2B5EF4-FFF2-40B4-BE49-F238E27FC236}">
                <a16:creationId xmlns:a16="http://schemas.microsoft.com/office/drawing/2014/main" id="{6FAAD50A-F95C-4F19-BA9C-85DE3F26EB04}"/>
              </a:ext>
            </a:extLst>
          </p:cNvPr>
          <p:cNvSpPr txBox="1">
            <a:spLocks/>
          </p:cNvSpPr>
          <p:nvPr/>
        </p:nvSpPr>
        <p:spPr>
          <a:xfrm>
            <a:off x="7020560" y="2150420"/>
            <a:ext cx="4465318" cy="716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63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63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63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2. Do not share Encounter data with CII for a </a:t>
            </a:r>
            <a:r>
              <a:rPr kumimoji="0" lang="en-US" sz="20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single appointment</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0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ECD9ECEF-99D2-48B8-A8AB-B4A762BC34DD}"/>
              </a:ext>
            </a:extLst>
          </p:cNvPr>
          <p:cNvSpPr txBox="1"/>
          <p:nvPr/>
        </p:nvSpPr>
        <p:spPr>
          <a:xfrm>
            <a:off x="706122" y="5745705"/>
            <a:ext cx="48005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69BBE"/>
                </a:solidFill>
                <a:effectLst/>
                <a:uLnTx/>
                <a:uFillTx/>
                <a:latin typeface="Segoe UI" panose="020B0502040204020203" pitchFamily="34" charset="0"/>
                <a:ea typeface="+mn-ea"/>
                <a:cs typeface="+mn-cs"/>
              </a:rPr>
              <a:t>Encounter data will NOT be shared for that </a:t>
            </a:r>
            <a:r>
              <a:rPr kumimoji="0" lang="en-US" sz="1600" b="1" i="0" u="none" strike="noStrike" kern="1200" cap="none" spc="0" normalizeH="0" baseline="0" noProof="0">
                <a:ln>
                  <a:noFill/>
                </a:ln>
                <a:solidFill>
                  <a:srgbClr val="569BBE"/>
                </a:solidFill>
                <a:effectLst/>
                <a:uLnTx/>
                <a:uFillTx/>
                <a:latin typeface="Segoe UI" panose="020B0502040204020203" pitchFamily="34" charset="0"/>
                <a:ea typeface="+mn-ea"/>
                <a:cs typeface="+mn-cs"/>
              </a:rPr>
              <a:t>patient</a:t>
            </a:r>
          </a:p>
        </p:txBody>
      </p:sp>
      <p:sp>
        <p:nvSpPr>
          <p:cNvPr id="19" name="TextBox 18">
            <a:extLst>
              <a:ext uri="{FF2B5EF4-FFF2-40B4-BE49-F238E27FC236}">
                <a16:creationId xmlns:a16="http://schemas.microsoft.com/office/drawing/2014/main" id="{2EDD58F0-78C9-4733-8C87-E375D8104857}"/>
              </a:ext>
            </a:extLst>
          </p:cNvPr>
          <p:cNvSpPr txBox="1"/>
          <p:nvPr/>
        </p:nvSpPr>
        <p:spPr>
          <a:xfrm>
            <a:off x="6700392" y="6163971"/>
            <a:ext cx="526971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69BBE"/>
                </a:solidFill>
                <a:effectLst/>
                <a:uLnTx/>
                <a:uFillTx/>
                <a:latin typeface="Segoe UI" panose="020B0502040204020203" pitchFamily="34" charset="0"/>
                <a:ea typeface="+mn-ea"/>
                <a:cs typeface="+mn-cs"/>
              </a:rPr>
              <a:t>Patient information for that </a:t>
            </a:r>
            <a:r>
              <a:rPr kumimoji="0" lang="en-US" sz="1600" b="1" i="0" u="none" strike="noStrike" kern="1200" cap="none" spc="0" normalizeH="0" baseline="0" noProof="0">
                <a:ln>
                  <a:noFill/>
                </a:ln>
                <a:solidFill>
                  <a:srgbClr val="569BBE"/>
                </a:solidFill>
                <a:effectLst/>
                <a:uLnTx/>
                <a:uFillTx/>
                <a:latin typeface="Segoe UI" panose="020B0502040204020203" pitchFamily="34" charset="0"/>
                <a:ea typeface="+mn-ea"/>
                <a:cs typeface="+mn-cs"/>
              </a:rPr>
              <a:t>appointment</a:t>
            </a:r>
            <a:r>
              <a:rPr kumimoji="0" lang="en-US" sz="1600" b="0" i="0" u="none" strike="noStrike" kern="1200" cap="none" spc="0" normalizeH="0" baseline="0" noProof="0">
                <a:ln>
                  <a:noFill/>
                </a:ln>
                <a:solidFill>
                  <a:srgbClr val="569BBE"/>
                </a:solidFill>
                <a:effectLst/>
                <a:uLnTx/>
                <a:uFillTx/>
                <a:latin typeface="Segoe UI" panose="020B0502040204020203" pitchFamily="34" charset="0"/>
                <a:ea typeface="+mn-ea"/>
                <a:cs typeface="+mn-cs"/>
              </a:rPr>
              <a:t> is NOT shared</a:t>
            </a:r>
          </a:p>
        </p:txBody>
      </p:sp>
      <p:sp>
        <p:nvSpPr>
          <p:cNvPr id="5" name="Content Placeholder 2">
            <a:extLst>
              <a:ext uri="{FF2B5EF4-FFF2-40B4-BE49-F238E27FC236}">
                <a16:creationId xmlns:a16="http://schemas.microsoft.com/office/drawing/2014/main" id="{8F4D2E68-CB23-44CF-8FCC-1B3B9EEF976C}"/>
              </a:ext>
            </a:extLst>
          </p:cNvPr>
          <p:cNvSpPr txBox="1">
            <a:spLocks/>
          </p:cNvSpPr>
          <p:nvPr/>
        </p:nvSpPr>
        <p:spPr>
          <a:xfrm>
            <a:off x="650657" y="1325573"/>
            <a:ext cx="10267551" cy="871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63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63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63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You can prevent selected health information from being sent to Alberta Netcare by making patient data private or confidential:</a:t>
            </a:r>
            <a:endParaRPr kumimoji="0" lang="en-US" sz="20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759575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95FB-A23B-406F-8A82-86BBC4D27771}"/>
              </a:ext>
            </a:extLst>
          </p:cNvPr>
          <p:cNvSpPr>
            <a:spLocks noGrp="1"/>
          </p:cNvSpPr>
          <p:nvPr>
            <p:ph type="title"/>
          </p:nvPr>
        </p:nvSpPr>
        <p:spPr>
          <a:xfrm>
            <a:off x="693821" y="176576"/>
            <a:ext cx="8328614" cy="570756"/>
          </a:xfrm>
        </p:spPr>
        <p:txBody>
          <a:bodyPr/>
          <a:lstStyle/>
          <a:p>
            <a:r>
              <a:rPr lang="en-CA"/>
              <a:t>Consult Reports in Netcare</a:t>
            </a:r>
          </a:p>
        </p:txBody>
      </p:sp>
      <p:sp>
        <p:nvSpPr>
          <p:cNvPr id="4" name="Slide Number Placeholder 3">
            <a:extLst>
              <a:ext uri="{FF2B5EF4-FFF2-40B4-BE49-F238E27FC236}">
                <a16:creationId xmlns:a16="http://schemas.microsoft.com/office/drawing/2014/main" id="{AC78B3C0-2686-4A5A-9E2F-E0CC6E79A3F2}"/>
              </a:ext>
            </a:extLst>
          </p:cNvPr>
          <p:cNvSpPr>
            <a:spLocks noGrp="1"/>
          </p:cNvSpPr>
          <p:nvPr>
            <p:ph type="sldNum" sz="quarter" idx="12"/>
          </p:nvPr>
        </p:nvSpPr>
        <p:spPr>
          <a:xfrm>
            <a:off x="9381876" y="6491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F5746B-1A61-4914-9792-FA2C912D93FF}" type="slidenum">
              <a:rPr lang="en-CA" smtClean="0"/>
              <a:pPr/>
              <a:t>35</a:t>
            </a:fld>
            <a:endParaRPr lang="en-CA"/>
          </a:p>
        </p:txBody>
      </p:sp>
      <p:sp>
        <p:nvSpPr>
          <p:cNvPr id="15" name="Rectangle 14">
            <a:extLst>
              <a:ext uri="{FF2B5EF4-FFF2-40B4-BE49-F238E27FC236}">
                <a16:creationId xmlns:a16="http://schemas.microsoft.com/office/drawing/2014/main" id="{7D633CB4-6F1D-406B-9483-695B47D6E269}"/>
              </a:ext>
            </a:extLst>
          </p:cNvPr>
          <p:cNvSpPr/>
          <p:nvPr/>
        </p:nvSpPr>
        <p:spPr>
          <a:xfrm>
            <a:off x="9544842" y="1677827"/>
            <a:ext cx="2580234" cy="400110"/>
          </a:xfrm>
          <a:prstGeom prst="rect">
            <a:avLst/>
          </a:prstGeom>
        </p:spPr>
        <p:txBody>
          <a:bodyPr wrap="square">
            <a:spAutoFit/>
          </a:bodyPr>
          <a:lstStyle/>
          <a:p>
            <a:pPr algn="ctr" defTabSz="685784"/>
            <a:r>
              <a:rPr lang="en-US" sz="2000" b="1">
                <a:solidFill>
                  <a:srgbClr val="333635"/>
                </a:solidFill>
                <a:latin typeface="Segoe UI" panose="020B0502040204020203" pitchFamily="34" charset="0"/>
                <a:cs typeface="Segoe UI" panose="020B0502040204020203" pitchFamily="34" charset="0"/>
              </a:rPr>
              <a:t>Consult Report</a:t>
            </a:r>
            <a:endParaRPr lang="en-CA" sz="2000" b="1">
              <a:solidFill>
                <a:srgbClr val="333635"/>
              </a:solidFill>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636A1C9E-9DCB-4EFE-81CC-2E9379AAC5CD}"/>
              </a:ext>
            </a:extLst>
          </p:cNvPr>
          <p:cNvSpPr/>
          <p:nvPr/>
        </p:nvSpPr>
        <p:spPr>
          <a:xfrm>
            <a:off x="235824" y="2553675"/>
            <a:ext cx="1451744" cy="307777"/>
          </a:xfrm>
          <a:prstGeom prst="rect">
            <a:avLst/>
          </a:prstGeom>
        </p:spPr>
        <p:txBody>
          <a:bodyPr wrap="none">
            <a:spAutoFit/>
          </a:bodyPr>
          <a:lstStyle/>
          <a:p>
            <a:pPr defTabSz="685784"/>
            <a:r>
              <a:rPr lang="en-US" sz="1400" b="1">
                <a:solidFill>
                  <a:srgbClr val="333635"/>
                </a:solidFill>
                <a:latin typeface="Segoe UI" panose="020B0502040204020203" pitchFamily="34" charset="0"/>
                <a:cs typeface="Segoe UI" panose="020B0502040204020203" pitchFamily="34" charset="0"/>
              </a:rPr>
              <a:t>Consult Report</a:t>
            </a:r>
            <a:endParaRPr lang="en-CA" sz="1400" b="1">
              <a:solidFill>
                <a:srgbClr val="333635"/>
              </a:solidFill>
              <a:latin typeface="Segoe UI" panose="020B0502040204020203" pitchFamily="34" charset="0"/>
              <a:cs typeface="Segoe UI" panose="020B0502040204020203" pitchFamily="34" charset="0"/>
            </a:endParaRPr>
          </a:p>
        </p:txBody>
      </p:sp>
      <p:pic>
        <p:nvPicPr>
          <p:cNvPr id="17" name="Picture 16">
            <a:extLst>
              <a:ext uri="{FF2B5EF4-FFF2-40B4-BE49-F238E27FC236}">
                <a16:creationId xmlns:a16="http://schemas.microsoft.com/office/drawing/2014/main" id="{2317D22D-A0F5-40F3-BCB0-664ECF9A5326}"/>
              </a:ext>
            </a:extLst>
          </p:cNvPr>
          <p:cNvPicPr>
            <a:picLocks noChangeAspect="1"/>
          </p:cNvPicPr>
          <p:nvPr/>
        </p:nvPicPr>
        <p:blipFill>
          <a:blip r:embed="rId3"/>
          <a:stretch>
            <a:fillRect/>
          </a:stretch>
        </p:blipFill>
        <p:spPr>
          <a:xfrm>
            <a:off x="9742717" y="2088097"/>
            <a:ext cx="2184484" cy="2733040"/>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8" descr="Image result for electronic medical record">
            <a:extLst>
              <a:ext uri="{FF2B5EF4-FFF2-40B4-BE49-F238E27FC236}">
                <a16:creationId xmlns:a16="http://schemas.microsoft.com/office/drawing/2014/main" id="{1F52D705-FAB5-4D1A-9A9F-BF519E450B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1380" y="2875601"/>
            <a:ext cx="1444903" cy="11067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Image result for server">
            <a:extLst>
              <a:ext uri="{FF2B5EF4-FFF2-40B4-BE49-F238E27FC236}">
                <a16:creationId xmlns:a16="http://schemas.microsoft.com/office/drawing/2014/main" id="{52DC674B-FECB-4E95-9B5F-D77F9D2C75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5302" y="2974678"/>
            <a:ext cx="731029" cy="9025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electronic medical record">
            <a:extLst>
              <a:ext uri="{FF2B5EF4-FFF2-40B4-BE49-F238E27FC236}">
                <a16:creationId xmlns:a16="http://schemas.microsoft.com/office/drawing/2014/main" id="{CE30C2ED-8F52-4069-A8BD-6309083B97CE}"/>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9201" r="7636"/>
          <a:stretch/>
        </p:blipFill>
        <p:spPr bwMode="auto">
          <a:xfrm>
            <a:off x="7558233" y="2914813"/>
            <a:ext cx="1308753" cy="104751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B432DACC-E3CC-47C4-B4E1-3DAA7D47C5A6}"/>
              </a:ext>
            </a:extLst>
          </p:cNvPr>
          <p:cNvCxnSpPr/>
          <p:nvPr/>
        </p:nvCxnSpPr>
        <p:spPr>
          <a:xfrm>
            <a:off x="4491076" y="3428998"/>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25" name="TextBox 24">
            <a:extLst>
              <a:ext uri="{FF2B5EF4-FFF2-40B4-BE49-F238E27FC236}">
                <a16:creationId xmlns:a16="http://schemas.microsoft.com/office/drawing/2014/main" id="{51AE9266-03A2-4EDD-9756-2291DBE23A99}"/>
              </a:ext>
            </a:extLst>
          </p:cNvPr>
          <p:cNvSpPr txBox="1"/>
          <p:nvPr/>
        </p:nvSpPr>
        <p:spPr>
          <a:xfrm>
            <a:off x="2695263" y="3990140"/>
            <a:ext cx="1717138" cy="830997"/>
          </a:xfrm>
          <a:prstGeom prst="rect">
            <a:avLst/>
          </a:prstGeom>
          <a:noFill/>
        </p:spPr>
        <p:txBody>
          <a:bodyPr wrap="none" rtlCol="0">
            <a:spAutoFit/>
          </a:bodyPr>
          <a:lstStyle>
            <a:defPPr>
              <a:defRPr lang="en-US"/>
            </a:defPPr>
            <a:lvl1pPr algn="ctr" defTabSz="914378">
              <a:defRPr sz="1200" b="1">
                <a:solidFill>
                  <a:srgbClr val="275971"/>
                </a:solidFill>
                <a:ea typeface="+mj-ea"/>
                <a:cs typeface="+mj-cs"/>
              </a:defRPr>
            </a:lvl1pPr>
          </a:lstStyle>
          <a:p>
            <a:r>
              <a:rPr lang="en-US" sz="1600">
                <a:latin typeface="Segoe UI" panose="020B0502040204020203" pitchFamily="34" charset="0"/>
                <a:cs typeface="Segoe UI" panose="020B0502040204020203" pitchFamily="34" charset="0"/>
              </a:rPr>
              <a:t>Community </a:t>
            </a:r>
            <a:br>
              <a:rPr lang="en-US" sz="1600">
                <a:latin typeface="Segoe UI" panose="020B0502040204020203" pitchFamily="34" charset="0"/>
                <a:cs typeface="Segoe UI" panose="020B0502040204020203" pitchFamily="34" charset="0"/>
              </a:rPr>
            </a:br>
            <a:r>
              <a:rPr lang="en-US" sz="1600">
                <a:latin typeface="Segoe UI" panose="020B0502040204020203" pitchFamily="34" charset="0"/>
                <a:cs typeface="Segoe UI" panose="020B0502040204020203" pitchFamily="34" charset="0"/>
              </a:rPr>
              <a:t>Physician Office</a:t>
            </a:r>
          </a:p>
          <a:p>
            <a:r>
              <a:rPr lang="en-US" sz="1600">
                <a:latin typeface="Segoe UI" panose="020B0502040204020203" pitchFamily="34" charset="0"/>
                <a:cs typeface="Segoe UI" panose="020B0502040204020203" pitchFamily="34" charset="0"/>
              </a:rPr>
              <a:t>EMRs</a:t>
            </a:r>
            <a:endParaRPr lang="en-CA" sz="1600">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060E5CAC-00EE-4DE4-AEEF-2B65FFCF5125}"/>
              </a:ext>
            </a:extLst>
          </p:cNvPr>
          <p:cNvSpPr txBox="1"/>
          <p:nvPr/>
        </p:nvSpPr>
        <p:spPr>
          <a:xfrm>
            <a:off x="5466513" y="3988897"/>
            <a:ext cx="1008609" cy="584775"/>
          </a:xfrm>
          <a:prstGeom prst="rect">
            <a:avLst/>
          </a:prstGeom>
          <a:noFill/>
        </p:spPr>
        <p:txBody>
          <a:bodyPr wrap="none" rtlCol="0">
            <a:spAutoFit/>
          </a:bodyPr>
          <a:lstStyle/>
          <a:p>
            <a:pPr algn="ctr" defTabSz="685784"/>
            <a:r>
              <a:rPr lang="en-US" sz="1600" b="1">
                <a:solidFill>
                  <a:srgbClr val="333635"/>
                </a:solidFill>
                <a:latin typeface="Segoe UI" panose="020B0502040204020203" pitchFamily="34" charset="0"/>
                <a:cs typeface="Segoe UI" panose="020B0502040204020203" pitchFamily="34" charset="0"/>
              </a:rPr>
              <a:t>CII Data </a:t>
            </a:r>
          </a:p>
          <a:p>
            <a:pPr algn="ctr" defTabSz="685784"/>
            <a:r>
              <a:rPr lang="en-US" sz="1600" b="1">
                <a:solidFill>
                  <a:srgbClr val="333635"/>
                </a:solidFill>
                <a:latin typeface="Segoe UI" panose="020B0502040204020203" pitchFamily="34" charset="0"/>
                <a:cs typeface="Segoe UI" panose="020B0502040204020203" pitchFamily="34" charset="0"/>
              </a:rPr>
              <a:t>Hub</a:t>
            </a:r>
            <a:endParaRPr lang="en-CA" sz="1600" b="1">
              <a:solidFill>
                <a:srgbClr val="333635"/>
              </a:solidFill>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F72B3057-81E8-4002-90E7-1BA9A98B781F}"/>
              </a:ext>
            </a:extLst>
          </p:cNvPr>
          <p:cNvSpPr txBox="1"/>
          <p:nvPr/>
        </p:nvSpPr>
        <p:spPr>
          <a:xfrm>
            <a:off x="7533592" y="3987029"/>
            <a:ext cx="1333394" cy="830997"/>
          </a:xfrm>
          <a:prstGeom prst="rect">
            <a:avLst/>
          </a:prstGeom>
          <a:noFill/>
        </p:spPr>
        <p:txBody>
          <a:bodyPr wrap="square" rtlCol="0">
            <a:spAutoFit/>
          </a:bodyPr>
          <a:lstStyle>
            <a:defPPr>
              <a:defRPr lang="en-US"/>
            </a:defPPr>
            <a:lvl1pPr algn="ctr" defTabSz="914378">
              <a:defRPr sz="1200" b="1">
                <a:solidFill>
                  <a:srgbClr val="275971"/>
                </a:solidFill>
                <a:ea typeface="+mj-ea"/>
                <a:cs typeface="+mj-cs"/>
              </a:defRPr>
            </a:lvl1pPr>
          </a:lstStyle>
          <a:p>
            <a:r>
              <a:rPr lang="en-US" sz="1600">
                <a:latin typeface="Segoe UI" panose="020B0502040204020203" pitchFamily="34" charset="0"/>
                <a:cs typeface="Segoe UI" panose="020B0502040204020203" pitchFamily="34" charset="0"/>
              </a:rPr>
              <a:t>Alberta Netcare Portal</a:t>
            </a:r>
            <a:endParaRPr lang="en-CA" sz="1600">
              <a:latin typeface="Segoe UI" panose="020B0502040204020203" pitchFamily="34" charset="0"/>
              <a:cs typeface="Segoe UI" panose="020B0502040204020203" pitchFamily="34" charset="0"/>
            </a:endParaRPr>
          </a:p>
        </p:txBody>
      </p:sp>
      <p:pic>
        <p:nvPicPr>
          <p:cNvPr id="29" name="Picture 28">
            <a:extLst>
              <a:ext uri="{FF2B5EF4-FFF2-40B4-BE49-F238E27FC236}">
                <a16:creationId xmlns:a16="http://schemas.microsoft.com/office/drawing/2014/main" id="{4D0BF68D-AFD2-4273-B6C0-23830BAA2350}"/>
              </a:ext>
            </a:extLst>
          </p:cNvPr>
          <p:cNvPicPr>
            <a:picLocks noChangeAspect="1"/>
          </p:cNvPicPr>
          <p:nvPr/>
        </p:nvPicPr>
        <p:blipFill>
          <a:blip r:embed="rId3"/>
          <a:stretch>
            <a:fillRect/>
          </a:stretch>
        </p:blipFill>
        <p:spPr>
          <a:xfrm>
            <a:off x="7978822" y="3043089"/>
            <a:ext cx="479883" cy="600389"/>
          </a:xfrm>
          <a:prstGeom prst="rect">
            <a:avLst/>
          </a:prstGeom>
          <a:ln>
            <a:solidFill>
              <a:schemeClr val="tx1"/>
            </a:solidFill>
          </a:ln>
          <a:effectLst>
            <a:outerShdw blurRad="50800" dist="38100" dir="2700000" algn="tl" rotWithShape="0">
              <a:prstClr val="black">
                <a:alpha val="40000"/>
              </a:prstClr>
            </a:outerShdw>
          </a:effectLst>
        </p:spPr>
      </p:pic>
      <p:cxnSp>
        <p:nvCxnSpPr>
          <p:cNvPr id="31" name="Straight Connector 30">
            <a:extLst>
              <a:ext uri="{FF2B5EF4-FFF2-40B4-BE49-F238E27FC236}">
                <a16:creationId xmlns:a16="http://schemas.microsoft.com/office/drawing/2014/main" id="{F54C71BC-BF00-4A8A-B89A-4D2E70AFD890}"/>
              </a:ext>
            </a:extLst>
          </p:cNvPr>
          <p:cNvCxnSpPr>
            <a:cxnSpLocks/>
          </p:cNvCxnSpPr>
          <p:nvPr/>
        </p:nvCxnSpPr>
        <p:spPr>
          <a:xfrm flipV="1">
            <a:off x="8458705" y="2077937"/>
            <a:ext cx="1284012" cy="965152"/>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2CC1782-D6BE-4C89-9681-CB351CBBECB4}"/>
              </a:ext>
            </a:extLst>
          </p:cNvPr>
          <p:cNvCxnSpPr>
            <a:cxnSpLocks/>
          </p:cNvCxnSpPr>
          <p:nvPr/>
        </p:nvCxnSpPr>
        <p:spPr>
          <a:xfrm>
            <a:off x="8458705" y="3643478"/>
            <a:ext cx="1276503" cy="1187818"/>
          </a:xfrm>
          <a:prstGeom prst="line">
            <a:avLst/>
          </a:prstGeom>
        </p:spPr>
        <p:style>
          <a:lnRef idx="1">
            <a:schemeClr val="dk1"/>
          </a:lnRef>
          <a:fillRef idx="0">
            <a:schemeClr val="dk1"/>
          </a:fillRef>
          <a:effectRef idx="0">
            <a:schemeClr val="dk1"/>
          </a:effectRef>
          <a:fontRef idx="minor">
            <a:schemeClr val="tx1"/>
          </a:fontRef>
        </p:style>
      </p:cxnSp>
      <p:pic>
        <p:nvPicPr>
          <p:cNvPr id="39" name="Picture 38">
            <a:extLst>
              <a:ext uri="{FF2B5EF4-FFF2-40B4-BE49-F238E27FC236}">
                <a16:creationId xmlns:a16="http://schemas.microsoft.com/office/drawing/2014/main" id="{FE243E04-5C7A-4CF7-93EC-A35C55634D06}"/>
              </a:ext>
            </a:extLst>
          </p:cNvPr>
          <p:cNvPicPr>
            <a:picLocks noChangeAspect="1"/>
          </p:cNvPicPr>
          <p:nvPr/>
        </p:nvPicPr>
        <p:blipFill>
          <a:blip r:embed="rId3"/>
          <a:stretch>
            <a:fillRect/>
          </a:stretch>
        </p:blipFill>
        <p:spPr>
          <a:xfrm>
            <a:off x="457893" y="2902092"/>
            <a:ext cx="1007607" cy="1260633"/>
          </a:xfrm>
          <a:prstGeom prst="rect">
            <a:avLst/>
          </a:prstGeom>
          <a:ln>
            <a:solidFill>
              <a:schemeClr val="tx1"/>
            </a:solidFill>
          </a:ln>
          <a:effectLst>
            <a:outerShdw blurRad="50800" dist="38100" dir="2700000" algn="tl" rotWithShape="0">
              <a:prstClr val="black">
                <a:alpha val="40000"/>
              </a:prstClr>
            </a:outerShdw>
          </a:effectLst>
        </p:spPr>
      </p:pic>
      <p:cxnSp>
        <p:nvCxnSpPr>
          <p:cNvPr id="28" name="Straight Arrow Connector 27">
            <a:extLst>
              <a:ext uri="{FF2B5EF4-FFF2-40B4-BE49-F238E27FC236}">
                <a16:creationId xmlns:a16="http://schemas.microsoft.com/office/drawing/2014/main" id="{5F8A36AC-8133-407C-B1CA-29D0E49A371D}"/>
              </a:ext>
            </a:extLst>
          </p:cNvPr>
          <p:cNvCxnSpPr/>
          <p:nvPr/>
        </p:nvCxnSpPr>
        <p:spPr>
          <a:xfrm>
            <a:off x="6547977" y="3432069"/>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cxnSp>
        <p:nvCxnSpPr>
          <p:cNvPr id="30" name="Straight Arrow Connector 29">
            <a:extLst>
              <a:ext uri="{FF2B5EF4-FFF2-40B4-BE49-F238E27FC236}">
                <a16:creationId xmlns:a16="http://schemas.microsoft.com/office/drawing/2014/main" id="{AB3A40C4-5806-4EFE-A502-1213464BAB61}"/>
              </a:ext>
            </a:extLst>
          </p:cNvPr>
          <p:cNvCxnSpPr/>
          <p:nvPr/>
        </p:nvCxnSpPr>
        <p:spPr>
          <a:xfrm>
            <a:off x="1779460" y="3428998"/>
            <a:ext cx="86400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pic>
        <p:nvPicPr>
          <p:cNvPr id="33" name="Picture 32">
            <a:extLst>
              <a:ext uri="{FF2B5EF4-FFF2-40B4-BE49-F238E27FC236}">
                <a16:creationId xmlns:a16="http://schemas.microsoft.com/office/drawing/2014/main" id="{75DAE2B0-8A2F-4142-BF6A-BF6702E8F0C7}"/>
              </a:ext>
            </a:extLst>
          </p:cNvPr>
          <p:cNvPicPr>
            <a:picLocks noChangeAspect="1"/>
          </p:cNvPicPr>
          <p:nvPr/>
        </p:nvPicPr>
        <p:blipFill>
          <a:blip r:embed="rId3"/>
          <a:stretch>
            <a:fillRect/>
          </a:stretch>
        </p:blipFill>
        <p:spPr>
          <a:xfrm>
            <a:off x="3234775" y="2941965"/>
            <a:ext cx="568831" cy="71167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04849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8882-9E56-4182-A1E4-6CC3065F0399}"/>
              </a:ext>
            </a:extLst>
          </p:cNvPr>
          <p:cNvSpPr>
            <a:spLocks noGrp="1"/>
          </p:cNvSpPr>
          <p:nvPr>
            <p:ph type="title"/>
          </p:nvPr>
        </p:nvSpPr>
        <p:spPr>
          <a:xfrm>
            <a:off x="693821" y="176576"/>
            <a:ext cx="11276506" cy="772774"/>
          </a:xfrm>
        </p:spPr>
        <p:txBody>
          <a:bodyPr/>
          <a:lstStyle/>
          <a:p>
            <a:pPr>
              <a:lnSpc>
                <a:spcPct val="100000"/>
              </a:lnSpc>
            </a:pPr>
            <a:r>
              <a:rPr lang="en-US"/>
              <a:t>Consult Reports - EMR Checklist Before Go-Live</a:t>
            </a:r>
            <a:endParaRPr lang="en-CA"/>
          </a:p>
        </p:txBody>
      </p:sp>
      <p:sp>
        <p:nvSpPr>
          <p:cNvPr id="3" name="Content Placeholder 2">
            <a:extLst>
              <a:ext uri="{FF2B5EF4-FFF2-40B4-BE49-F238E27FC236}">
                <a16:creationId xmlns:a16="http://schemas.microsoft.com/office/drawing/2014/main" id="{DFB0DB4E-CDA6-44EA-95A8-409175E99970}"/>
              </a:ext>
            </a:extLst>
          </p:cNvPr>
          <p:cNvSpPr>
            <a:spLocks noGrp="1"/>
          </p:cNvSpPr>
          <p:nvPr>
            <p:ph idx="1"/>
          </p:nvPr>
        </p:nvSpPr>
        <p:spPr>
          <a:xfrm>
            <a:off x="812800" y="1358076"/>
            <a:ext cx="6348713" cy="4141847"/>
          </a:xfrm>
        </p:spPr>
        <p:txBody>
          <a:bodyPr>
            <a:normAutofit lnSpcReduction="10000"/>
          </a:bodyPr>
          <a:lstStyle/>
          <a:p>
            <a:pPr marL="0" indent="0">
              <a:lnSpc>
                <a:spcPct val="120000"/>
              </a:lnSpc>
              <a:buNone/>
            </a:pPr>
            <a:r>
              <a:rPr lang="en-US" sz="2400" b="1"/>
              <a:t>For Providers Submitting Consult Reports:</a:t>
            </a:r>
          </a:p>
          <a:p>
            <a:pPr marL="214313" indent="-214313">
              <a:lnSpc>
                <a:spcPct val="120000"/>
              </a:lnSpc>
              <a:buFont typeface="Wingdings" panose="05000000000000000000" pitchFamily="2" charset="2"/>
              <a:buChar char="q"/>
            </a:pPr>
            <a:r>
              <a:rPr lang="en-US" sz="2400"/>
              <a:t>Register for CII with eHealth Support Services.</a:t>
            </a:r>
          </a:p>
          <a:p>
            <a:pPr marL="214313" indent="-214313">
              <a:lnSpc>
                <a:spcPct val="120000"/>
              </a:lnSpc>
              <a:buFont typeface="Wingdings" panose="05000000000000000000" pitchFamily="2" charset="2"/>
              <a:buChar char="q"/>
            </a:pPr>
            <a:r>
              <a:rPr lang="en-US" sz="2400"/>
              <a:t>Configure Providers for Consult Data Sharing in the Provider Wizard.</a:t>
            </a:r>
          </a:p>
          <a:p>
            <a:pPr marL="214313" indent="-214313">
              <a:lnSpc>
                <a:spcPct val="120000"/>
              </a:lnSpc>
              <a:buFont typeface="Wingdings" panose="05000000000000000000" pitchFamily="2" charset="2"/>
              <a:buChar char="q"/>
            </a:pPr>
            <a:r>
              <a:rPr lang="en-US" sz="2400"/>
              <a:t>Configure your existing Consult Letters for data sharing in the Template Wizard. Consult Letters with the type Consult Report will automatically submit to Netcare. </a:t>
            </a:r>
            <a:endParaRPr lang="en-CA"/>
          </a:p>
        </p:txBody>
      </p:sp>
      <p:sp>
        <p:nvSpPr>
          <p:cNvPr id="4" name="Slide Number Placeholder 3">
            <a:extLst>
              <a:ext uri="{FF2B5EF4-FFF2-40B4-BE49-F238E27FC236}">
                <a16:creationId xmlns:a16="http://schemas.microsoft.com/office/drawing/2014/main" id="{83BD1EB9-0E7D-4FF4-8C6D-0E9796DB3A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EC699AD2-181A-4947-9426-1BAE2A9638BF}"/>
              </a:ext>
            </a:extLst>
          </p:cNvPr>
          <p:cNvSpPr txBox="1"/>
          <p:nvPr/>
        </p:nvSpPr>
        <p:spPr>
          <a:xfrm flipH="1">
            <a:off x="8188528" y="1331743"/>
            <a:ext cx="31906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rPr>
              <a:t>Detailed Configuration Instructions Available in User Guide: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hlinkClick r:id="rId3"/>
              </a:rPr>
              <a:t>https://actt.albertadoctors.org/file/QHR_Accuro_CII-CPAR_Guide.pdf</a:t>
            </a:r>
            <a:r>
              <a:rPr kumimoji="0" lang="en-US" sz="1500" b="0" i="0" u="none" strike="noStrike" kern="1200" cap="none" spc="0" normalizeH="0" baseline="0" noProof="0">
                <a:ln>
                  <a:noFill/>
                </a:ln>
                <a:solidFill>
                  <a:srgbClr val="333635"/>
                </a:solidFill>
                <a:effectLst/>
                <a:uLnTx/>
                <a:uFillTx/>
                <a:latin typeface="Calibri" panose="020F0502020204030204"/>
                <a:ea typeface="+mn-ea"/>
                <a:cs typeface="+mn-cs"/>
              </a:rPr>
              <a:t> </a:t>
            </a:r>
          </a:p>
        </p:txBody>
      </p:sp>
      <p:pic>
        <p:nvPicPr>
          <p:cNvPr id="10" name="Picture 9">
            <a:extLst>
              <a:ext uri="{FF2B5EF4-FFF2-40B4-BE49-F238E27FC236}">
                <a16:creationId xmlns:a16="http://schemas.microsoft.com/office/drawing/2014/main" id="{90BD9609-B1C2-44D7-9203-406534517AD5}"/>
              </a:ext>
            </a:extLst>
          </p:cNvPr>
          <p:cNvPicPr>
            <a:picLocks noChangeAspect="1"/>
          </p:cNvPicPr>
          <p:nvPr/>
        </p:nvPicPr>
        <p:blipFill>
          <a:blip r:embed="rId4"/>
          <a:stretch>
            <a:fillRect/>
          </a:stretch>
        </p:blipFill>
        <p:spPr>
          <a:xfrm>
            <a:off x="8427722" y="2410191"/>
            <a:ext cx="2743200" cy="3510399"/>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0940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p:txBody>
          <a:bodyPr/>
          <a:lstStyle/>
          <a:p>
            <a:r>
              <a:rPr lang="en-US"/>
              <a:t>Sending Consult Reports to Netcare</a:t>
            </a:r>
            <a:endParaRPr lang="en-CA"/>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Content Placeholder 2">
            <a:extLst>
              <a:ext uri="{FF2B5EF4-FFF2-40B4-BE49-F238E27FC236}">
                <a16:creationId xmlns:a16="http://schemas.microsoft.com/office/drawing/2014/main" id="{C6FF8E28-8B11-4050-A66B-A7C5ADC0C4A3}"/>
              </a:ext>
            </a:extLst>
          </p:cNvPr>
          <p:cNvSpPr>
            <a:spLocks noGrp="1"/>
          </p:cNvSpPr>
          <p:nvPr>
            <p:ph idx="1"/>
          </p:nvPr>
        </p:nvSpPr>
        <p:spPr>
          <a:xfrm>
            <a:off x="72109" y="2194450"/>
            <a:ext cx="3544547" cy="3297399"/>
          </a:xfrm>
        </p:spPr>
        <p:txBody>
          <a:bodyPr>
            <a:normAutofit/>
          </a:bodyPr>
          <a:lstStyle/>
          <a:p>
            <a:pPr marL="0" indent="0">
              <a:buNone/>
            </a:pPr>
            <a:r>
              <a:rPr lang="en-US" sz="2000" b="1"/>
              <a:t>Once configuration steps have been completed and the clinic is enabled</a:t>
            </a:r>
            <a:r>
              <a:rPr lang="en-US" sz="2000"/>
              <a:t>:</a:t>
            </a:r>
          </a:p>
          <a:p>
            <a:pPr marL="457200" indent="-457200">
              <a:buFont typeface="+mj-lt"/>
              <a:buAutoNum type="arabicPeriod"/>
            </a:pPr>
            <a:r>
              <a:rPr lang="en-US" sz="2000"/>
              <a:t>Confirm “Consult Report” is the letter type.</a:t>
            </a:r>
            <a:endParaRPr lang="en-US" sz="2000">
              <a:solidFill>
                <a:srgbClr val="333635"/>
              </a:solidFill>
            </a:endParaRPr>
          </a:p>
          <a:p>
            <a:pPr marL="457200" indent="-457200">
              <a:buFont typeface="+mj-lt"/>
              <a:buAutoNum type="arabicPeriod"/>
            </a:pPr>
            <a:r>
              <a:rPr lang="en-US" sz="2000">
                <a:solidFill>
                  <a:srgbClr val="333635"/>
                </a:solidFill>
              </a:rPr>
              <a:t>Select attachments as you usually would.</a:t>
            </a:r>
            <a:endParaRPr lang="en-CA" sz="2000">
              <a:solidFill>
                <a:srgbClr val="333635"/>
              </a:solidFill>
            </a:endParaRPr>
          </a:p>
        </p:txBody>
      </p:sp>
      <p:sp>
        <p:nvSpPr>
          <p:cNvPr id="3" name="Content Placeholder 2">
            <a:extLst>
              <a:ext uri="{FF2B5EF4-FFF2-40B4-BE49-F238E27FC236}">
                <a16:creationId xmlns:a16="http://schemas.microsoft.com/office/drawing/2014/main" id="{E91227D1-D995-403C-A59C-928F46EF1FBD}"/>
              </a:ext>
            </a:extLst>
          </p:cNvPr>
          <p:cNvSpPr txBox="1">
            <a:spLocks/>
          </p:cNvSpPr>
          <p:nvPr/>
        </p:nvSpPr>
        <p:spPr>
          <a:xfrm>
            <a:off x="1437170" y="5247682"/>
            <a:ext cx="4358971" cy="9347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63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63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63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569BBE"/>
                </a:solidFill>
                <a:effectLst/>
                <a:uLnTx/>
                <a:uFillTx/>
                <a:latin typeface="Segoe UI" panose="020B0502040204020203" pitchFamily="34" charset="0"/>
                <a:ea typeface="+mn-ea"/>
                <a:cs typeface="Segoe UI" panose="020B0502040204020203" pitchFamily="34" charset="0"/>
              </a:rPr>
              <a:t>Letters categorized as type “Consult Report” will automatically submit to Alberta Netcare</a:t>
            </a:r>
          </a:p>
        </p:txBody>
      </p:sp>
      <p:pic>
        <p:nvPicPr>
          <p:cNvPr id="9" name="Picture 8" descr="Graphical user interface, text, application, email&#10;&#10;Description automatically generated">
            <a:extLst>
              <a:ext uri="{FF2B5EF4-FFF2-40B4-BE49-F238E27FC236}">
                <a16:creationId xmlns:a16="http://schemas.microsoft.com/office/drawing/2014/main" id="{C67BE6C6-0721-4DA7-A09B-63C96AB86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432" y="1692206"/>
            <a:ext cx="8252306" cy="3092980"/>
          </a:xfrm>
          <a:prstGeom prst="rect">
            <a:avLst/>
          </a:prstGeom>
        </p:spPr>
      </p:pic>
      <p:sp>
        <p:nvSpPr>
          <p:cNvPr id="12" name="Rectangle 11">
            <a:extLst>
              <a:ext uri="{FF2B5EF4-FFF2-40B4-BE49-F238E27FC236}">
                <a16:creationId xmlns:a16="http://schemas.microsoft.com/office/drawing/2014/main" id="{30428E79-DA49-4A4F-A56A-AA2265A20DA2}"/>
              </a:ext>
            </a:extLst>
          </p:cNvPr>
          <p:cNvSpPr/>
          <p:nvPr/>
        </p:nvSpPr>
        <p:spPr>
          <a:xfrm>
            <a:off x="7410734" y="4258101"/>
            <a:ext cx="1514902" cy="2456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C8DAB5A7-728C-4241-9132-9359062368CB}"/>
              </a:ext>
            </a:extLst>
          </p:cNvPr>
          <p:cNvCxnSpPr>
            <a:cxnSpLocks/>
            <a:stCxn id="3" idx="3"/>
            <a:endCxn id="12" idx="2"/>
          </p:cNvCxnSpPr>
          <p:nvPr/>
        </p:nvCxnSpPr>
        <p:spPr>
          <a:xfrm flipV="1">
            <a:off x="5796141" y="4503761"/>
            <a:ext cx="2372044" cy="121128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C2ED3C0-17E9-413C-BBF1-2B7374EAA1A9}"/>
              </a:ext>
            </a:extLst>
          </p:cNvPr>
          <p:cNvSpPr/>
          <p:nvPr/>
        </p:nvSpPr>
        <p:spPr>
          <a:xfrm>
            <a:off x="8472985" y="4559682"/>
            <a:ext cx="1094096" cy="2456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ontent Placeholder 2">
            <a:extLst>
              <a:ext uri="{FF2B5EF4-FFF2-40B4-BE49-F238E27FC236}">
                <a16:creationId xmlns:a16="http://schemas.microsoft.com/office/drawing/2014/main" id="{754F9715-75C8-4405-8BF3-20BFC2D91D99}"/>
              </a:ext>
            </a:extLst>
          </p:cNvPr>
          <p:cNvSpPr txBox="1">
            <a:spLocks/>
          </p:cNvSpPr>
          <p:nvPr/>
        </p:nvSpPr>
        <p:spPr>
          <a:xfrm>
            <a:off x="6688344" y="5242639"/>
            <a:ext cx="4663378" cy="9347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63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63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63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569BBE"/>
                </a:solidFill>
                <a:effectLst/>
                <a:uLnTx/>
                <a:uFillTx/>
                <a:latin typeface="Segoe UI" panose="020B0502040204020203" pitchFamily="34" charset="0"/>
                <a:ea typeface="+mn-ea"/>
                <a:cs typeface="Segoe UI" panose="020B0502040204020203" pitchFamily="34" charset="0"/>
              </a:rPr>
              <a:t>Will automatically send to Alberta Netcare when you click “Send Letter” or “Print” </a:t>
            </a:r>
          </a:p>
        </p:txBody>
      </p:sp>
      <p:cxnSp>
        <p:nvCxnSpPr>
          <p:cNvPr id="22" name="Straight Arrow Connector 21">
            <a:extLst>
              <a:ext uri="{FF2B5EF4-FFF2-40B4-BE49-F238E27FC236}">
                <a16:creationId xmlns:a16="http://schemas.microsoft.com/office/drawing/2014/main" id="{1619C57E-8485-44B7-89DE-CFEB98DB412A}"/>
              </a:ext>
            </a:extLst>
          </p:cNvPr>
          <p:cNvCxnSpPr>
            <a:stCxn id="20" idx="0"/>
            <a:endCxn id="15" idx="2"/>
          </p:cNvCxnSpPr>
          <p:nvPr/>
        </p:nvCxnSpPr>
        <p:spPr>
          <a:xfrm flipV="1">
            <a:off x="9020033" y="4805342"/>
            <a:ext cx="0" cy="43729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167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0D-125E-4547-A68C-432833CE3998}"/>
              </a:ext>
            </a:extLst>
          </p:cNvPr>
          <p:cNvSpPr>
            <a:spLocks noGrp="1"/>
          </p:cNvSpPr>
          <p:nvPr>
            <p:ph type="title"/>
          </p:nvPr>
        </p:nvSpPr>
        <p:spPr/>
        <p:txBody>
          <a:bodyPr/>
          <a:lstStyle/>
          <a:p>
            <a:r>
              <a:rPr lang="en-US"/>
              <a:t>Sending Consult Reports to Netcare</a:t>
            </a:r>
            <a:endParaRPr lang="en-CA"/>
          </a:p>
        </p:txBody>
      </p:sp>
      <p:sp>
        <p:nvSpPr>
          <p:cNvPr id="4" name="Slide Number Placeholder 3">
            <a:extLst>
              <a:ext uri="{FF2B5EF4-FFF2-40B4-BE49-F238E27FC236}">
                <a16:creationId xmlns:a16="http://schemas.microsoft.com/office/drawing/2014/main" id="{ABF46F16-3CBB-437C-980B-687B313700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 name="Content Placeholder 2">
            <a:extLst>
              <a:ext uri="{FF2B5EF4-FFF2-40B4-BE49-F238E27FC236}">
                <a16:creationId xmlns:a16="http://schemas.microsoft.com/office/drawing/2014/main" id="{C6FF8E28-8B11-4050-A66B-A7C5ADC0C4A3}"/>
              </a:ext>
            </a:extLst>
          </p:cNvPr>
          <p:cNvSpPr>
            <a:spLocks noGrp="1"/>
          </p:cNvSpPr>
          <p:nvPr>
            <p:ph idx="1"/>
          </p:nvPr>
        </p:nvSpPr>
        <p:spPr>
          <a:xfrm>
            <a:off x="655322" y="2052816"/>
            <a:ext cx="3544547" cy="3297399"/>
          </a:xfrm>
        </p:spPr>
        <p:txBody>
          <a:bodyPr>
            <a:normAutofit lnSpcReduction="10000"/>
          </a:bodyPr>
          <a:lstStyle/>
          <a:p>
            <a:pPr marL="0" indent="0">
              <a:buNone/>
            </a:pPr>
            <a:r>
              <a:rPr lang="en-US" sz="2000" b="1"/>
              <a:t>Attachments can be added to your report in the usual way:</a:t>
            </a:r>
            <a:endParaRPr lang="en-US" sz="2000"/>
          </a:p>
          <a:p>
            <a:pPr marL="457200" indent="-457200">
              <a:buFont typeface="+mj-lt"/>
              <a:buAutoNum type="arabicPeriod"/>
            </a:pPr>
            <a:r>
              <a:rPr lang="en-US" sz="2000"/>
              <a:t>Click the green plus sign ant the bottom left of the “Attachments” area.</a:t>
            </a:r>
            <a:endParaRPr lang="en-US" sz="2000">
              <a:solidFill>
                <a:srgbClr val="333635"/>
              </a:solidFill>
            </a:endParaRPr>
          </a:p>
          <a:p>
            <a:pPr marL="457200" indent="-457200">
              <a:buFont typeface="+mj-lt"/>
              <a:buAutoNum type="arabicPeriod"/>
            </a:pPr>
            <a:r>
              <a:rPr lang="en-US" sz="2000">
                <a:solidFill>
                  <a:srgbClr val="333635"/>
                </a:solidFill>
              </a:rPr>
              <a:t>Select </a:t>
            </a:r>
            <a:r>
              <a:rPr lang="en-US" sz="2000"/>
              <a:t>the appropriate</a:t>
            </a:r>
            <a:r>
              <a:rPr lang="en-US" sz="2000">
                <a:solidFill>
                  <a:srgbClr val="333635"/>
                </a:solidFill>
              </a:rPr>
              <a:t> attachments in the “Select Attachments” window that pops up.</a:t>
            </a:r>
          </a:p>
          <a:p>
            <a:pPr marL="457200" indent="-457200">
              <a:buFont typeface="+mj-lt"/>
              <a:buAutoNum type="arabicPeriod"/>
            </a:pPr>
            <a:r>
              <a:rPr lang="en-US" sz="2000"/>
              <a:t>Click “OK”.</a:t>
            </a:r>
            <a:endParaRPr lang="en-CA" sz="2000">
              <a:solidFill>
                <a:srgbClr val="333635"/>
              </a:solidFill>
            </a:endParaRPr>
          </a:p>
        </p:txBody>
      </p:sp>
      <p:pic>
        <p:nvPicPr>
          <p:cNvPr id="6" name="Picture 5" descr="Graphical user interface, application&#10;&#10;Description automatically generated">
            <a:extLst>
              <a:ext uri="{FF2B5EF4-FFF2-40B4-BE49-F238E27FC236}">
                <a16:creationId xmlns:a16="http://schemas.microsoft.com/office/drawing/2014/main" id="{F52A71C3-AD0B-4EC0-9A59-3C2FE418B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011" y="984374"/>
            <a:ext cx="6686198" cy="5434284"/>
          </a:xfrm>
          <a:prstGeom prst="rect">
            <a:avLst/>
          </a:prstGeom>
        </p:spPr>
      </p:pic>
      <p:cxnSp>
        <p:nvCxnSpPr>
          <p:cNvPr id="9" name="Straight Arrow Connector 8">
            <a:extLst>
              <a:ext uri="{FF2B5EF4-FFF2-40B4-BE49-F238E27FC236}">
                <a16:creationId xmlns:a16="http://schemas.microsoft.com/office/drawing/2014/main" id="{2CE7AAE5-94DA-44D0-9F7E-7DC83DDF6736}"/>
              </a:ext>
            </a:extLst>
          </p:cNvPr>
          <p:cNvCxnSpPr>
            <a:cxnSpLocks/>
          </p:cNvCxnSpPr>
          <p:nvPr/>
        </p:nvCxnSpPr>
        <p:spPr>
          <a:xfrm>
            <a:off x="3779655" y="3429000"/>
            <a:ext cx="1088180" cy="255494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2FD9CD-B066-4545-8BD6-82EC752ABD7E}"/>
              </a:ext>
            </a:extLst>
          </p:cNvPr>
          <p:cNvCxnSpPr>
            <a:cxnSpLocks/>
          </p:cNvCxnSpPr>
          <p:nvPr/>
        </p:nvCxnSpPr>
        <p:spPr>
          <a:xfrm flipV="1">
            <a:off x="3671248" y="3939989"/>
            <a:ext cx="3132964" cy="7297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F9D89D-1799-40D1-9AB0-9A389A022077}"/>
              </a:ext>
            </a:extLst>
          </p:cNvPr>
          <p:cNvCxnSpPr>
            <a:cxnSpLocks/>
          </p:cNvCxnSpPr>
          <p:nvPr/>
        </p:nvCxnSpPr>
        <p:spPr>
          <a:xfrm>
            <a:off x="2427595" y="5081304"/>
            <a:ext cx="7412441" cy="49103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9FD2AEC-43A7-44B0-ABAD-2CC294D82F50}"/>
              </a:ext>
            </a:extLst>
          </p:cNvPr>
          <p:cNvSpPr/>
          <p:nvPr/>
        </p:nvSpPr>
        <p:spPr>
          <a:xfrm>
            <a:off x="9935572" y="5418455"/>
            <a:ext cx="641444" cy="3077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603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07434" y="1846981"/>
            <a:ext cx="10177131" cy="3812703"/>
          </a:xfrm>
        </p:spPr>
        <p:txBody>
          <a:bodyPr/>
          <a:lstStyle/>
          <a:p>
            <a:pPr marL="0" indent="0">
              <a:buNone/>
            </a:pPr>
            <a:r>
              <a:rPr lang="en-US"/>
              <a:t>Letters in </a:t>
            </a:r>
            <a:r>
              <a:rPr lang="en-US" err="1"/>
              <a:t>Accuro</a:t>
            </a:r>
            <a:r>
              <a:rPr lang="en-US"/>
              <a:t> categorized as type “Consult Report” are eligible for CII submission</a:t>
            </a:r>
            <a:endParaRPr lang="en-CA"/>
          </a:p>
        </p:txBody>
      </p:sp>
      <p:sp>
        <p:nvSpPr>
          <p:cNvPr id="3" name="Title 2"/>
          <p:cNvSpPr>
            <a:spLocks noGrp="1"/>
          </p:cNvSpPr>
          <p:nvPr>
            <p:ph type="title"/>
          </p:nvPr>
        </p:nvSpPr>
        <p:spPr>
          <a:xfrm>
            <a:off x="623391" y="588163"/>
            <a:ext cx="11070625" cy="758957"/>
          </a:xfrm>
        </p:spPr>
        <p:txBody>
          <a:bodyPr>
            <a:noAutofit/>
          </a:bodyPr>
          <a:lstStyle/>
          <a:p>
            <a:r>
              <a:rPr lang="en-US" sz="3600">
                <a:solidFill>
                  <a:srgbClr val="275971"/>
                </a:solidFill>
              </a:rPr>
              <a:t>QHR </a:t>
            </a:r>
            <a:r>
              <a:rPr lang="en-US" sz="3600" err="1">
                <a:solidFill>
                  <a:srgbClr val="275971"/>
                </a:solidFill>
              </a:rPr>
              <a:t>Accuro</a:t>
            </a:r>
            <a:r>
              <a:rPr lang="en-US" sz="3600">
                <a:solidFill>
                  <a:srgbClr val="275971"/>
                </a:solidFill>
              </a:rPr>
              <a:t> – Sending Consult Reports to Netcare</a:t>
            </a:r>
            <a:endParaRPr lang="en-CA" sz="3600">
              <a:solidFill>
                <a:srgbClr val="275971"/>
              </a:solidFill>
            </a:endParaRPr>
          </a:p>
        </p:txBody>
      </p:sp>
      <p:sp>
        <p:nvSpPr>
          <p:cNvPr id="5" name="Rectangle 4"/>
          <p:cNvSpPr/>
          <p:nvPr/>
        </p:nvSpPr>
        <p:spPr>
          <a:xfrm>
            <a:off x="4247104" y="4089680"/>
            <a:ext cx="2431701" cy="884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4761245" y="3647552"/>
            <a:ext cx="2431701" cy="884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p:nvPicPr>
        <p:blipFill>
          <a:blip r:embed="rId3"/>
          <a:stretch>
            <a:fillRect/>
          </a:stretch>
        </p:blipFill>
        <p:spPr>
          <a:xfrm>
            <a:off x="2719238" y="2519674"/>
            <a:ext cx="6753524" cy="3397649"/>
          </a:xfrm>
          <a:prstGeom prst="rect">
            <a:avLst/>
          </a:prstGeom>
        </p:spPr>
      </p:pic>
      <p:sp>
        <p:nvSpPr>
          <p:cNvPr id="12" name="Right Arrow 11"/>
          <p:cNvSpPr/>
          <p:nvPr/>
        </p:nvSpPr>
        <p:spPr>
          <a:xfrm rot="16200000">
            <a:off x="4998292" y="5804622"/>
            <a:ext cx="609600" cy="319725"/>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727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1083521"/>
            <a:ext cx="11131285" cy="2009564"/>
          </a:xfrm>
        </p:spPr>
        <p:txBody>
          <a:bodyPr vert="horz" lIns="91440" tIns="45720" rIns="91440" bIns="45720" rtlCol="0" anchor="b">
            <a:normAutofit/>
          </a:bodyPr>
          <a:lstStyle/>
          <a:p>
            <a:pPr algn="ctr" defTabSz="914400"/>
            <a:r>
              <a:rPr lang="en-CA" sz="6000">
                <a:solidFill>
                  <a:srgbClr val="616D6D"/>
                </a:solidFill>
                <a:latin typeface="Segoe UI" panose="020B0502040204020203" pitchFamily="34" charset="0"/>
                <a:cs typeface="Segoe UI" panose="020B0502040204020203" pitchFamily="34" charset="0"/>
              </a:rPr>
              <a:t>Why Technology for Integration</a:t>
            </a:r>
            <a:br>
              <a:rPr lang="en-CA" sz="6000">
                <a:solidFill>
                  <a:srgbClr val="616D6D"/>
                </a:solidFill>
                <a:latin typeface="Segoe UI" panose="020B0502040204020203" pitchFamily="34" charset="0"/>
                <a:cs typeface="Segoe UI" panose="020B0502040204020203" pitchFamily="34" charset="0"/>
              </a:rPr>
            </a:br>
            <a:r>
              <a:rPr lang="en-CA" sz="6000">
                <a:solidFill>
                  <a:srgbClr val="616D6D"/>
                </a:solidFill>
                <a:latin typeface="Segoe UI" panose="020B0502040204020203" pitchFamily="34" charset="0"/>
                <a:cs typeface="Segoe UI" panose="020B0502040204020203" pitchFamily="34" charset="0"/>
              </a:rPr>
              <a:t>&amp; Continuity?</a:t>
            </a:r>
          </a:p>
        </p:txBody>
      </p:sp>
      <p:sp>
        <p:nvSpPr>
          <p:cNvPr id="4" name="Slide Number Placeholder 3"/>
          <p:cNvSpPr>
            <a:spLocks noGrp="1"/>
          </p:cNvSpPr>
          <p:nvPr>
            <p:ph type="sldNum" sz="quarter" idx="4294967295"/>
          </p:nvPr>
        </p:nvSpPr>
        <p:spPr>
          <a:xfrm>
            <a:off x="0" y="6309785"/>
            <a:ext cx="2743200" cy="366183"/>
          </a:xfrm>
        </p:spPr>
        <p:txBody>
          <a:bodyPr/>
          <a:lstStyle/>
          <a:p>
            <a:pPr defTabSz="1219170" fontAlgn="base">
              <a:spcBef>
                <a:spcPct val="0"/>
              </a:spcBef>
              <a:spcAft>
                <a:spcPct val="0"/>
              </a:spcAft>
            </a:pPr>
            <a:fld id="{3A2281A5-0AAD-5C43-9874-F8F3A9F5B29A}" type="slidenum">
              <a:rPr lang="en-US">
                <a:solidFill>
                  <a:srgbClr val="36424A">
                    <a:tint val="75000"/>
                  </a:srgbClr>
                </a:solidFill>
              </a:rPr>
              <a:pPr defTabSz="1219170" fontAlgn="base">
                <a:spcBef>
                  <a:spcPct val="0"/>
                </a:spcBef>
                <a:spcAft>
                  <a:spcPct val="0"/>
                </a:spcAft>
              </a:pPr>
              <a:t>4</a:t>
            </a:fld>
            <a:endParaRPr lang="en-US">
              <a:solidFill>
                <a:srgbClr val="36424A">
                  <a:tint val="75000"/>
                </a:srgbClr>
              </a:solidFill>
            </a:endParaRPr>
          </a:p>
        </p:txBody>
      </p:sp>
    </p:spTree>
    <p:extLst>
      <p:ext uri="{BB962C8B-B14F-4D97-AF65-F5344CB8AC3E}">
        <p14:creationId xmlns:p14="http://schemas.microsoft.com/office/powerpoint/2010/main" val="2037812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6D67-0A34-43EA-8CB1-0FC90EEC3575}"/>
              </a:ext>
            </a:extLst>
          </p:cNvPr>
          <p:cNvSpPr>
            <a:spLocks noGrp="1"/>
          </p:cNvSpPr>
          <p:nvPr>
            <p:ph type="title"/>
          </p:nvPr>
        </p:nvSpPr>
        <p:spPr>
          <a:xfrm>
            <a:off x="707613" y="227215"/>
            <a:ext cx="9676464" cy="663123"/>
          </a:xfrm>
        </p:spPr>
        <p:txBody>
          <a:bodyPr>
            <a:noAutofit/>
          </a:bodyPr>
          <a:lstStyle/>
          <a:p>
            <a:r>
              <a:rPr lang="en-CA" sz="3600"/>
              <a:t>Consult Reports in Netcare</a:t>
            </a:r>
          </a:p>
        </p:txBody>
      </p:sp>
      <p:sp>
        <p:nvSpPr>
          <p:cNvPr id="4" name="Slide Number Placeholder 3">
            <a:extLst>
              <a:ext uri="{FF2B5EF4-FFF2-40B4-BE49-F238E27FC236}">
                <a16:creationId xmlns:a16="http://schemas.microsoft.com/office/drawing/2014/main" id="{C39973E6-547F-4944-AFEF-D6CC18065A6A}"/>
              </a:ext>
            </a:extLst>
          </p:cNvPr>
          <p:cNvSpPr>
            <a:spLocks noGrp="1"/>
          </p:cNvSpPr>
          <p:nvPr>
            <p:ph type="sldNum" sz="quarter" idx="12"/>
          </p:nvPr>
        </p:nvSpPr>
        <p:spPr>
          <a:xfrm>
            <a:off x="9381876" y="649120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F5746B-1A61-4914-9792-FA2C912D93FF}" type="slidenum">
              <a:rPr lang="en-CA" smtClean="0"/>
              <a:pPr/>
              <a:t>40</a:t>
            </a:fld>
            <a:endParaRPr lang="en-CA"/>
          </a:p>
        </p:txBody>
      </p:sp>
      <p:cxnSp>
        <p:nvCxnSpPr>
          <p:cNvPr id="10" name="Straight Arrow Connector 9">
            <a:extLst>
              <a:ext uri="{FF2B5EF4-FFF2-40B4-BE49-F238E27FC236}">
                <a16:creationId xmlns:a16="http://schemas.microsoft.com/office/drawing/2014/main" id="{7B9A6C9D-63CD-4AA7-970B-B2B612F26A12}"/>
              </a:ext>
            </a:extLst>
          </p:cNvPr>
          <p:cNvCxnSpPr>
            <a:cxnSpLocks/>
          </p:cNvCxnSpPr>
          <p:nvPr/>
        </p:nvCxnSpPr>
        <p:spPr>
          <a:xfrm flipH="1">
            <a:off x="8704446" y="4487089"/>
            <a:ext cx="432048" cy="2562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DB969B06-AAE4-49C9-9882-933858F89AD5}"/>
              </a:ext>
            </a:extLst>
          </p:cNvPr>
          <p:cNvSpPr txBox="1"/>
          <p:nvPr/>
        </p:nvSpPr>
        <p:spPr>
          <a:xfrm>
            <a:off x="9181703" y="3812233"/>
            <a:ext cx="2439198" cy="1477328"/>
          </a:xfrm>
          <a:prstGeom prst="rect">
            <a:avLst/>
          </a:prstGeom>
          <a:noFill/>
          <a:ln>
            <a:solidFill>
              <a:schemeClr val="bg1">
                <a:lumMod val="50000"/>
              </a:schemeClr>
            </a:solidFill>
          </a:ln>
        </p:spPr>
        <p:txBody>
          <a:bodyPr wrap="square" rtlCol="0">
            <a:spAutoFit/>
          </a:bodyPr>
          <a:lstStyle/>
          <a:p>
            <a:pPr defTabSz="914378"/>
            <a:r>
              <a:rPr lang="en-CA">
                <a:solidFill>
                  <a:srgbClr val="36424A"/>
                </a:solidFill>
              </a:rPr>
              <a:t>Tool tip displays</a:t>
            </a:r>
          </a:p>
          <a:p>
            <a:pPr defTabSz="914378"/>
            <a:r>
              <a:rPr lang="en-CA">
                <a:solidFill>
                  <a:srgbClr val="36424A"/>
                </a:solidFill>
              </a:rPr>
              <a:t>Source date, category, sub-category, status, author, result source and facility</a:t>
            </a:r>
          </a:p>
        </p:txBody>
      </p:sp>
      <p:pic>
        <p:nvPicPr>
          <p:cNvPr id="12" name="Picture 11">
            <a:extLst>
              <a:ext uri="{FF2B5EF4-FFF2-40B4-BE49-F238E27FC236}">
                <a16:creationId xmlns:a16="http://schemas.microsoft.com/office/drawing/2014/main" id="{346248F5-43DF-4718-B2D0-D81C0B951FCA}"/>
              </a:ext>
            </a:extLst>
          </p:cNvPr>
          <p:cNvPicPr>
            <a:picLocks noChangeAspect="1"/>
          </p:cNvPicPr>
          <p:nvPr/>
        </p:nvPicPr>
        <p:blipFill>
          <a:blip r:embed="rId3"/>
          <a:stretch>
            <a:fillRect/>
          </a:stretch>
        </p:blipFill>
        <p:spPr>
          <a:xfrm>
            <a:off x="2283512" y="1482286"/>
            <a:ext cx="6420934" cy="4898323"/>
          </a:xfrm>
          <a:prstGeom prst="rect">
            <a:avLst/>
          </a:prstGeom>
        </p:spPr>
      </p:pic>
      <p:cxnSp>
        <p:nvCxnSpPr>
          <p:cNvPr id="13" name="Straight Arrow Connector 12">
            <a:extLst>
              <a:ext uri="{FF2B5EF4-FFF2-40B4-BE49-F238E27FC236}">
                <a16:creationId xmlns:a16="http://schemas.microsoft.com/office/drawing/2014/main" id="{4C5904A8-451B-41E7-9E4A-7E219FCACD70}"/>
              </a:ext>
            </a:extLst>
          </p:cNvPr>
          <p:cNvCxnSpPr>
            <a:cxnSpLocks/>
          </p:cNvCxnSpPr>
          <p:nvPr/>
        </p:nvCxnSpPr>
        <p:spPr>
          <a:xfrm flipV="1">
            <a:off x="2283512" y="3416426"/>
            <a:ext cx="408888" cy="1268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EC000686-DBCB-4E5C-8334-6C74185DC894}"/>
              </a:ext>
            </a:extLst>
          </p:cNvPr>
          <p:cNvSpPr txBox="1"/>
          <p:nvPr/>
        </p:nvSpPr>
        <p:spPr>
          <a:xfrm>
            <a:off x="253653" y="2870200"/>
            <a:ext cx="1971950" cy="1477328"/>
          </a:xfrm>
          <a:prstGeom prst="rect">
            <a:avLst/>
          </a:prstGeom>
          <a:noFill/>
          <a:ln>
            <a:solidFill>
              <a:schemeClr val="tx1"/>
            </a:solidFill>
          </a:ln>
        </p:spPr>
        <p:txBody>
          <a:bodyPr wrap="square" rtlCol="0">
            <a:spAutoFit/>
          </a:bodyPr>
          <a:lstStyle/>
          <a:p>
            <a:r>
              <a:rPr lang="en-US"/>
              <a:t>Other providers can see, at a glance, that this patient has a Peds Consult</a:t>
            </a:r>
          </a:p>
        </p:txBody>
      </p:sp>
      <p:sp>
        <p:nvSpPr>
          <p:cNvPr id="9" name="TextBox 8">
            <a:extLst>
              <a:ext uri="{FF2B5EF4-FFF2-40B4-BE49-F238E27FC236}">
                <a16:creationId xmlns:a16="http://schemas.microsoft.com/office/drawing/2014/main" id="{E00B14E1-B908-C94C-8724-058AB13AEA03}"/>
              </a:ext>
            </a:extLst>
          </p:cNvPr>
          <p:cNvSpPr txBox="1"/>
          <p:nvPr/>
        </p:nvSpPr>
        <p:spPr>
          <a:xfrm>
            <a:off x="9181703" y="2131536"/>
            <a:ext cx="2439198" cy="1477328"/>
          </a:xfrm>
          <a:prstGeom prst="rect">
            <a:avLst/>
          </a:prstGeom>
          <a:noFill/>
          <a:ln>
            <a:solidFill>
              <a:schemeClr val="bg1">
                <a:lumMod val="50000"/>
              </a:schemeClr>
            </a:solidFill>
          </a:ln>
        </p:spPr>
        <p:txBody>
          <a:bodyPr wrap="square" rtlCol="0">
            <a:spAutoFit/>
          </a:bodyPr>
          <a:lstStyle/>
          <a:p>
            <a:pPr defTabSz="914378"/>
            <a:r>
              <a:rPr lang="en-CA">
                <a:solidFill>
                  <a:srgbClr val="36424A"/>
                </a:solidFill>
              </a:rPr>
              <a:t>Standard notation is:</a:t>
            </a:r>
          </a:p>
          <a:p>
            <a:pPr marL="285750" indent="-285750" defTabSz="914378">
              <a:buFont typeface="Arial" panose="020B0604020202020204" pitchFamily="34" charset="0"/>
              <a:buChar char="•"/>
            </a:pPr>
            <a:r>
              <a:rPr lang="en-CA">
                <a:solidFill>
                  <a:srgbClr val="36424A"/>
                </a:solidFill>
              </a:rPr>
              <a:t>Specialty (as per skill code in EMR)</a:t>
            </a:r>
          </a:p>
          <a:p>
            <a:pPr marL="285750" indent="-285750" defTabSz="914378">
              <a:buFont typeface="Arial" panose="020B0604020202020204" pitchFamily="34" charset="0"/>
              <a:buChar char="•"/>
            </a:pPr>
            <a:r>
              <a:rPr lang="en-CA">
                <a:solidFill>
                  <a:srgbClr val="36424A"/>
                </a:solidFill>
              </a:rPr>
              <a:t>Consult</a:t>
            </a:r>
          </a:p>
          <a:p>
            <a:pPr marL="285750" indent="-285750" defTabSz="914378">
              <a:buFont typeface="Arial" panose="020B0604020202020204" pitchFamily="34" charset="0"/>
              <a:buChar char="•"/>
            </a:pPr>
            <a:r>
              <a:rPr lang="en-CA">
                <a:solidFill>
                  <a:srgbClr val="36424A"/>
                </a:solidFill>
              </a:rPr>
              <a:t>City/town</a:t>
            </a:r>
          </a:p>
        </p:txBody>
      </p:sp>
      <p:cxnSp>
        <p:nvCxnSpPr>
          <p:cNvPr id="15" name="Straight Arrow Connector 14">
            <a:extLst>
              <a:ext uri="{FF2B5EF4-FFF2-40B4-BE49-F238E27FC236}">
                <a16:creationId xmlns:a16="http://schemas.microsoft.com/office/drawing/2014/main" id="{36DF603C-2F97-D940-963F-B1CE28C389D7}"/>
              </a:ext>
            </a:extLst>
          </p:cNvPr>
          <p:cNvCxnSpPr>
            <a:cxnSpLocks/>
          </p:cNvCxnSpPr>
          <p:nvPr/>
        </p:nvCxnSpPr>
        <p:spPr>
          <a:xfrm flipH="1">
            <a:off x="8617771" y="3160152"/>
            <a:ext cx="432048" cy="256274"/>
          </a:xfrm>
          <a:prstGeom prst="straightConnector1">
            <a:avLst/>
          </a:prstGeom>
          <a:ln w="76200">
            <a:solidFill>
              <a:srgbClr val="569BBE"/>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67871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655322" y="482110"/>
            <a:ext cx="10515600" cy="720629"/>
          </a:xfrm>
        </p:spPr>
        <p:txBody>
          <a:bodyPr/>
          <a:lstStyle/>
          <a:p>
            <a:pPr>
              <a:lnSpc>
                <a:spcPct val="100000"/>
              </a:lnSpc>
            </a:pPr>
            <a:r>
              <a:rPr lang="en-US"/>
              <a:t>Keeping Records Confidential – Do Not Share Consult Reports</a:t>
            </a:r>
            <a:endParaRPr lang="en-CA"/>
          </a:p>
        </p:txBody>
      </p:sp>
      <p:sp>
        <p:nvSpPr>
          <p:cNvPr id="3" name="Content Placeholder 2">
            <a:extLst>
              <a:ext uri="{FF2B5EF4-FFF2-40B4-BE49-F238E27FC236}">
                <a16:creationId xmlns:a16="http://schemas.microsoft.com/office/drawing/2014/main" id="{A92BB050-EEEA-41E2-929A-4B053B5542FA}"/>
              </a:ext>
            </a:extLst>
          </p:cNvPr>
          <p:cNvSpPr>
            <a:spLocks noGrp="1"/>
          </p:cNvSpPr>
          <p:nvPr>
            <p:ph idx="1"/>
          </p:nvPr>
        </p:nvSpPr>
        <p:spPr>
          <a:xfrm>
            <a:off x="726442" y="2259604"/>
            <a:ext cx="4465318" cy="716938"/>
          </a:xfrm>
        </p:spPr>
        <p:txBody>
          <a:bodyPr>
            <a:normAutofit/>
          </a:bodyPr>
          <a:lstStyle/>
          <a:p>
            <a:pPr marL="0" indent="0" algn="ctr">
              <a:spcAft>
                <a:spcPts val="2400"/>
              </a:spcAft>
              <a:buNone/>
            </a:pPr>
            <a:r>
              <a:rPr lang="en-US" sz="2000"/>
              <a:t>1. Do not share Consult Data with CII at the </a:t>
            </a:r>
            <a:r>
              <a:rPr lang="en-US" sz="2000" b="1"/>
              <a:t>patient level </a:t>
            </a:r>
            <a:r>
              <a:rPr lang="en-US" sz="2000"/>
              <a:t>(ever)</a:t>
            </a:r>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7" name="Picture 6">
            <a:extLst>
              <a:ext uri="{FF2B5EF4-FFF2-40B4-BE49-F238E27FC236}">
                <a16:creationId xmlns:a16="http://schemas.microsoft.com/office/drawing/2014/main" id="{E797DD71-5B12-402C-A669-A18FA67C87DB}"/>
              </a:ext>
            </a:extLst>
          </p:cNvPr>
          <p:cNvPicPr>
            <a:picLocks noChangeAspect="1"/>
          </p:cNvPicPr>
          <p:nvPr/>
        </p:nvPicPr>
        <p:blipFill>
          <a:blip r:embed="rId3"/>
          <a:stretch>
            <a:fillRect/>
          </a:stretch>
        </p:blipFill>
        <p:spPr>
          <a:xfrm>
            <a:off x="918730" y="3259175"/>
            <a:ext cx="4608306" cy="2527474"/>
          </a:xfrm>
          <a:prstGeom prst="rect">
            <a:avLst/>
          </a:prstGeom>
        </p:spPr>
      </p:pic>
      <p:pic>
        <p:nvPicPr>
          <p:cNvPr id="11" name="Picture 10">
            <a:extLst>
              <a:ext uri="{FF2B5EF4-FFF2-40B4-BE49-F238E27FC236}">
                <a16:creationId xmlns:a16="http://schemas.microsoft.com/office/drawing/2014/main" id="{7F5922CA-D6B8-4C8A-B132-49DA3FEBB4D9}"/>
              </a:ext>
            </a:extLst>
          </p:cNvPr>
          <p:cNvPicPr>
            <a:picLocks noChangeAspect="1"/>
          </p:cNvPicPr>
          <p:nvPr/>
        </p:nvPicPr>
        <p:blipFill>
          <a:blip r:embed="rId4"/>
          <a:stretch>
            <a:fillRect/>
          </a:stretch>
        </p:blipFill>
        <p:spPr>
          <a:xfrm>
            <a:off x="7397225" y="2865738"/>
            <a:ext cx="3773697" cy="3386283"/>
          </a:xfrm>
          <a:prstGeom prst="rect">
            <a:avLst/>
          </a:prstGeom>
        </p:spPr>
      </p:pic>
      <p:sp>
        <p:nvSpPr>
          <p:cNvPr id="15" name="Content Placeholder 2">
            <a:extLst>
              <a:ext uri="{FF2B5EF4-FFF2-40B4-BE49-F238E27FC236}">
                <a16:creationId xmlns:a16="http://schemas.microsoft.com/office/drawing/2014/main" id="{6FAAD50A-F95C-4F19-BA9C-85DE3F26EB04}"/>
              </a:ext>
            </a:extLst>
          </p:cNvPr>
          <p:cNvSpPr txBox="1">
            <a:spLocks/>
          </p:cNvSpPr>
          <p:nvPr/>
        </p:nvSpPr>
        <p:spPr>
          <a:xfrm>
            <a:off x="7020560" y="2259604"/>
            <a:ext cx="4465318" cy="716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63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63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63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2. Do not share Consult data with CII for a </a:t>
            </a:r>
            <a:r>
              <a:rPr kumimoji="0" lang="en-US" sz="20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single appointment</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0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ECD9ECEF-99D2-48B8-A8AB-B4A762BC34DD}"/>
              </a:ext>
            </a:extLst>
          </p:cNvPr>
          <p:cNvSpPr txBox="1"/>
          <p:nvPr/>
        </p:nvSpPr>
        <p:spPr>
          <a:xfrm>
            <a:off x="706122" y="5786649"/>
            <a:ext cx="48005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69BBE"/>
                </a:solidFill>
                <a:effectLst/>
                <a:uLnTx/>
                <a:uFillTx/>
                <a:latin typeface="Calibri" panose="020F0502020204030204"/>
                <a:ea typeface="+mn-ea"/>
                <a:cs typeface="+mn-cs"/>
              </a:rPr>
              <a:t>Consult data will NOT be shared for that </a:t>
            </a:r>
            <a:r>
              <a:rPr kumimoji="0" lang="en-US" sz="1600" b="1" i="0" u="none" strike="noStrike" kern="1200" cap="none" spc="0" normalizeH="0" baseline="0" noProof="0">
                <a:ln>
                  <a:noFill/>
                </a:ln>
                <a:solidFill>
                  <a:srgbClr val="569BBE"/>
                </a:solidFill>
                <a:effectLst/>
                <a:uLnTx/>
                <a:uFillTx/>
                <a:latin typeface="Calibri" panose="020F0502020204030204"/>
                <a:ea typeface="+mn-ea"/>
                <a:cs typeface="+mn-cs"/>
              </a:rPr>
              <a:t>patient</a:t>
            </a:r>
          </a:p>
        </p:txBody>
      </p:sp>
      <p:sp>
        <p:nvSpPr>
          <p:cNvPr id="19" name="TextBox 18">
            <a:extLst>
              <a:ext uri="{FF2B5EF4-FFF2-40B4-BE49-F238E27FC236}">
                <a16:creationId xmlns:a16="http://schemas.microsoft.com/office/drawing/2014/main" id="{2EDD58F0-78C9-4733-8C87-E375D8104857}"/>
              </a:ext>
            </a:extLst>
          </p:cNvPr>
          <p:cNvSpPr txBox="1"/>
          <p:nvPr/>
        </p:nvSpPr>
        <p:spPr>
          <a:xfrm>
            <a:off x="6872617" y="6204915"/>
            <a:ext cx="492525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69BBE"/>
                </a:solidFill>
                <a:effectLst/>
                <a:uLnTx/>
                <a:uFillTx/>
                <a:latin typeface="Calibri" panose="020F0502020204030204"/>
                <a:ea typeface="+mn-ea"/>
                <a:cs typeface="+mn-cs"/>
              </a:rPr>
              <a:t>Patient information for that </a:t>
            </a:r>
            <a:r>
              <a:rPr kumimoji="0" lang="en-US" sz="1600" b="1" i="0" u="none" strike="noStrike" kern="1200" cap="none" spc="0" normalizeH="0" baseline="0" noProof="0">
                <a:ln>
                  <a:noFill/>
                </a:ln>
                <a:solidFill>
                  <a:srgbClr val="569BBE"/>
                </a:solidFill>
                <a:effectLst/>
                <a:uLnTx/>
                <a:uFillTx/>
                <a:latin typeface="Calibri" panose="020F0502020204030204"/>
                <a:ea typeface="+mn-ea"/>
                <a:cs typeface="+mn-cs"/>
              </a:rPr>
              <a:t>appointment</a:t>
            </a:r>
            <a:r>
              <a:rPr kumimoji="0" lang="en-US" sz="1600" b="0" i="0" u="none" strike="noStrike" kern="1200" cap="none" spc="0" normalizeH="0" baseline="0" noProof="0">
                <a:ln>
                  <a:noFill/>
                </a:ln>
                <a:solidFill>
                  <a:srgbClr val="569BBE"/>
                </a:solidFill>
                <a:effectLst/>
                <a:uLnTx/>
                <a:uFillTx/>
                <a:latin typeface="Calibri" panose="020F0502020204030204"/>
                <a:ea typeface="+mn-ea"/>
                <a:cs typeface="+mn-cs"/>
              </a:rPr>
              <a:t> is NOT shared</a:t>
            </a:r>
          </a:p>
        </p:txBody>
      </p:sp>
      <p:sp>
        <p:nvSpPr>
          <p:cNvPr id="5" name="Content Placeholder 2">
            <a:extLst>
              <a:ext uri="{FF2B5EF4-FFF2-40B4-BE49-F238E27FC236}">
                <a16:creationId xmlns:a16="http://schemas.microsoft.com/office/drawing/2014/main" id="{8F4D2E68-CB23-44CF-8FCC-1B3B9EEF976C}"/>
              </a:ext>
            </a:extLst>
          </p:cNvPr>
          <p:cNvSpPr txBox="1">
            <a:spLocks/>
          </p:cNvSpPr>
          <p:nvPr/>
        </p:nvSpPr>
        <p:spPr>
          <a:xfrm>
            <a:off x="650657" y="1393813"/>
            <a:ext cx="10835221" cy="8717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635"/>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635"/>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635"/>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635"/>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CA" sz="2400" b="1"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You can prevent selected health information from being sent to Alberta Netcare by making patient data private or confidential:</a:t>
            </a:r>
            <a:endParaRPr kumimoji="0" lang="en-US" sz="24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794936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79B-5061-4BB5-95F9-6DAFA06E3EA6}"/>
              </a:ext>
            </a:extLst>
          </p:cNvPr>
          <p:cNvSpPr>
            <a:spLocks noGrp="1"/>
          </p:cNvSpPr>
          <p:nvPr>
            <p:ph type="title"/>
          </p:nvPr>
        </p:nvSpPr>
        <p:spPr>
          <a:xfrm>
            <a:off x="659180" y="500863"/>
            <a:ext cx="10830556" cy="720629"/>
          </a:xfrm>
        </p:spPr>
        <p:txBody>
          <a:bodyPr/>
          <a:lstStyle/>
          <a:p>
            <a:pPr>
              <a:lnSpc>
                <a:spcPct val="100000"/>
              </a:lnSpc>
            </a:pPr>
            <a:r>
              <a:rPr lang="en-US"/>
              <a:t>Keeping Records Confidential – Do Not Share Consult Reports (Another Option)</a:t>
            </a:r>
            <a:endParaRPr lang="en-CA"/>
          </a:p>
        </p:txBody>
      </p:sp>
      <p:sp>
        <p:nvSpPr>
          <p:cNvPr id="3" name="Content Placeholder 2">
            <a:extLst>
              <a:ext uri="{FF2B5EF4-FFF2-40B4-BE49-F238E27FC236}">
                <a16:creationId xmlns:a16="http://schemas.microsoft.com/office/drawing/2014/main" id="{A92BB050-EEEA-41E2-929A-4B053B5542FA}"/>
              </a:ext>
            </a:extLst>
          </p:cNvPr>
          <p:cNvSpPr>
            <a:spLocks noGrp="1"/>
          </p:cNvSpPr>
          <p:nvPr>
            <p:ph idx="1"/>
          </p:nvPr>
        </p:nvSpPr>
        <p:spPr>
          <a:xfrm>
            <a:off x="767082" y="1616968"/>
            <a:ext cx="4749798" cy="4874238"/>
          </a:xfrm>
        </p:spPr>
        <p:txBody>
          <a:bodyPr>
            <a:normAutofit lnSpcReduction="10000"/>
          </a:bodyPr>
          <a:lstStyle/>
          <a:p>
            <a:pPr marL="0" indent="0">
              <a:buNone/>
            </a:pPr>
            <a:r>
              <a:rPr lang="en-US"/>
              <a:t>For </a:t>
            </a:r>
            <a:r>
              <a:rPr lang="en-US" b="1"/>
              <a:t>consult reports </a:t>
            </a:r>
            <a:r>
              <a:rPr lang="en-US"/>
              <a:t>not associated with an appointment, the user is able to choose ‘Do not share with CII/CPAR’ to keep the consult report from going to Alberta Netcare.</a:t>
            </a:r>
          </a:p>
          <a:p>
            <a:pPr marL="0" indent="0">
              <a:buNone/>
            </a:pPr>
            <a:endParaRPr lang="en-US"/>
          </a:p>
          <a:p>
            <a:pPr marL="0" indent="0">
              <a:buNone/>
            </a:pPr>
            <a:endParaRPr lang="en-US"/>
          </a:p>
          <a:p>
            <a:pPr marL="0" indent="0">
              <a:buNone/>
            </a:pPr>
            <a:r>
              <a:rPr lang="en-US">
                <a:solidFill>
                  <a:srgbClr val="569BBE"/>
                </a:solidFill>
              </a:rPr>
              <a:t>Reminder: there is the choice to make an entire visit “Do Not Share”</a:t>
            </a:r>
          </a:p>
        </p:txBody>
      </p:sp>
      <p:sp>
        <p:nvSpPr>
          <p:cNvPr id="4" name="Slide Number Placeholder 3">
            <a:extLst>
              <a:ext uri="{FF2B5EF4-FFF2-40B4-BE49-F238E27FC236}">
                <a16:creationId xmlns:a16="http://schemas.microsoft.com/office/drawing/2014/main" id="{7BDCCFF5-E998-4EB3-B628-81707DBD28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9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7" name="Group 6">
            <a:extLst>
              <a:ext uri="{FF2B5EF4-FFF2-40B4-BE49-F238E27FC236}">
                <a16:creationId xmlns:a16="http://schemas.microsoft.com/office/drawing/2014/main" id="{E0CF88B6-5B73-4AF6-98DE-A92AA578A422}"/>
              </a:ext>
            </a:extLst>
          </p:cNvPr>
          <p:cNvGrpSpPr/>
          <p:nvPr/>
        </p:nvGrpSpPr>
        <p:grpSpPr>
          <a:xfrm>
            <a:off x="5810510" y="1516971"/>
            <a:ext cx="6182485" cy="5265303"/>
            <a:chOff x="5810510" y="1489675"/>
            <a:chExt cx="6182485" cy="5265303"/>
          </a:xfrm>
        </p:grpSpPr>
        <p:pic>
          <p:nvPicPr>
            <p:cNvPr id="5" name="Picture 4">
              <a:extLst>
                <a:ext uri="{FF2B5EF4-FFF2-40B4-BE49-F238E27FC236}">
                  <a16:creationId xmlns:a16="http://schemas.microsoft.com/office/drawing/2014/main" id="{D340AD97-1180-4375-A639-BA117EFA34AE}"/>
                </a:ext>
              </a:extLst>
            </p:cNvPr>
            <p:cNvPicPr>
              <a:picLocks noChangeAspect="1"/>
            </p:cNvPicPr>
            <p:nvPr/>
          </p:nvPicPr>
          <p:blipFill>
            <a:blip r:embed="rId3"/>
            <a:stretch>
              <a:fillRect/>
            </a:stretch>
          </p:blipFill>
          <p:spPr>
            <a:xfrm>
              <a:off x="5810510" y="1489675"/>
              <a:ext cx="6182485" cy="5265303"/>
            </a:xfrm>
            <a:prstGeom prst="rect">
              <a:avLst/>
            </a:prstGeom>
          </p:spPr>
        </p:pic>
        <p:sp>
          <p:nvSpPr>
            <p:cNvPr id="6" name="Rectangle 5">
              <a:extLst>
                <a:ext uri="{FF2B5EF4-FFF2-40B4-BE49-F238E27FC236}">
                  <a16:creationId xmlns:a16="http://schemas.microsoft.com/office/drawing/2014/main" id="{9A3BD765-45AF-4441-AAEB-237DE0CEDB6E}"/>
                </a:ext>
              </a:extLst>
            </p:cNvPr>
            <p:cNvSpPr/>
            <p:nvPr/>
          </p:nvSpPr>
          <p:spPr>
            <a:xfrm>
              <a:off x="7201385" y="4922831"/>
              <a:ext cx="1591733" cy="29351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61917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electronic medical reco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089" y="2427857"/>
            <a:ext cx="1293481" cy="9908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44121" y="1573289"/>
            <a:ext cx="1582484" cy="769634"/>
          </a:xfrm>
          <a:prstGeom prst="rect">
            <a:avLst/>
          </a:prstGeom>
        </p:spPr>
        <p:txBody>
          <a:bodyPr wrap="square">
            <a:spAutoFit/>
          </a:bodyPr>
          <a:lstStyle/>
          <a:p>
            <a:pPr algn="ctr" defTabSz="1219170" fontAlgn="base">
              <a:spcBef>
                <a:spcPct val="0"/>
              </a:spcBef>
              <a:spcAft>
                <a:spcPct val="0"/>
              </a:spcAft>
            </a:pPr>
            <a:r>
              <a:rPr lang="en-US" sz="1467" b="1">
                <a:solidFill>
                  <a:srgbClr val="275971"/>
                </a:solidFill>
                <a:latin typeface="Segoe UI" panose="020B0502040204020203" pitchFamily="34" charset="0"/>
                <a:cs typeface="Segoe UI" panose="020B0502040204020203" pitchFamily="34" charset="0"/>
              </a:rPr>
              <a:t>Community</a:t>
            </a:r>
          </a:p>
          <a:p>
            <a:pPr algn="ctr" defTabSz="1219170" fontAlgn="base">
              <a:spcBef>
                <a:spcPct val="0"/>
              </a:spcBef>
              <a:spcAft>
                <a:spcPct val="0"/>
              </a:spcAft>
            </a:pPr>
            <a:r>
              <a:rPr lang="en-US" sz="1467" b="1">
                <a:solidFill>
                  <a:srgbClr val="275971"/>
                </a:solidFill>
                <a:latin typeface="Segoe UI" panose="020B0502040204020203" pitchFamily="34" charset="0"/>
                <a:cs typeface="Segoe UI" panose="020B0502040204020203" pitchFamily="34" charset="0"/>
              </a:rPr>
              <a:t>Physician Office EMR</a:t>
            </a:r>
            <a:endParaRPr lang="en-CA" sz="1467" b="1">
              <a:solidFill>
                <a:srgbClr val="275971"/>
              </a:solidFill>
              <a:latin typeface="Segoe UI" panose="020B0502040204020203" pitchFamily="34" charset="0"/>
              <a:cs typeface="Segoe UI" panose="020B0502040204020203" pitchFamily="34" charset="0"/>
            </a:endParaRPr>
          </a:p>
        </p:txBody>
      </p:sp>
      <p:sp>
        <p:nvSpPr>
          <p:cNvPr id="9" name="Rectangle 8"/>
          <p:cNvSpPr/>
          <p:nvPr/>
        </p:nvSpPr>
        <p:spPr>
          <a:xfrm>
            <a:off x="639649" y="3596055"/>
            <a:ext cx="2770630" cy="420564"/>
          </a:xfrm>
          <a:prstGeom prst="rect">
            <a:avLst/>
          </a:prstGeom>
        </p:spPr>
        <p:txBody>
          <a:bodyPr wrap="none">
            <a:spAutoFit/>
          </a:bodyPr>
          <a:lstStyle/>
          <a:p>
            <a:pPr defTabSz="1219170" fontAlgn="base">
              <a:spcBef>
                <a:spcPct val="0"/>
              </a:spcBef>
              <a:spcAft>
                <a:spcPct val="0"/>
              </a:spcAft>
            </a:pPr>
            <a:r>
              <a:rPr lang="en-US" sz="2133">
                <a:solidFill>
                  <a:prstClr val="black"/>
                </a:solidFill>
                <a:latin typeface="Segoe UI" panose="020B0502040204020203" pitchFamily="34" charset="0"/>
                <a:cs typeface="Segoe UI" panose="020B0502040204020203" pitchFamily="34" charset="0"/>
              </a:rPr>
              <a:t>Confirmed Panel Lists</a:t>
            </a:r>
            <a:endParaRPr lang="en-CA" sz="2133">
              <a:solidFill>
                <a:prstClr val="black"/>
              </a:solidFill>
              <a:latin typeface="Segoe UI" panose="020B0502040204020203" pitchFamily="34" charset="0"/>
              <a:cs typeface="Segoe UI" panose="020B0502040204020203" pitchFamily="34" charset="0"/>
            </a:endParaRPr>
          </a:p>
        </p:txBody>
      </p:sp>
      <p:cxnSp>
        <p:nvCxnSpPr>
          <p:cNvPr id="10" name="Straight Arrow Connector 9"/>
          <p:cNvCxnSpPr/>
          <p:nvPr/>
        </p:nvCxnSpPr>
        <p:spPr>
          <a:xfrm>
            <a:off x="2953288" y="2798497"/>
            <a:ext cx="1440160"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pic>
        <p:nvPicPr>
          <p:cNvPr id="11" name="Picture 24"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1541" y="2400081"/>
            <a:ext cx="1035291" cy="12781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74988" y="1730230"/>
            <a:ext cx="1141659" cy="666977"/>
          </a:xfrm>
          <a:prstGeom prst="rect">
            <a:avLst/>
          </a:prstGeom>
          <a:noFill/>
        </p:spPr>
        <p:txBody>
          <a:bodyPr wrap="none" rtlCol="0">
            <a:spAutoFit/>
          </a:bodyPr>
          <a:lstStyle/>
          <a:p>
            <a:pPr algn="ctr" defTabSz="1219170" fontAlgn="base">
              <a:spcBef>
                <a:spcPct val="0"/>
              </a:spcBef>
              <a:spcAft>
                <a:spcPct val="0"/>
              </a:spcAft>
            </a:pPr>
            <a:r>
              <a:rPr lang="en-US" sz="1867" b="1">
                <a:solidFill>
                  <a:prstClr val="black"/>
                </a:solidFill>
                <a:latin typeface="Segoe UI" panose="020B0502040204020203" pitchFamily="34" charset="0"/>
                <a:cs typeface="Segoe UI" panose="020B0502040204020203" pitchFamily="34" charset="0"/>
              </a:rPr>
              <a:t>CII Data </a:t>
            </a:r>
          </a:p>
          <a:p>
            <a:pPr algn="ctr" defTabSz="1219170" fontAlgn="base">
              <a:spcBef>
                <a:spcPct val="0"/>
              </a:spcBef>
              <a:spcAft>
                <a:spcPct val="0"/>
              </a:spcAft>
            </a:pPr>
            <a:r>
              <a:rPr lang="en-US" sz="1867" b="1">
                <a:solidFill>
                  <a:prstClr val="black"/>
                </a:solidFill>
                <a:latin typeface="Segoe UI" panose="020B0502040204020203" pitchFamily="34" charset="0"/>
                <a:cs typeface="Segoe UI" panose="020B0502040204020203" pitchFamily="34" charset="0"/>
              </a:rPr>
              <a:t>Hub</a:t>
            </a:r>
            <a:endParaRPr lang="en-CA" sz="1867" b="1">
              <a:solidFill>
                <a:prstClr val="black"/>
              </a:solidFill>
              <a:latin typeface="Segoe UI" panose="020B0502040204020203" pitchFamily="34" charset="0"/>
              <a:cs typeface="Segoe UI" panose="020B0502040204020203" pitchFamily="34" charset="0"/>
            </a:endParaRPr>
          </a:p>
        </p:txBody>
      </p:sp>
      <p:pic>
        <p:nvPicPr>
          <p:cNvPr id="16" name="Picture 26" descr="Image result for file ser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7872" y="1544341"/>
            <a:ext cx="827133" cy="9520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092918" y="2460435"/>
            <a:ext cx="2009525" cy="543867"/>
          </a:xfrm>
          <a:prstGeom prst="rect">
            <a:avLst/>
          </a:prstGeom>
          <a:noFill/>
        </p:spPr>
        <p:txBody>
          <a:bodyPr wrap="none" rtlCol="0">
            <a:spAutoFit/>
          </a:bodyPr>
          <a:lstStyle/>
          <a:p>
            <a:pPr algn="ctr" defTabSz="1219170" fontAlgn="base">
              <a:spcBef>
                <a:spcPct val="0"/>
              </a:spcBef>
              <a:spcAft>
                <a:spcPct val="0"/>
              </a:spcAft>
            </a:pPr>
            <a:r>
              <a:rPr lang="en-US" sz="1467" b="1">
                <a:solidFill>
                  <a:srgbClr val="275971"/>
                </a:solidFill>
                <a:latin typeface="Segoe UI" panose="020B0502040204020203" pitchFamily="34" charset="0"/>
                <a:cs typeface="Segoe UI" panose="020B0502040204020203" pitchFamily="34" charset="0"/>
              </a:rPr>
              <a:t>Central Patient </a:t>
            </a:r>
          </a:p>
          <a:p>
            <a:pPr algn="ctr" defTabSz="1219170" fontAlgn="base">
              <a:spcBef>
                <a:spcPct val="0"/>
              </a:spcBef>
              <a:spcAft>
                <a:spcPct val="0"/>
              </a:spcAft>
            </a:pPr>
            <a:r>
              <a:rPr lang="en-US" sz="1467" b="1">
                <a:solidFill>
                  <a:srgbClr val="275971"/>
                </a:solidFill>
                <a:latin typeface="Segoe UI" panose="020B0502040204020203" pitchFamily="34" charset="0"/>
                <a:cs typeface="Segoe UI" panose="020B0502040204020203" pitchFamily="34" charset="0"/>
              </a:rPr>
              <a:t>Attachment Registry</a:t>
            </a:r>
            <a:endParaRPr lang="en-CA" sz="1467" b="1">
              <a:solidFill>
                <a:srgbClr val="275971"/>
              </a:solidFill>
              <a:latin typeface="Segoe UI" panose="020B0502040204020203" pitchFamily="34" charset="0"/>
              <a:cs typeface="Segoe UI" panose="020B0502040204020203" pitchFamily="34" charset="0"/>
            </a:endParaRPr>
          </a:p>
        </p:txBody>
      </p:sp>
      <p:sp>
        <p:nvSpPr>
          <p:cNvPr id="20" name="Rectangle 19"/>
          <p:cNvSpPr/>
          <p:nvPr/>
        </p:nvSpPr>
        <p:spPr>
          <a:xfrm>
            <a:off x="9226743" y="3272121"/>
            <a:ext cx="2720104" cy="420564"/>
          </a:xfrm>
          <a:prstGeom prst="rect">
            <a:avLst/>
          </a:prstGeom>
        </p:spPr>
        <p:txBody>
          <a:bodyPr wrap="none">
            <a:spAutoFit/>
          </a:bodyPr>
          <a:lstStyle/>
          <a:p>
            <a:pPr defTabSz="1219170" fontAlgn="base">
              <a:spcBef>
                <a:spcPct val="0"/>
              </a:spcBef>
              <a:spcAft>
                <a:spcPct val="0"/>
              </a:spcAft>
            </a:pPr>
            <a:r>
              <a:rPr lang="en-US" sz="2133">
                <a:solidFill>
                  <a:prstClr val="black"/>
                </a:solidFill>
                <a:latin typeface="Segoe UI" panose="020B0502040204020203" pitchFamily="34" charset="0"/>
                <a:cs typeface="Segoe UI" panose="020B0502040204020203" pitchFamily="34" charset="0"/>
              </a:rPr>
              <a:t>Panel Conflict Report</a:t>
            </a:r>
            <a:endParaRPr lang="en-CA" sz="2133">
              <a:solidFill>
                <a:prstClr val="black"/>
              </a:solidFill>
              <a:latin typeface="Segoe UI" panose="020B0502040204020203" pitchFamily="34" charset="0"/>
              <a:cs typeface="Segoe UI" panose="020B0502040204020203" pitchFamily="34" charset="0"/>
            </a:endParaRPr>
          </a:p>
        </p:txBody>
      </p:sp>
      <p:sp>
        <p:nvSpPr>
          <p:cNvPr id="21" name="Rectangle 20"/>
          <p:cNvSpPr/>
          <p:nvPr/>
        </p:nvSpPr>
        <p:spPr>
          <a:xfrm>
            <a:off x="9111359" y="1420965"/>
            <a:ext cx="2884979" cy="748795"/>
          </a:xfrm>
          <a:prstGeom prst="rect">
            <a:avLst/>
          </a:prstGeom>
        </p:spPr>
        <p:txBody>
          <a:bodyPr wrap="square">
            <a:spAutoFit/>
          </a:bodyPr>
          <a:lstStyle/>
          <a:p>
            <a:pPr algn="ctr" defTabSz="1219170" fontAlgn="base">
              <a:spcBef>
                <a:spcPct val="0"/>
              </a:spcBef>
              <a:spcAft>
                <a:spcPct val="0"/>
              </a:spcAft>
            </a:pPr>
            <a:r>
              <a:rPr lang="en-US" sz="2133">
                <a:solidFill>
                  <a:prstClr val="black"/>
                </a:solidFill>
                <a:latin typeface="Segoe UI" panose="020B0502040204020203" pitchFamily="34" charset="0"/>
                <a:cs typeface="Segoe UI" panose="020B0502040204020203" pitchFamily="34" charset="0"/>
              </a:rPr>
              <a:t>Demographic Mismatch Report</a:t>
            </a:r>
            <a:endParaRPr lang="en-CA" sz="2133">
              <a:solidFill>
                <a:prstClr val="black"/>
              </a:solidFill>
              <a:latin typeface="Segoe UI" panose="020B0502040204020203" pitchFamily="34" charset="0"/>
              <a:cs typeface="Segoe UI" panose="020B0502040204020203" pitchFamily="34" charset="0"/>
            </a:endParaRPr>
          </a:p>
        </p:txBody>
      </p:sp>
      <p:cxnSp>
        <p:nvCxnSpPr>
          <p:cNvPr id="22" name="Straight Arrow Connector 21"/>
          <p:cNvCxnSpPr/>
          <p:nvPr/>
        </p:nvCxnSpPr>
        <p:spPr>
          <a:xfrm flipV="1">
            <a:off x="8633789" y="1810815"/>
            <a:ext cx="522723" cy="470821"/>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cxnSp>
        <p:nvCxnSpPr>
          <p:cNvPr id="23" name="Straight Arrow Connector 22"/>
          <p:cNvCxnSpPr/>
          <p:nvPr/>
        </p:nvCxnSpPr>
        <p:spPr>
          <a:xfrm>
            <a:off x="8636433" y="3005328"/>
            <a:ext cx="528268" cy="384043"/>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p:cNvCxnSpPr/>
          <p:nvPr/>
        </p:nvCxnSpPr>
        <p:spPr>
          <a:xfrm>
            <a:off x="5726002" y="2817504"/>
            <a:ext cx="1020716" cy="0"/>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pic>
        <p:nvPicPr>
          <p:cNvPr id="3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4016" y="2124035"/>
            <a:ext cx="2454297" cy="315203"/>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7488" y="2595748"/>
            <a:ext cx="2484736" cy="538155"/>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13133" y="3692315"/>
            <a:ext cx="4096455" cy="864096"/>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6" name="Title 3"/>
          <p:cNvSpPr txBox="1">
            <a:spLocks/>
          </p:cNvSpPr>
          <p:nvPr/>
        </p:nvSpPr>
        <p:spPr bwMode="auto">
          <a:xfrm>
            <a:off x="693821" y="176577"/>
            <a:ext cx="11255913" cy="83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defTabSz="1219170"/>
            <a:r>
              <a:rPr lang="en-CA" sz="3600">
                <a:solidFill>
                  <a:srgbClr val="275971"/>
                </a:solidFill>
                <a:latin typeface="Segoe UI" panose="020B0502040204020203" pitchFamily="34" charset="0"/>
                <a:cs typeface="Segoe UI" panose="020B0502040204020203" pitchFamily="34" charset="0"/>
              </a:rPr>
              <a:t>Confirmed Panel Lists to CPAR</a:t>
            </a:r>
          </a:p>
        </p:txBody>
      </p:sp>
      <p:pic>
        <p:nvPicPr>
          <p:cNvPr id="27" name="Picture 16" descr="Image result for serve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63035" y="4886343"/>
            <a:ext cx="829096" cy="78424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873668" y="5772886"/>
            <a:ext cx="1228113" cy="769634"/>
          </a:xfrm>
          <a:prstGeom prst="rect">
            <a:avLst/>
          </a:prstGeom>
          <a:noFill/>
        </p:spPr>
        <p:txBody>
          <a:bodyPr wrap="square" rtlCol="0">
            <a:spAutoFit/>
          </a:bodyPr>
          <a:lstStyle/>
          <a:p>
            <a:pPr algn="ctr" defTabSz="1219170" fontAlgn="base">
              <a:spcBef>
                <a:spcPct val="0"/>
              </a:spcBef>
              <a:spcAft>
                <a:spcPct val="0"/>
              </a:spcAft>
            </a:pPr>
            <a:r>
              <a:rPr lang="en-US" sz="1467" b="1">
                <a:solidFill>
                  <a:srgbClr val="275971"/>
                </a:solidFill>
                <a:latin typeface="Segoe UI" panose="020B0502040204020203" pitchFamily="34" charset="0"/>
                <a:cs typeface="Segoe UI" panose="020B0502040204020203" pitchFamily="34" charset="0"/>
              </a:rPr>
              <a:t>Healthcare Data</a:t>
            </a:r>
          </a:p>
          <a:p>
            <a:pPr algn="ctr" defTabSz="1219170" fontAlgn="base">
              <a:spcBef>
                <a:spcPct val="0"/>
              </a:spcBef>
              <a:spcAft>
                <a:spcPct val="0"/>
              </a:spcAft>
            </a:pPr>
            <a:r>
              <a:rPr lang="en-US" sz="1467" b="1">
                <a:solidFill>
                  <a:srgbClr val="275971"/>
                </a:solidFill>
                <a:latin typeface="Segoe UI" panose="020B0502040204020203" pitchFamily="34" charset="0"/>
                <a:cs typeface="Segoe UI" panose="020B0502040204020203" pitchFamily="34" charset="0"/>
              </a:rPr>
              <a:t>Repository</a:t>
            </a:r>
            <a:endParaRPr lang="en-CA" sz="1467" b="1">
              <a:solidFill>
                <a:srgbClr val="275971"/>
              </a:solidFill>
              <a:latin typeface="Segoe UI" panose="020B0502040204020203" pitchFamily="34" charset="0"/>
              <a:cs typeface="Segoe UI" panose="020B0502040204020203" pitchFamily="34" charset="0"/>
            </a:endParaRPr>
          </a:p>
        </p:txBody>
      </p:sp>
      <p:cxnSp>
        <p:nvCxnSpPr>
          <p:cNvPr id="29" name="Straight Arrow Connector 28"/>
          <p:cNvCxnSpPr/>
          <p:nvPr/>
        </p:nvCxnSpPr>
        <p:spPr>
          <a:xfrm>
            <a:off x="5726414" y="2865249"/>
            <a:ext cx="2533564" cy="3162527"/>
          </a:xfrm>
          <a:prstGeom prst="straightConnector1">
            <a:avLst/>
          </a:prstGeom>
          <a:ln w="76200">
            <a:solidFill>
              <a:srgbClr val="D06F1A"/>
            </a:solidFill>
            <a:tailEnd type="triangle"/>
          </a:ln>
        </p:spPr>
        <p:style>
          <a:lnRef idx="3">
            <a:schemeClr val="accent3"/>
          </a:lnRef>
          <a:fillRef idx="0">
            <a:schemeClr val="accent3"/>
          </a:fillRef>
          <a:effectRef idx="2">
            <a:schemeClr val="accent3"/>
          </a:effectRef>
          <a:fontRef idx="minor">
            <a:schemeClr val="tx1"/>
          </a:fontRef>
        </p:style>
      </p:cxnSp>
      <p:sp>
        <p:nvSpPr>
          <p:cNvPr id="31" name="Rectangle 30"/>
          <p:cNvSpPr/>
          <p:nvPr/>
        </p:nvSpPr>
        <p:spPr>
          <a:xfrm>
            <a:off x="7248128" y="1249483"/>
            <a:ext cx="4800533" cy="3427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CA" sz="2400">
              <a:solidFill>
                <a:prstClr val="white"/>
              </a:solidFill>
              <a:latin typeface="Segoe UI" panose="020B0502040204020203" pitchFamily="34" charset="0"/>
            </a:endParaRPr>
          </a:p>
        </p:txBody>
      </p:sp>
      <p:sp>
        <p:nvSpPr>
          <p:cNvPr id="25" name="Rectangle 24"/>
          <p:cNvSpPr/>
          <p:nvPr/>
        </p:nvSpPr>
        <p:spPr>
          <a:xfrm>
            <a:off x="8602320" y="4773149"/>
            <a:ext cx="1718149" cy="1799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CA" sz="2400">
              <a:solidFill>
                <a:prstClr val="white"/>
              </a:solidFill>
              <a:latin typeface="Segoe UI" panose="020B0502040204020203" pitchFamily="34" charset="0"/>
            </a:endParaRPr>
          </a:p>
        </p:txBody>
      </p:sp>
      <p:pic>
        <p:nvPicPr>
          <p:cNvPr id="32" name="Picture 31"/>
          <p:cNvPicPr/>
          <p:nvPr/>
        </p:nvPicPr>
        <p:blipFill>
          <a:blip r:embed="rId10">
            <a:extLst>
              <a:ext uri="{28A0092B-C50C-407E-A947-70E740481C1C}">
                <a14:useLocalDpi xmlns:a14="http://schemas.microsoft.com/office/drawing/2010/main" val="0"/>
              </a:ext>
            </a:extLst>
          </a:blip>
          <a:srcRect/>
          <a:stretch>
            <a:fillRect/>
          </a:stretch>
        </p:blipFill>
        <p:spPr bwMode="auto">
          <a:xfrm>
            <a:off x="321357" y="4123004"/>
            <a:ext cx="4816127" cy="1649882"/>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6801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1276506" cy="823159"/>
          </a:xfrm>
        </p:spPr>
        <p:txBody>
          <a:bodyPr>
            <a:noAutofit/>
          </a:bodyPr>
          <a:lstStyle/>
          <a:p>
            <a:r>
              <a:rPr lang="en-US" sz="3600" err="1">
                <a:latin typeface="Segoe UI"/>
                <a:cs typeface="Segoe UI"/>
              </a:rPr>
              <a:t>Accuro</a:t>
            </a:r>
            <a:r>
              <a:rPr lang="en-US" sz="3600">
                <a:latin typeface="Segoe UI"/>
                <a:cs typeface="Segoe UI"/>
              </a:rPr>
              <a:t> CPAR Mapping – Patient Demographics</a:t>
            </a:r>
          </a:p>
        </p:txBody>
      </p:sp>
      <p:pic>
        <p:nvPicPr>
          <p:cNvPr id="3" name="Picture 2"/>
          <p:cNvPicPr>
            <a:picLocks noChangeAspect="1"/>
          </p:cNvPicPr>
          <p:nvPr/>
        </p:nvPicPr>
        <p:blipFill>
          <a:blip r:embed="rId3"/>
          <a:stretch>
            <a:fillRect/>
          </a:stretch>
        </p:blipFill>
        <p:spPr>
          <a:xfrm>
            <a:off x="8494812" y="1187602"/>
            <a:ext cx="2904596" cy="1147337"/>
          </a:xfrm>
          <a:prstGeom prst="rect">
            <a:avLst/>
          </a:prstGeom>
        </p:spPr>
      </p:pic>
      <p:sp>
        <p:nvSpPr>
          <p:cNvPr id="6" name="TextBox 5"/>
          <p:cNvSpPr txBox="1"/>
          <p:nvPr/>
        </p:nvSpPr>
        <p:spPr>
          <a:xfrm>
            <a:off x="696683" y="1317249"/>
            <a:ext cx="4745723" cy="369332"/>
          </a:xfrm>
          <a:prstGeom prst="rect">
            <a:avLst/>
          </a:prstGeom>
          <a:noFill/>
        </p:spPr>
        <p:txBody>
          <a:bodyPr wrap="none" rtlCol="0">
            <a:spAutoFit/>
          </a:bodyPr>
          <a:lstStyle/>
          <a:p>
            <a:r>
              <a:rPr lang="en-US" b="1"/>
              <a:t>Patient Demographics – Mapping to CPAR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334" y="1736520"/>
            <a:ext cx="6921900" cy="496648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9" name="Rectangle 18"/>
          <p:cNvSpPr/>
          <p:nvPr/>
        </p:nvSpPr>
        <p:spPr>
          <a:xfrm>
            <a:off x="5358476" y="2861910"/>
            <a:ext cx="1240031" cy="214921"/>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50065" y="2069462"/>
            <a:ext cx="1179383" cy="414246"/>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030995" y="2799260"/>
            <a:ext cx="766551" cy="277571"/>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606379" y="3518656"/>
            <a:ext cx="1389024" cy="213086"/>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606379" y="4310796"/>
            <a:ext cx="1389024" cy="213086"/>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63113" y="4310795"/>
            <a:ext cx="766551" cy="213087"/>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61659" y="2504101"/>
            <a:ext cx="3143765" cy="3693319"/>
          </a:xfrm>
          <a:prstGeom prst="rect">
            <a:avLst/>
          </a:prstGeom>
          <a:noFill/>
        </p:spPr>
        <p:txBody>
          <a:bodyPr wrap="square" rtlCol="0">
            <a:spAutoFit/>
          </a:bodyPr>
          <a:lstStyle/>
          <a:p>
            <a:r>
              <a:rPr lang="en-US"/>
              <a:t>Information that to submits to CPAR:</a:t>
            </a:r>
          </a:p>
          <a:p>
            <a:pPr marL="285750" indent="-285750">
              <a:buFont typeface="Arial" panose="020B0604020202020204" pitchFamily="34" charset="0"/>
              <a:buChar char="•"/>
            </a:pPr>
            <a:r>
              <a:rPr lang="en-US"/>
              <a:t>Name (first, last)</a:t>
            </a:r>
          </a:p>
          <a:p>
            <a:pPr marL="285750" indent="-285750">
              <a:buFont typeface="Arial" panose="020B0604020202020204" pitchFamily="34" charset="0"/>
              <a:buChar char="•"/>
            </a:pPr>
            <a:r>
              <a:rPr lang="en-US"/>
              <a:t>DOB</a:t>
            </a:r>
          </a:p>
          <a:p>
            <a:pPr marL="285750" indent="-285750">
              <a:buFont typeface="Arial" panose="020B0604020202020204" pitchFamily="34" charset="0"/>
              <a:buChar char="•"/>
            </a:pPr>
            <a:r>
              <a:rPr lang="en-US"/>
              <a:t>Gender</a:t>
            </a:r>
          </a:p>
          <a:p>
            <a:pPr marL="285750" indent="-285750">
              <a:buFont typeface="Arial" panose="020B0604020202020204" pitchFamily="34" charset="0"/>
              <a:buChar char="•"/>
            </a:pPr>
            <a:r>
              <a:rPr lang="en-US"/>
              <a:t>PHN</a:t>
            </a:r>
          </a:p>
          <a:p>
            <a:pPr marL="285750" indent="-285750">
              <a:buFont typeface="Arial" panose="020B0604020202020204" pitchFamily="34" charset="0"/>
              <a:buChar char="•"/>
            </a:pPr>
            <a:r>
              <a:rPr lang="en-US" b="1"/>
              <a:t>Office Provider</a:t>
            </a:r>
          </a:p>
          <a:p>
            <a:pPr marL="285750" indent="-285750">
              <a:buFont typeface="Arial" panose="020B0604020202020204" pitchFamily="34" charset="0"/>
              <a:buChar char="•"/>
            </a:pPr>
            <a:r>
              <a:rPr lang="en-US"/>
              <a:t>Last Date Verified</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Last Visit Date pulls from scheduler</a:t>
            </a:r>
          </a:p>
          <a:p>
            <a:pPr marL="285750" indent="-285750">
              <a:buFont typeface="Arial" panose="020B0604020202020204" pitchFamily="34" charset="0"/>
              <a:buChar char="•"/>
            </a:pPr>
            <a:r>
              <a:rPr lang="en-US"/>
              <a:t>Panel number in provider record</a:t>
            </a:r>
          </a:p>
        </p:txBody>
      </p:sp>
      <p:sp>
        <p:nvSpPr>
          <p:cNvPr id="15" name="Rectangle 14"/>
          <p:cNvSpPr/>
          <p:nvPr/>
        </p:nvSpPr>
        <p:spPr>
          <a:xfrm>
            <a:off x="4143973" y="2536268"/>
            <a:ext cx="1214503" cy="232157"/>
          </a:xfrm>
          <a:prstGeom prst="rect">
            <a:avLst/>
          </a:prstGeom>
          <a:solidFill>
            <a:srgbClr val="F2810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768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93821" y="176576"/>
            <a:ext cx="11276506" cy="759108"/>
          </a:xfrm>
        </p:spPr>
        <p:txBody>
          <a:bodyPr>
            <a:normAutofit/>
          </a:bodyPr>
          <a:lstStyle/>
          <a:p>
            <a:r>
              <a:rPr lang="en-US" sz="3600">
                <a:solidFill>
                  <a:srgbClr val="275971"/>
                </a:solidFill>
              </a:rPr>
              <a:t>CPAR Panels – EMR Checklist Before Go-Live</a:t>
            </a:r>
            <a:endParaRPr lang="en-CA" sz="3600">
              <a:solidFill>
                <a:srgbClr val="275971"/>
              </a:solidFill>
            </a:endParaRPr>
          </a:p>
        </p:txBody>
      </p:sp>
      <p:sp>
        <p:nvSpPr>
          <p:cNvPr id="2" name="TextBox 1"/>
          <p:cNvSpPr txBox="1"/>
          <p:nvPr/>
        </p:nvSpPr>
        <p:spPr>
          <a:xfrm>
            <a:off x="717192" y="1144114"/>
            <a:ext cx="6877925" cy="2578078"/>
          </a:xfrm>
          <a:prstGeom prst="rect">
            <a:avLst/>
          </a:prstGeom>
          <a:noFill/>
        </p:spPr>
        <p:txBody>
          <a:bodyPr wrap="square" rtlCol="0">
            <a:spAutoFit/>
          </a:bodyPr>
          <a:lstStyle/>
          <a:p>
            <a:r>
              <a:rPr lang="en-US" sz="2400" b="1"/>
              <a:t>For Providers Submitting Panels:</a:t>
            </a:r>
          </a:p>
          <a:p>
            <a:pPr marL="214313" indent="-214313">
              <a:lnSpc>
                <a:spcPct val="120000"/>
              </a:lnSpc>
              <a:spcBef>
                <a:spcPts val="1000"/>
              </a:spcBef>
              <a:buFont typeface="Wingdings" panose="05000000000000000000" pitchFamily="2" charset="2"/>
              <a:buChar char="q"/>
            </a:pPr>
            <a:r>
              <a:rPr lang="en-US" sz="2400">
                <a:solidFill>
                  <a:srgbClr val="333635"/>
                </a:solidFill>
                <a:latin typeface="Segoe UI" panose="020B0502040204020203" pitchFamily="34" charset="0"/>
                <a:cs typeface="Segoe UI" panose="020B0502040204020203" pitchFamily="34" charset="0"/>
              </a:rPr>
              <a:t>Add panel numbers in “Configure Providers”</a:t>
            </a:r>
          </a:p>
          <a:p>
            <a:pPr marL="214313" indent="-214313">
              <a:lnSpc>
                <a:spcPct val="120000"/>
              </a:lnSpc>
              <a:spcBef>
                <a:spcPts val="1000"/>
              </a:spcBef>
              <a:buFont typeface="Wingdings" panose="05000000000000000000" pitchFamily="2" charset="2"/>
              <a:buChar char="q"/>
            </a:pPr>
            <a:r>
              <a:rPr lang="en-US" sz="2400">
                <a:solidFill>
                  <a:srgbClr val="333635"/>
                </a:solidFill>
                <a:latin typeface="Segoe UI" panose="020B0502040204020203" pitchFamily="34" charset="0"/>
                <a:cs typeface="Segoe UI" panose="020B0502040204020203" pitchFamily="34" charset="0"/>
              </a:rPr>
              <a:t>Assign panel number to provider</a:t>
            </a:r>
          </a:p>
          <a:p>
            <a:pPr marL="214313" indent="-214313">
              <a:lnSpc>
                <a:spcPct val="120000"/>
              </a:lnSpc>
              <a:spcBef>
                <a:spcPts val="1000"/>
              </a:spcBef>
              <a:buFont typeface="Wingdings" panose="05000000000000000000" pitchFamily="2" charset="2"/>
              <a:buChar char="q"/>
            </a:pPr>
            <a:r>
              <a:rPr lang="en-US" sz="2400">
                <a:solidFill>
                  <a:srgbClr val="333635"/>
                </a:solidFill>
                <a:latin typeface="Segoe UI" panose="020B0502040204020203" pitchFamily="34" charset="0"/>
                <a:cs typeface="Segoe UI" panose="020B0502040204020203" pitchFamily="34" charset="0"/>
              </a:rPr>
              <a:t>Check off Active on Panel for patient statuses to be included in CII/CPAR panel</a:t>
            </a:r>
            <a:endParaRPr lang="en-CA" sz="2400">
              <a:solidFill>
                <a:srgbClr val="333635"/>
              </a:solidFill>
              <a:latin typeface="Segoe UI" panose="020B0502040204020203" pitchFamily="34" charset="0"/>
              <a:cs typeface="Segoe UI" panose="020B0502040204020203" pitchFamily="34" charset="0"/>
            </a:endParaRPr>
          </a:p>
        </p:txBody>
      </p:sp>
      <p:grpSp>
        <p:nvGrpSpPr>
          <p:cNvPr id="25" name="Group 24">
            <a:extLst>
              <a:ext uri="{FF2B5EF4-FFF2-40B4-BE49-F238E27FC236}">
                <a16:creationId xmlns:a16="http://schemas.microsoft.com/office/drawing/2014/main" id="{630137B7-B8C2-4139-B6FD-5BD7660858C5}"/>
              </a:ext>
            </a:extLst>
          </p:cNvPr>
          <p:cNvGrpSpPr/>
          <p:nvPr/>
        </p:nvGrpSpPr>
        <p:grpSpPr>
          <a:xfrm>
            <a:off x="8188528" y="1134576"/>
            <a:ext cx="3190672" cy="4588847"/>
            <a:chOff x="8188528" y="1331743"/>
            <a:chExt cx="3190672" cy="4588847"/>
          </a:xfrm>
        </p:grpSpPr>
        <p:sp>
          <p:nvSpPr>
            <p:cNvPr id="10" name="TextBox 9">
              <a:extLst>
                <a:ext uri="{FF2B5EF4-FFF2-40B4-BE49-F238E27FC236}">
                  <a16:creationId xmlns:a16="http://schemas.microsoft.com/office/drawing/2014/main" id="{9EBD187D-ED88-4DD3-A955-8B7774263996}"/>
                </a:ext>
              </a:extLst>
            </p:cNvPr>
            <p:cNvSpPr txBox="1"/>
            <p:nvPr/>
          </p:nvSpPr>
          <p:spPr>
            <a:xfrm flipH="1">
              <a:off x="8188528" y="1331743"/>
              <a:ext cx="3190672" cy="1015663"/>
            </a:xfrm>
            <a:prstGeom prst="rect">
              <a:avLst/>
            </a:prstGeom>
            <a:noFill/>
          </p:spPr>
          <p:txBody>
            <a:bodyPr wrap="square" rtlCol="0">
              <a:spAutoFit/>
            </a:bodyPr>
            <a:lstStyle/>
            <a:p>
              <a:pPr algn="ctr"/>
              <a:r>
                <a:rPr lang="en-US" sz="1500">
                  <a:solidFill>
                    <a:srgbClr val="333635"/>
                  </a:solidFill>
                </a:rPr>
                <a:t>Detailed Configuration Instructions Available in User Guide:</a:t>
              </a:r>
            </a:p>
            <a:p>
              <a:pPr algn="ctr"/>
              <a:r>
                <a:rPr lang="en-US" sz="1500">
                  <a:solidFill>
                    <a:srgbClr val="333635"/>
                  </a:solidFill>
                  <a:hlinkClick r:id="rId3"/>
                </a:rPr>
                <a:t>https://actt.albertadoctors.org/file/QHR_Accuro_CII-CPAR_Guide.pdf</a:t>
              </a:r>
              <a:r>
                <a:rPr lang="en-US" sz="1500">
                  <a:solidFill>
                    <a:srgbClr val="333635"/>
                  </a:solidFill>
                </a:rPr>
                <a:t> </a:t>
              </a:r>
            </a:p>
          </p:txBody>
        </p:sp>
        <p:pic>
          <p:nvPicPr>
            <p:cNvPr id="11" name="Picture 10">
              <a:extLst>
                <a:ext uri="{FF2B5EF4-FFF2-40B4-BE49-F238E27FC236}">
                  <a16:creationId xmlns:a16="http://schemas.microsoft.com/office/drawing/2014/main" id="{75D5E377-EE3A-4F6A-B2D2-D371CC378E88}"/>
                </a:ext>
              </a:extLst>
            </p:cNvPr>
            <p:cNvPicPr>
              <a:picLocks noChangeAspect="1"/>
            </p:cNvPicPr>
            <p:nvPr/>
          </p:nvPicPr>
          <p:blipFill>
            <a:blip r:embed="rId4"/>
            <a:stretch>
              <a:fillRect/>
            </a:stretch>
          </p:blipFill>
          <p:spPr>
            <a:xfrm>
              <a:off x="8427722" y="2410191"/>
              <a:ext cx="2743200" cy="3510399"/>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grpSp>
        <p:nvGrpSpPr>
          <p:cNvPr id="22" name="Group 21">
            <a:extLst>
              <a:ext uri="{FF2B5EF4-FFF2-40B4-BE49-F238E27FC236}">
                <a16:creationId xmlns:a16="http://schemas.microsoft.com/office/drawing/2014/main" id="{B1C9C9B6-F527-446C-88CC-D27EE3C5AF63}"/>
              </a:ext>
            </a:extLst>
          </p:cNvPr>
          <p:cNvGrpSpPr/>
          <p:nvPr/>
        </p:nvGrpSpPr>
        <p:grpSpPr>
          <a:xfrm>
            <a:off x="1027991" y="3722192"/>
            <a:ext cx="4575888" cy="2129984"/>
            <a:chOff x="1021078" y="4115522"/>
            <a:chExt cx="4575888" cy="2129984"/>
          </a:xfrm>
        </p:grpSpPr>
        <p:pic>
          <p:nvPicPr>
            <p:cNvPr id="16" name="Picture 15"/>
            <p:cNvPicPr>
              <a:picLocks/>
            </p:cNvPicPr>
            <p:nvPr/>
          </p:nvPicPr>
          <p:blipFill>
            <a:blip r:embed="rId5"/>
            <a:stretch>
              <a:fillRect/>
            </a:stretch>
          </p:blipFill>
          <p:spPr>
            <a:xfrm>
              <a:off x="1021078" y="4373820"/>
              <a:ext cx="4575888" cy="187168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3597ACDE-C73D-4811-B232-6A1125244AC9}"/>
                </a:ext>
              </a:extLst>
            </p:cNvPr>
            <p:cNvSpPr/>
            <p:nvPr/>
          </p:nvSpPr>
          <p:spPr>
            <a:xfrm>
              <a:off x="4109360" y="4681182"/>
              <a:ext cx="1241946" cy="101905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3" name="Straight Arrow Connector 12">
              <a:extLst>
                <a:ext uri="{FF2B5EF4-FFF2-40B4-BE49-F238E27FC236}">
                  <a16:creationId xmlns:a16="http://schemas.microsoft.com/office/drawing/2014/main" id="{A130D3DC-C94E-4D9C-A36F-28739E583BA2}"/>
                </a:ext>
              </a:extLst>
            </p:cNvPr>
            <p:cNvCxnSpPr>
              <a:cxnSpLocks/>
              <a:stCxn id="2" idx="2"/>
            </p:cNvCxnSpPr>
            <p:nvPr/>
          </p:nvCxnSpPr>
          <p:spPr>
            <a:xfrm>
              <a:off x="4149242" y="4115522"/>
              <a:ext cx="163451" cy="5656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6043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93821" y="1170604"/>
            <a:ext cx="6649371" cy="4552819"/>
          </a:xfrm>
        </p:spPr>
        <p:txBody>
          <a:bodyPr>
            <a:normAutofit/>
          </a:bodyPr>
          <a:lstStyle/>
          <a:p>
            <a:pPr marL="0" indent="0">
              <a:buNone/>
            </a:pPr>
            <a:r>
              <a:rPr lang="en-US" b="1"/>
              <a:t>Panels are automatically created and submitted based on the following criteria:</a:t>
            </a:r>
          </a:p>
          <a:p>
            <a:pPr>
              <a:buFont typeface="Wingdings" panose="05000000000000000000" pitchFamily="2" charset="2"/>
              <a:buChar char="ü"/>
            </a:pPr>
            <a:r>
              <a:rPr lang="en-US"/>
              <a:t> </a:t>
            </a:r>
            <a:r>
              <a:rPr lang="en-US" sz="2000"/>
              <a:t>Provider has a CPAR Panel Number recorded in </a:t>
            </a:r>
            <a:r>
              <a:rPr lang="en-US" sz="2000" err="1"/>
              <a:t>Accuro</a:t>
            </a:r>
            <a:endParaRPr lang="en-US" sz="2000"/>
          </a:p>
          <a:p>
            <a:pPr>
              <a:buFont typeface="Wingdings" panose="05000000000000000000" pitchFamily="2" charset="2"/>
              <a:buChar char="ü"/>
            </a:pPr>
            <a:r>
              <a:rPr lang="en-US" sz="2000"/>
              <a:t> Provider has a PRACID recorded in </a:t>
            </a:r>
            <a:r>
              <a:rPr lang="en-US" sz="2000" err="1"/>
              <a:t>Accuro</a:t>
            </a:r>
            <a:endParaRPr lang="en-US" sz="2000"/>
          </a:p>
          <a:p>
            <a:pPr marL="0" indent="0">
              <a:buNone/>
            </a:pPr>
            <a:endParaRPr lang="en-US"/>
          </a:p>
          <a:p>
            <a:pPr marL="0" indent="0">
              <a:buNone/>
            </a:pPr>
            <a:r>
              <a:rPr lang="en-US" b="1"/>
              <a:t>Patients are attached to a provider’s panel based on the following criteria:</a:t>
            </a:r>
          </a:p>
          <a:p>
            <a:pPr>
              <a:buFont typeface="Wingdings" panose="05000000000000000000" pitchFamily="2" charset="2"/>
              <a:buChar char="ü"/>
            </a:pPr>
            <a:r>
              <a:rPr lang="en-US" sz="2000"/>
              <a:t> Patient is linked to the provider (via ‘</a:t>
            </a:r>
            <a:r>
              <a:rPr lang="en-US" sz="2000" b="1"/>
              <a:t>office provider</a:t>
            </a:r>
            <a:r>
              <a:rPr lang="en-US" sz="2000"/>
              <a:t>’ field)</a:t>
            </a:r>
          </a:p>
          <a:p>
            <a:pPr>
              <a:buFont typeface="Wingdings" panose="05000000000000000000" pitchFamily="2" charset="2"/>
              <a:buChar char="ü"/>
            </a:pPr>
            <a:r>
              <a:rPr lang="en-US" sz="2000"/>
              <a:t> The patient’s status is of a type that is categorized as ‘Active on CII/CPAR Panel’</a:t>
            </a:r>
          </a:p>
          <a:p>
            <a:pPr>
              <a:buFont typeface="Wingdings" panose="05000000000000000000" pitchFamily="2" charset="2"/>
              <a:buChar char="ü"/>
            </a:pPr>
            <a:r>
              <a:rPr lang="en-US" sz="2000"/>
              <a:t> Patient has a Last Visit date (with any provider in the practice)</a:t>
            </a:r>
          </a:p>
        </p:txBody>
      </p:sp>
      <p:sp>
        <p:nvSpPr>
          <p:cNvPr id="3" name="Title 2"/>
          <p:cNvSpPr>
            <a:spLocks noGrp="1"/>
          </p:cNvSpPr>
          <p:nvPr>
            <p:ph type="title"/>
          </p:nvPr>
        </p:nvSpPr>
        <p:spPr>
          <a:xfrm>
            <a:off x="693821" y="176576"/>
            <a:ext cx="11276506" cy="570069"/>
          </a:xfrm>
        </p:spPr>
        <p:txBody>
          <a:bodyPr>
            <a:normAutofit/>
          </a:bodyPr>
          <a:lstStyle/>
          <a:p>
            <a:r>
              <a:rPr lang="en-US"/>
              <a:t>Conditions that allow Panels to flow from </a:t>
            </a:r>
            <a:r>
              <a:rPr lang="en-US" err="1"/>
              <a:t>Accuro</a:t>
            </a:r>
            <a:r>
              <a:rPr lang="en-US"/>
              <a:t> to the CPAR</a:t>
            </a:r>
          </a:p>
        </p:txBody>
      </p:sp>
      <p:sp>
        <p:nvSpPr>
          <p:cNvPr id="2" name="Slide Number Placeholder 1"/>
          <p:cNvSpPr>
            <a:spLocks noGrp="1"/>
          </p:cNvSpPr>
          <p:nvPr>
            <p:ph type="sldNum" sz="quarter" idx="4294967295"/>
          </p:nvPr>
        </p:nvSpPr>
        <p:spPr>
          <a:xfrm>
            <a:off x="9448800" y="6356350"/>
            <a:ext cx="2743200" cy="365125"/>
          </a:xfrm>
        </p:spPr>
        <p:txBody>
          <a:bodyPr/>
          <a:lstStyle/>
          <a:p>
            <a:fld id="{E77B7354-8F01-473E-984A-153F7D3D1B92}" type="slidenum">
              <a:rPr lang="en-CA" smtClean="0"/>
              <a:t>46</a:t>
            </a:fld>
            <a:endParaRPr lang="en-CA"/>
          </a:p>
        </p:txBody>
      </p:sp>
      <p:grpSp>
        <p:nvGrpSpPr>
          <p:cNvPr id="19" name="Group 18">
            <a:extLst>
              <a:ext uri="{FF2B5EF4-FFF2-40B4-BE49-F238E27FC236}">
                <a16:creationId xmlns:a16="http://schemas.microsoft.com/office/drawing/2014/main" id="{324B29D4-3651-4990-B8C7-9115E0E58D0B}"/>
              </a:ext>
            </a:extLst>
          </p:cNvPr>
          <p:cNvGrpSpPr/>
          <p:nvPr/>
        </p:nvGrpSpPr>
        <p:grpSpPr>
          <a:xfrm>
            <a:off x="8188528" y="1134576"/>
            <a:ext cx="3190672" cy="4588847"/>
            <a:chOff x="8188528" y="1331743"/>
            <a:chExt cx="3190672" cy="4588847"/>
          </a:xfrm>
        </p:grpSpPr>
        <p:sp>
          <p:nvSpPr>
            <p:cNvPr id="20" name="TextBox 19">
              <a:extLst>
                <a:ext uri="{FF2B5EF4-FFF2-40B4-BE49-F238E27FC236}">
                  <a16:creationId xmlns:a16="http://schemas.microsoft.com/office/drawing/2014/main" id="{CFEF3679-A8CE-49EC-96D9-A4710561ED60}"/>
                </a:ext>
              </a:extLst>
            </p:cNvPr>
            <p:cNvSpPr txBox="1"/>
            <p:nvPr/>
          </p:nvSpPr>
          <p:spPr>
            <a:xfrm flipH="1">
              <a:off x="8188528" y="1331743"/>
              <a:ext cx="3190672" cy="1015663"/>
            </a:xfrm>
            <a:prstGeom prst="rect">
              <a:avLst/>
            </a:prstGeom>
            <a:noFill/>
          </p:spPr>
          <p:txBody>
            <a:bodyPr wrap="square" rtlCol="0">
              <a:spAutoFit/>
            </a:bodyPr>
            <a:lstStyle/>
            <a:p>
              <a:pPr algn="ctr"/>
              <a:r>
                <a:rPr lang="en-US" sz="1500">
                  <a:solidFill>
                    <a:srgbClr val="333635"/>
                  </a:solidFill>
                </a:rPr>
                <a:t>Detailed Configuration Instructions Available in User Guide:</a:t>
              </a:r>
            </a:p>
            <a:p>
              <a:pPr algn="ctr"/>
              <a:r>
                <a:rPr lang="en-US" sz="1500">
                  <a:solidFill>
                    <a:srgbClr val="333635"/>
                  </a:solidFill>
                  <a:hlinkClick r:id="rId3"/>
                </a:rPr>
                <a:t>https://actt.albertadoctors.org/file/QHR_Accuro_CII-CPAR_Guide.pdf</a:t>
              </a:r>
              <a:r>
                <a:rPr lang="en-US" sz="1500">
                  <a:solidFill>
                    <a:srgbClr val="333635"/>
                  </a:solidFill>
                </a:rPr>
                <a:t> </a:t>
              </a:r>
            </a:p>
          </p:txBody>
        </p:sp>
        <p:pic>
          <p:nvPicPr>
            <p:cNvPr id="21" name="Picture 20">
              <a:extLst>
                <a:ext uri="{FF2B5EF4-FFF2-40B4-BE49-F238E27FC236}">
                  <a16:creationId xmlns:a16="http://schemas.microsoft.com/office/drawing/2014/main" id="{53384D67-B831-49EB-9967-DA895B24FA3D}"/>
                </a:ext>
              </a:extLst>
            </p:cNvPr>
            <p:cNvPicPr>
              <a:picLocks noChangeAspect="1"/>
            </p:cNvPicPr>
            <p:nvPr/>
          </p:nvPicPr>
          <p:blipFill>
            <a:blip r:embed="rId4"/>
            <a:stretch>
              <a:fillRect/>
            </a:stretch>
          </p:blipFill>
          <p:spPr>
            <a:xfrm>
              <a:off x="8427722" y="2410191"/>
              <a:ext cx="2743200" cy="3510399"/>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832116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93821" y="912033"/>
            <a:ext cx="5072089" cy="4472185"/>
          </a:xfrm>
        </p:spPr>
        <p:txBody>
          <a:bodyPr>
            <a:normAutofit/>
          </a:bodyPr>
          <a:lstStyle/>
          <a:p>
            <a:r>
              <a:rPr lang="en-US"/>
              <a:t>Prior to the 12</a:t>
            </a:r>
            <a:r>
              <a:rPr lang="en-US" baseline="30000"/>
              <a:t>th</a:t>
            </a:r>
            <a:r>
              <a:rPr lang="en-US"/>
              <a:t> of each month review each provider’s panels</a:t>
            </a:r>
          </a:p>
          <a:p>
            <a:r>
              <a:rPr lang="en-US"/>
              <a:t>The clinic EMR administrator can provide access to the clinic CPAR Panel Administrator (PA) to review panels monthly in </a:t>
            </a:r>
            <a:r>
              <a:rPr lang="en-US" err="1"/>
              <a:t>Accuro</a:t>
            </a:r>
            <a:r>
              <a:rPr lang="en-US"/>
              <a:t> before submitting*</a:t>
            </a:r>
          </a:p>
          <a:p>
            <a:r>
              <a:rPr lang="en-US"/>
              <a:t>Tip for clinic Panel Admin</a:t>
            </a:r>
          </a:p>
          <a:p>
            <a:pPr lvl="1"/>
            <a:r>
              <a:rPr lang="en-US"/>
              <a:t>Navigate from the </a:t>
            </a:r>
            <a:r>
              <a:rPr lang="en-US" err="1"/>
              <a:t>Accuro</a:t>
            </a:r>
            <a:r>
              <a:rPr lang="en-US"/>
              <a:t> Start Menu &gt; Submit CII/CPAR Panels</a:t>
            </a:r>
          </a:p>
          <a:p>
            <a:pPr lvl="1"/>
            <a:r>
              <a:rPr lang="en-US"/>
              <a:t>Choose the Panel from the Panel Number field</a:t>
            </a:r>
          </a:p>
          <a:p>
            <a:pPr lvl="1"/>
            <a:r>
              <a:rPr lang="en-US"/>
              <a:t>View the Patient Details for each panel</a:t>
            </a:r>
          </a:p>
          <a:p>
            <a:pPr lvl="2"/>
            <a:r>
              <a:rPr lang="en-US"/>
              <a:t>Included in submission</a:t>
            </a:r>
          </a:p>
          <a:p>
            <a:pPr lvl="2"/>
            <a:r>
              <a:rPr lang="en-US"/>
              <a:t>Ignored in submission</a:t>
            </a:r>
          </a:p>
          <a:p>
            <a:pPr lvl="2"/>
            <a:r>
              <a:rPr lang="en-US"/>
              <a:t>Duplicate Patient Data</a:t>
            </a:r>
          </a:p>
        </p:txBody>
      </p:sp>
      <p:sp>
        <p:nvSpPr>
          <p:cNvPr id="7" name="Title 6"/>
          <p:cNvSpPr>
            <a:spLocks noGrp="1"/>
          </p:cNvSpPr>
          <p:nvPr>
            <p:ph type="title"/>
          </p:nvPr>
        </p:nvSpPr>
        <p:spPr>
          <a:xfrm>
            <a:off x="693821" y="176576"/>
            <a:ext cx="11276506" cy="572403"/>
          </a:xfrm>
        </p:spPr>
        <p:txBody>
          <a:bodyPr/>
          <a:lstStyle/>
          <a:p>
            <a:r>
              <a:rPr lang="en-US"/>
              <a:t>Panel Tip – Review your Panel Before Submission</a:t>
            </a:r>
          </a:p>
        </p:txBody>
      </p:sp>
      <p:sp>
        <p:nvSpPr>
          <p:cNvPr id="9" name="TextBox 8"/>
          <p:cNvSpPr txBox="1"/>
          <p:nvPr/>
        </p:nvSpPr>
        <p:spPr>
          <a:xfrm>
            <a:off x="2100649" y="6067168"/>
            <a:ext cx="7626383" cy="400110"/>
          </a:xfrm>
          <a:prstGeom prst="rect">
            <a:avLst/>
          </a:prstGeom>
          <a:noFill/>
        </p:spPr>
        <p:txBody>
          <a:bodyPr wrap="none" rtlCol="0">
            <a:spAutoFit/>
          </a:bodyPr>
          <a:lstStyle/>
          <a:p>
            <a:r>
              <a:rPr lang="en-US" sz="2000">
                <a:solidFill>
                  <a:srgbClr val="569BBE"/>
                </a:solidFill>
                <a:latin typeface="Segoe UI" panose="020B0502040204020203" pitchFamily="34" charset="0"/>
                <a:cs typeface="Segoe UI" panose="020B0502040204020203" pitchFamily="34" charset="0"/>
              </a:rPr>
              <a:t>*See detailed instructions in </a:t>
            </a:r>
            <a:r>
              <a:rPr lang="en-US" sz="2000" err="1">
                <a:solidFill>
                  <a:srgbClr val="569BBE"/>
                </a:solidFill>
                <a:latin typeface="Segoe UI" panose="020B0502040204020203" pitchFamily="34" charset="0"/>
                <a:cs typeface="Segoe UI" panose="020B0502040204020203" pitchFamily="34" charset="0"/>
              </a:rPr>
              <a:t>Accuro</a:t>
            </a:r>
            <a:r>
              <a:rPr lang="en-US" sz="2000">
                <a:solidFill>
                  <a:srgbClr val="569BBE"/>
                </a:solidFill>
                <a:latin typeface="Segoe UI" panose="020B0502040204020203" pitchFamily="34" charset="0"/>
                <a:cs typeface="Segoe UI" panose="020B0502040204020203" pitchFamily="34" charset="0"/>
              </a:rPr>
              <a:t> CII/CPAR User Guide Page 10 </a:t>
            </a:r>
          </a:p>
        </p:txBody>
      </p:sp>
      <p:pic>
        <p:nvPicPr>
          <p:cNvPr id="10" name="Picture 9"/>
          <p:cNvPicPr>
            <a:picLocks noChangeAspect="1"/>
          </p:cNvPicPr>
          <p:nvPr/>
        </p:nvPicPr>
        <p:blipFill>
          <a:blip r:embed="rId2"/>
          <a:stretch>
            <a:fillRect/>
          </a:stretch>
        </p:blipFill>
        <p:spPr>
          <a:xfrm>
            <a:off x="6004192" y="1004773"/>
            <a:ext cx="5784969" cy="4286704"/>
          </a:xfrm>
          <a:prstGeom prst="rect">
            <a:avLst/>
          </a:prstGeom>
        </p:spPr>
      </p:pic>
      <p:cxnSp>
        <p:nvCxnSpPr>
          <p:cNvPr id="12" name="Straight Arrow Connector 11"/>
          <p:cNvCxnSpPr>
            <a:cxnSpLocks/>
          </p:cNvCxnSpPr>
          <p:nvPr/>
        </p:nvCxnSpPr>
        <p:spPr>
          <a:xfrm flipV="1">
            <a:off x="5197151" y="3232087"/>
            <a:ext cx="986366" cy="11533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08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icon of a cale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419" y="1522339"/>
            <a:ext cx="5338812" cy="4786980"/>
          </a:xfrm>
          <a:prstGeom prst="rect">
            <a:avLst/>
          </a:prstGeom>
          <a:solidFill>
            <a:schemeClr val="bg1"/>
          </a:solidFill>
        </p:spPr>
      </p:pic>
      <p:sp>
        <p:nvSpPr>
          <p:cNvPr id="18" name="TextBox 17"/>
          <p:cNvSpPr txBox="1"/>
          <p:nvPr/>
        </p:nvSpPr>
        <p:spPr>
          <a:xfrm>
            <a:off x="4392158" y="4286495"/>
            <a:ext cx="518091" cy="461665"/>
          </a:xfrm>
          <a:prstGeom prst="rect">
            <a:avLst/>
          </a:prstGeom>
          <a:solidFill>
            <a:schemeClr val="bg1"/>
          </a:solidFill>
        </p:spPr>
        <p:txBody>
          <a:bodyPr wrap="none" rtlCol="0">
            <a:spAutoFit/>
          </a:bodyPr>
          <a:lstStyle/>
          <a:p>
            <a:r>
              <a:rPr lang="en-US" sz="2400"/>
              <a:t>12</a:t>
            </a:r>
          </a:p>
        </p:txBody>
      </p:sp>
      <p:sp>
        <p:nvSpPr>
          <p:cNvPr id="3" name="Title 2"/>
          <p:cNvSpPr>
            <a:spLocks noGrp="1"/>
          </p:cNvSpPr>
          <p:nvPr>
            <p:ph type="title"/>
          </p:nvPr>
        </p:nvSpPr>
        <p:spPr>
          <a:xfrm>
            <a:off x="693821" y="176576"/>
            <a:ext cx="11276506" cy="660104"/>
          </a:xfrm>
        </p:spPr>
        <p:txBody>
          <a:bodyPr>
            <a:normAutofit/>
          </a:bodyPr>
          <a:lstStyle/>
          <a:p>
            <a:r>
              <a:rPr lang="en-US" sz="3600">
                <a:solidFill>
                  <a:srgbClr val="275971"/>
                </a:solidFill>
              </a:rPr>
              <a:t>Uploads and Reports</a:t>
            </a:r>
          </a:p>
        </p:txBody>
      </p:sp>
      <p:sp>
        <p:nvSpPr>
          <p:cNvPr id="4" name="Slide Number Placeholder 3"/>
          <p:cNvSpPr>
            <a:spLocks noGrp="1"/>
          </p:cNvSpPr>
          <p:nvPr>
            <p:ph type="sldNum" sz="quarter" idx="4294967295"/>
          </p:nvPr>
        </p:nvSpPr>
        <p:spPr/>
        <p:txBody>
          <a:bodyPr/>
          <a:lstStyle/>
          <a:p>
            <a:fld id="{3A2281A5-0AAD-5C43-9874-F8F3A9F5B29A}" type="slidenum">
              <a:rPr lang="en-US" smtClean="0"/>
              <a:pPr/>
              <a:t>48</a:t>
            </a:fld>
            <a:endParaRPr lang="en-US"/>
          </a:p>
        </p:txBody>
      </p:sp>
      <p:sp>
        <p:nvSpPr>
          <p:cNvPr id="6" name="Rectangle 5"/>
          <p:cNvSpPr/>
          <p:nvPr/>
        </p:nvSpPr>
        <p:spPr>
          <a:xfrm>
            <a:off x="4382634" y="4286492"/>
            <a:ext cx="527615" cy="461667"/>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p:cNvSpPr txBox="1"/>
          <p:nvPr/>
        </p:nvSpPr>
        <p:spPr>
          <a:xfrm>
            <a:off x="100209" y="2789414"/>
            <a:ext cx="3260721" cy="1816266"/>
          </a:xfrm>
          <a:prstGeom prst="rect">
            <a:avLst/>
          </a:prstGeom>
          <a:noFill/>
        </p:spPr>
        <p:txBody>
          <a:bodyPr wrap="square" rtlCol="0">
            <a:spAutoFit/>
          </a:bodyPr>
          <a:lstStyle/>
          <a:p>
            <a:r>
              <a:rPr lang="en-US" sz="1867"/>
              <a:t>QHR uploads automatically on the 12</a:t>
            </a:r>
            <a:r>
              <a:rPr lang="en-US" sz="1867" baseline="30000"/>
              <a:t>th</a:t>
            </a:r>
            <a:r>
              <a:rPr lang="en-US" sz="1867"/>
              <a:t> of the month. Upload error reports available next day. Demographic mismatch reports available in 2 days.</a:t>
            </a:r>
          </a:p>
        </p:txBody>
      </p:sp>
      <p:sp>
        <p:nvSpPr>
          <p:cNvPr id="9" name="Rectangle 8"/>
          <p:cNvSpPr/>
          <p:nvPr/>
        </p:nvSpPr>
        <p:spPr>
          <a:xfrm>
            <a:off x="5030863" y="4797660"/>
            <a:ext cx="744124" cy="581957"/>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0" name="Straight Arrow Connector 9"/>
          <p:cNvCxnSpPr/>
          <p:nvPr/>
        </p:nvCxnSpPr>
        <p:spPr>
          <a:xfrm flipH="1">
            <a:off x="6569474" y="5084175"/>
            <a:ext cx="2171305" cy="356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45779" y="4870993"/>
            <a:ext cx="558272" cy="461665"/>
          </a:xfrm>
          <a:prstGeom prst="rect">
            <a:avLst/>
          </a:prstGeom>
          <a:solidFill>
            <a:schemeClr val="bg1"/>
          </a:solidFill>
        </p:spPr>
        <p:txBody>
          <a:bodyPr wrap="square" rtlCol="0">
            <a:spAutoFit/>
          </a:bodyPr>
          <a:lstStyle/>
          <a:p>
            <a:pPr algn="ctr"/>
            <a:r>
              <a:rPr lang="en-US" sz="2400"/>
              <a:t>21</a:t>
            </a:r>
          </a:p>
        </p:txBody>
      </p:sp>
      <p:sp>
        <p:nvSpPr>
          <p:cNvPr id="17" name="Rectangle 16"/>
          <p:cNvSpPr/>
          <p:nvPr/>
        </p:nvSpPr>
        <p:spPr>
          <a:xfrm>
            <a:off x="5800824" y="4801807"/>
            <a:ext cx="2300347" cy="581957"/>
          </a:xfrm>
          <a:prstGeom prst="rect">
            <a:avLst/>
          </a:prstGeom>
          <a:solidFill>
            <a:srgbClr val="FF0000">
              <a:alpha val="50000"/>
            </a:srgb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8715111" y="4694824"/>
            <a:ext cx="3194548" cy="1241622"/>
          </a:xfrm>
          <a:prstGeom prst="rect">
            <a:avLst/>
          </a:prstGeom>
          <a:noFill/>
        </p:spPr>
        <p:txBody>
          <a:bodyPr wrap="square" rtlCol="0">
            <a:spAutoFit/>
          </a:bodyPr>
          <a:lstStyle/>
          <a:p>
            <a:r>
              <a:rPr lang="en-US" sz="1867"/>
              <a:t>CPAR starts to find overlap amongst all submitted panels. No uploads between the 22</a:t>
            </a:r>
            <a:r>
              <a:rPr lang="en-US" sz="1867" baseline="30000"/>
              <a:t>nd</a:t>
            </a:r>
            <a:r>
              <a:rPr lang="en-US" sz="1867"/>
              <a:t>  and last day of the month.</a:t>
            </a:r>
          </a:p>
        </p:txBody>
      </p:sp>
      <p:cxnSp>
        <p:nvCxnSpPr>
          <p:cNvPr id="28" name="Straight Arrow Connector 27"/>
          <p:cNvCxnSpPr/>
          <p:nvPr/>
        </p:nvCxnSpPr>
        <p:spPr>
          <a:xfrm>
            <a:off x="2886539" y="4114800"/>
            <a:ext cx="1410558" cy="38347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923814" y="3143480"/>
            <a:ext cx="482389" cy="461665"/>
          </a:xfrm>
          <a:prstGeom prst="rect">
            <a:avLst/>
          </a:prstGeom>
          <a:solidFill>
            <a:schemeClr val="bg1"/>
          </a:solidFill>
        </p:spPr>
        <p:txBody>
          <a:bodyPr wrap="square" rtlCol="0">
            <a:spAutoFit/>
          </a:bodyPr>
          <a:lstStyle/>
          <a:p>
            <a:pPr algn="ctr"/>
            <a:r>
              <a:rPr lang="en-US" sz="2400"/>
              <a:t>2</a:t>
            </a:r>
          </a:p>
        </p:txBody>
      </p:sp>
      <p:cxnSp>
        <p:nvCxnSpPr>
          <p:cNvPr id="36" name="Straight Arrow Connector 35"/>
          <p:cNvCxnSpPr/>
          <p:nvPr/>
        </p:nvCxnSpPr>
        <p:spPr>
          <a:xfrm flipH="1">
            <a:off x="6454888" y="1125510"/>
            <a:ext cx="1038112" cy="17882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829619" y="175524"/>
            <a:ext cx="2238181" cy="954300"/>
          </a:xfrm>
          <a:prstGeom prst="rect">
            <a:avLst/>
          </a:prstGeom>
          <a:noFill/>
        </p:spPr>
        <p:txBody>
          <a:bodyPr wrap="square" rtlCol="0">
            <a:spAutoFit/>
          </a:bodyPr>
          <a:lstStyle/>
          <a:p>
            <a:r>
              <a:rPr lang="en-US" sz="1867"/>
              <a:t>CPAR panel conflict reports available by the 2</a:t>
            </a:r>
            <a:r>
              <a:rPr lang="en-US" sz="1867" baseline="30000"/>
              <a:t>nd</a:t>
            </a:r>
            <a:r>
              <a:rPr lang="en-US" sz="1867"/>
              <a:t> of the month</a:t>
            </a:r>
          </a:p>
        </p:txBody>
      </p:sp>
      <p:sp>
        <p:nvSpPr>
          <p:cNvPr id="41" name="Rectangle 40"/>
          <p:cNvSpPr/>
          <p:nvPr/>
        </p:nvSpPr>
        <p:spPr>
          <a:xfrm>
            <a:off x="3513141" y="5385010"/>
            <a:ext cx="3817020" cy="581957"/>
          </a:xfrm>
          <a:prstGeom prst="rect">
            <a:avLst/>
          </a:prstGeom>
          <a:solidFill>
            <a:srgbClr val="FF0000">
              <a:alpha val="50000"/>
            </a:srgb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p:cNvSpPr txBox="1"/>
          <p:nvPr/>
        </p:nvSpPr>
        <p:spPr>
          <a:xfrm>
            <a:off x="5896617" y="4866529"/>
            <a:ext cx="495649" cy="461665"/>
          </a:xfrm>
          <a:prstGeom prst="rect">
            <a:avLst/>
          </a:prstGeom>
          <a:solidFill>
            <a:schemeClr val="bg1"/>
          </a:solidFill>
        </p:spPr>
        <p:txBody>
          <a:bodyPr wrap="none" rtlCol="0">
            <a:spAutoFit/>
          </a:bodyPr>
          <a:lstStyle/>
          <a:p>
            <a:r>
              <a:rPr lang="en-US" sz="2400"/>
              <a:t>22</a:t>
            </a:r>
          </a:p>
        </p:txBody>
      </p:sp>
      <p:sp>
        <p:nvSpPr>
          <p:cNvPr id="24" name="TextBox 23">
            <a:extLst>
              <a:ext uri="{FF2B5EF4-FFF2-40B4-BE49-F238E27FC236}">
                <a16:creationId xmlns:a16="http://schemas.microsoft.com/office/drawing/2014/main" id="{B6F71D38-8E45-4647-81B4-57B9466B0B2D}"/>
              </a:ext>
            </a:extLst>
          </p:cNvPr>
          <p:cNvSpPr txBox="1"/>
          <p:nvPr/>
        </p:nvSpPr>
        <p:spPr>
          <a:xfrm>
            <a:off x="5912067" y="4293473"/>
            <a:ext cx="518091" cy="461665"/>
          </a:xfrm>
          <a:prstGeom prst="rect">
            <a:avLst/>
          </a:prstGeom>
          <a:solidFill>
            <a:schemeClr val="bg1"/>
          </a:solidFill>
        </p:spPr>
        <p:txBody>
          <a:bodyPr wrap="none" rtlCol="0">
            <a:spAutoFit/>
          </a:bodyPr>
          <a:lstStyle/>
          <a:p>
            <a:r>
              <a:rPr lang="en-US" sz="2400"/>
              <a:t>14</a:t>
            </a:r>
          </a:p>
        </p:txBody>
      </p:sp>
      <p:pic>
        <p:nvPicPr>
          <p:cNvPr id="25" name="Picture 4" descr="Graphical user interface, text, application, chat or text message&#10;&#10;Description automatically generated">
            <a:extLst>
              <a:ext uri="{FF2B5EF4-FFF2-40B4-BE49-F238E27FC236}">
                <a16:creationId xmlns:a16="http://schemas.microsoft.com/office/drawing/2014/main" id="{E0C82EE7-8BB0-46ED-8BAE-F2DD1F38C72E}"/>
              </a:ext>
            </a:extLst>
          </p:cNvPr>
          <p:cNvPicPr>
            <a:picLocks noChangeAspect="1"/>
          </p:cNvPicPr>
          <p:nvPr/>
        </p:nvPicPr>
        <p:blipFill>
          <a:blip r:embed="rId4"/>
          <a:stretch>
            <a:fillRect/>
          </a:stretch>
        </p:blipFill>
        <p:spPr>
          <a:xfrm>
            <a:off x="9266632" y="2381250"/>
            <a:ext cx="1685925" cy="1733550"/>
          </a:xfrm>
          <a:prstGeom prst="rect">
            <a:avLst/>
          </a:prstGeom>
        </p:spPr>
      </p:pic>
      <p:cxnSp>
        <p:nvCxnSpPr>
          <p:cNvPr id="26" name="Straight Arrow Connector 25">
            <a:extLst>
              <a:ext uri="{FF2B5EF4-FFF2-40B4-BE49-F238E27FC236}">
                <a16:creationId xmlns:a16="http://schemas.microsoft.com/office/drawing/2014/main" id="{D557DE88-CA2B-4722-AB1F-9DDC65E173C6}"/>
              </a:ext>
            </a:extLst>
          </p:cNvPr>
          <p:cNvCxnSpPr>
            <a:cxnSpLocks/>
            <a:stCxn id="25" idx="1"/>
            <a:endCxn id="24" idx="3"/>
          </p:cNvCxnSpPr>
          <p:nvPr/>
        </p:nvCxnSpPr>
        <p:spPr>
          <a:xfrm flipH="1">
            <a:off x="6430158" y="3248025"/>
            <a:ext cx="2836474" cy="127628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912067" y="3128607"/>
            <a:ext cx="484611" cy="48606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633A549A-AE89-4476-AF8B-D6F3924A4817}"/>
              </a:ext>
            </a:extLst>
          </p:cNvPr>
          <p:cNvSpPr/>
          <p:nvPr/>
        </p:nvSpPr>
        <p:spPr>
          <a:xfrm>
            <a:off x="5893017" y="4290633"/>
            <a:ext cx="542821" cy="461666"/>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67435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3821" y="1117982"/>
            <a:ext cx="10177131" cy="3812703"/>
          </a:xfrm>
        </p:spPr>
        <p:txBody>
          <a:bodyPr/>
          <a:lstStyle/>
          <a:p>
            <a:pPr marL="0" indent="0">
              <a:buNone/>
            </a:pPr>
            <a:r>
              <a:rPr lang="en-CA" sz="2933" b="1"/>
              <a:t>1. Conflict report</a:t>
            </a:r>
          </a:p>
          <a:p>
            <a:pPr>
              <a:buFont typeface="Wingdings" panose="05000000000000000000" pitchFamily="2" charset="2"/>
              <a:buChar char="q"/>
            </a:pPr>
            <a:r>
              <a:rPr lang="en-CA" sz="2400"/>
              <a:t>Identifies patients paneled to more than one provider</a:t>
            </a:r>
          </a:p>
          <a:p>
            <a:pPr>
              <a:buFont typeface="Wingdings" panose="05000000000000000000" pitchFamily="2" charset="2"/>
              <a:buChar char="q"/>
            </a:pPr>
            <a:r>
              <a:rPr lang="en-CA" sz="2400"/>
              <a:t>Compares dates of confirmation and dates of last visit for the providers the patient is paneled to</a:t>
            </a:r>
          </a:p>
        </p:txBody>
      </p:sp>
      <p:sp>
        <p:nvSpPr>
          <p:cNvPr id="3" name="Title 2"/>
          <p:cNvSpPr>
            <a:spLocks noGrp="1"/>
          </p:cNvSpPr>
          <p:nvPr>
            <p:ph type="title" idx="4294967295"/>
          </p:nvPr>
        </p:nvSpPr>
        <p:spPr>
          <a:xfrm>
            <a:off x="693821" y="176576"/>
            <a:ext cx="10959008" cy="758957"/>
          </a:xfrm>
        </p:spPr>
        <p:txBody>
          <a:bodyPr>
            <a:normAutofit/>
          </a:bodyPr>
          <a:lstStyle/>
          <a:p>
            <a:r>
              <a:rPr lang="en-CA" sz="3600">
                <a:solidFill>
                  <a:srgbClr val="275971"/>
                </a:solidFill>
              </a:rPr>
              <a:t>Reports Available for Download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3339718"/>
            <a:ext cx="11379200" cy="2400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a:extLst>
              <a:ext uri="{FF2B5EF4-FFF2-40B4-BE49-F238E27FC236}">
                <a16:creationId xmlns:a16="http://schemas.microsoft.com/office/drawing/2014/main" id="{C7607011-267A-4423-8756-C120533327A9}"/>
              </a:ext>
            </a:extLst>
          </p:cNvPr>
          <p:cNvCxnSpPr>
            <a:cxnSpLocks/>
          </p:cNvCxnSpPr>
          <p:nvPr/>
        </p:nvCxnSpPr>
        <p:spPr>
          <a:xfrm flipH="1">
            <a:off x="7138555" y="3886199"/>
            <a:ext cx="426027" cy="486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F52906-BFE5-433B-8CA9-0D0045FE9EEA}"/>
              </a:ext>
            </a:extLst>
          </p:cNvPr>
          <p:cNvCxnSpPr>
            <a:cxnSpLocks/>
          </p:cNvCxnSpPr>
          <p:nvPr/>
        </p:nvCxnSpPr>
        <p:spPr>
          <a:xfrm flipH="1">
            <a:off x="10377384" y="3906981"/>
            <a:ext cx="426027" cy="486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0C23AA-AD55-4A6C-B44F-20761C664322}"/>
              </a:ext>
            </a:extLst>
          </p:cNvPr>
          <p:cNvSpPr>
            <a:spLocks noChangeAspect="1"/>
          </p:cNvSpPr>
          <p:nvPr/>
        </p:nvSpPr>
        <p:spPr>
          <a:xfrm>
            <a:off x="6580200" y="4388660"/>
            <a:ext cx="953209" cy="486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47CC51D4-FFB5-43A8-BB12-7B8FDE998AB5}"/>
              </a:ext>
            </a:extLst>
          </p:cNvPr>
          <p:cNvSpPr>
            <a:spLocks noChangeAspect="1"/>
          </p:cNvSpPr>
          <p:nvPr/>
        </p:nvSpPr>
        <p:spPr>
          <a:xfrm>
            <a:off x="9888072" y="4400080"/>
            <a:ext cx="953209" cy="486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280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3821" y="176576"/>
            <a:ext cx="9819467" cy="680039"/>
          </a:xfrm>
        </p:spPr>
        <p:txBody>
          <a:bodyPr>
            <a:normAutofit/>
          </a:bodyPr>
          <a:lstStyle/>
          <a:p>
            <a:r>
              <a:rPr lang="en-CA" sz="3600">
                <a:solidFill>
                  <a:srgbClr val="275971"/>
                </a:solidFill>
                <a:latin typeface="+mn-lt"/>
              </a:rPr>
              <a:t>Continuity Defined</a:t>
            </a:r>
          </a:p>
        </p:txBody>
      </p:sp>
      <p:sp>
        <p:nvSpPr>
          <p:cNvPr id="4" name="Slide Number Placeholder 3"/>
          <p:cNvSpPr>
            <a:spLocks noGrp="1"/>
          </p:cNvSpPr>
          <p:nvPr>
            <p:ph type="sldNum" sz="quarter" idx="4294967295"/>
          </p:nvPr>
        </p:nvSpPr>
        <p:spPr/>
        <p:txBody>
          <a:bodyPr/>
          <a:lstStyle/>
          <a:p>
            <a:pPr defTabSz="1219170" fontAlgn="base">
              <a:spcBef>
                <a:spcPct val="0"/>
              </a:spcBef>
              <a:spcAft>
                <a:spcPct val="0"/>
              </a:spcAft>
              <a:defRPr/>
            </a:pP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568" y="2054618"/>
            <a:ext cx="4718911" cy="43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70513" y="5922066"/>
            <a:ext cx="7699515" cy="461665"/>
          </a:xfrm>
          <a:prstGeom prst="rect">
            <a:avLst/>
          </a:prstGeom>
          <a:noFill/>
        </p:spPr>
        <p:txBody>
          <a:bodyPr wrap="square" rtlCol="0">
            <a:spAutoFit/>
          </a:bodyPr>
          <a:lstStyle/>
          <a:p>
            <a:pPr algn="r" defTabSz="1219170" fontAlgn="base">
              <a:spcBef>
                <a:spcPct val="0"/>
              </a:spcBef>
              <a:spcAft>
                <a:spcPct val="0"/>
              </a:spcAft>
            </a:pPr>
            <a:r>
              <a:rPr lang="en-US" sz="1200">
                <a:solidFill>
                  <a:srgbClr val="36424A"/>
                </a:solidFill>
                <a:latin typeface="Segoe UI" panose="020B0502040204020203" pitchFamily="34" charset="0"/>
                <a:cs typeface="Segoe UI" panose="020B0502040204020203" pitchFamily="34" charset="0"/>
              </a:rPr>
              <a:t>Continuity of Care: a multidisciplinary review, </a:t>
            </a:r>
          </a:p>
          <a:p>
            <a:pPr algn="r" defTabSz="1219170" fontAlgn="base">
              <a:spcBef>
                <a:spcPct val="0"/>
              </a:spcBef>
              <a:spcAft>
                <a:spcPct val="0"/>
              </a:spcAft>
            </a:pPr>
            <a:r>
              <a:rPr lang="en-US" sz="1200">
                <a:solidFill>
                  <a:srgbClr val="36424A"/>
                </a:solidFill>
                <a:latin typeface="Segoe UI" panose="020B0502040204020203" pitchFamily="34" charset="0"/>
                <a:cs typeface="Segoe UI" panose="020B0502040204020203" pitchFamily="34" charset="0"/>
              </a:rPr>
              <a:t>JL Haggerty et al, 2013</a:t>
            </a:r>
          </a:p>
        </p:txBody>
      </p:sp>
      <p:sp>
        <p:nvSpPr>
          <p:cNvPr id="6" name="TextBox 5"/>
          <p:cNvSpPr txBox="1"/>
          <p:nvPr/>
        </p:nvSpPr>
        <p:spPr>
          <a:xfrm>
            <a:off x="616496" y="2010299"/>
            <a:ext cx="6270703" cy="2677656"/>
          </a:xfrm>
          <a:prstGeom prst="rect">
            <a:avLst/>
          </a:prstGeom>
          <a:noFill/>
        </p:spPr>
        <p:txBody>
          <a:bodyPr wrap="square" rtlCol="0">
            <a:spAutoFit/>
          </a:bodyPr>
          <a:lstStyle/>
          <a:p>
            <a:r>
              <a:rPr lang="en-CA" sz="2800" b="1" i="1"/>
              <a:t>Relational continuity is defined as</a:t>
            </a:r>
            <a:r>
              <a:rPr lang="en-CA" sz="2800" i="1"/>
              <a:t>:</a:t>
            </a:r>
          </a:p>
          <a:p>
            <a:r>
              <a:rPr lang="en-CA" sz="2800"/>
              <a:t>The ongoing, trusting therapeutic relationship between a patient and a primary care physician and their team, where the patient sees this primary care physician the majority of the time </a:t>
            </a:r>
          </a:p>
        </p:txBody>
      </p:sp>
    </p:spTree>
    <p:extLst>
      <p:ext uri="{BB962C8B-B14F-4D97-AF65-F5344CB8AC3E}">
        <p14:creationId xmlns:p14="http://schemas.microsoft.com/office/powerpoint/2010/main" val="3124090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a:normAutofit/>
          </a:bodyPr>
          <a:lstStyle/>
          <a:p>
            <a:r>
              <a:rPr lang="en-CA" sz="3600">
                <a:solidFill>
                  <a:srgbClr val="275971"/>
                </a:solidFill>
              </a:rPr>
              <a:t>Reports Available for Download</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531" y="4485118"/>
            <a:ext cx="10261600" cy="2222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Content Placeholder 1"/>
          <p:cNvSpPr>
            <a:spLocks noGrp="1"/>
          </p:cNvSpPr>
          <p:nvPr>
            <p:ph idx="1"/>
          </p:nvPr>
        </p:nvSpPr>
        <p:spPr>
          <a:xfrm>
            <a:off x="693821" y="1117982"/>
            <a:ext cx="10177131" cy="1785236"/>
          </a:xfrm>
        </p:spPr>
        <p:txBody>
          <a:bodyPr>
            <a:normAutofit lnSpcReduction="10000"/>
          </a:bodyPr>
          <a:lstStyle/>
          <a:p>
            <a:pPr marL="0" indent="0">
              <a:buNone/>
            </a:pPr>
            <a:r>
              <a:rPr lang="en-CA" sz="2933" b="1"/>
              <a:t>2. Demographic Mismatch Report</a:t>
            </a:r>
          </a:p>
          <a:p>
            <a:pPr>
              <a:buFont typeface="Wingdings" panose="05000000000000000000" pitchFamily="2" charset="2"/>
              <a:buChar char="q"/>
            </a:pPr>
            <a:r>
              <a:rPr lang="en-CA" sz="2667"/>
              <a:t>Identifies deceased patients </a:t>
            </a:r>
          </a:p>
          <a:p>
            <a:pPr>
              <a:buFont typeface="Wingdings" panose="05000000000000000000" pitchFamily="2" charset="2"/>
              <a:buChar char="q"/>
            </a:pPr>
            <a:r>
              <a:rPr lang="en-CA" sz="2667"/>
              <a:t>Patients where demographic data is different from the Provincial Client Registry</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81" y="3133329"/>
            <a:ext cx="10185400" cy="1308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9264352" y="3787377"/>
            <a:ext cx="1056117" cy="6540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508880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Image result for electronic medical record"/>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5290" y="3660814"/>
            <a:ext cx="1293481" cy="990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electronic medical record"/>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7980" y="1478691"/>
            <a:ext cx="1293481" cy="9908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lectronic medical record"/>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12782" y="1463657"/>
            <a:ext cx="1553623" cy="10341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erve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3905" y="4873941"/>
            <a:ext cx="782835" cy="96250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14520" y="2451813"/>
            <a:ext cx="116631" cy="14379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er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1555" y="2780752"/>
            <a:ext cx="1035291" cy="127813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file server"/>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18407" y="2945143"/>
            <a:ext cx="827133" cy="95209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a:cxnSpLocks/>
          </p:cNvCxnSpPr>
          <p:nvPr/>
        </p:nvCxnSpPr>
        <p:spPr>
          <a:xfrm>
            <a:off x="3139710" y="2109647"/>
            <a:ext cx="1453207" cy="977932"/>
          </a:xfrm>
          <a:prstGeom prst="straightConnector1">
            <a:avLst/>
          </a:prstGeom>
          <a:ln w="76200">
            <a:solidFill>
              <a:srgbClr val="FF0000"/>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a:cxnSpLocks/>
          </p:cNvCxnSpPr>
          <p:nvPr/>
        </p:nvCxnSpPr>
        <p:spPr>
          <a:xfrm flipV="1">
            <a:off x="3063559" y="3848863"/>
            <a:ext cx="1529357" cy="676873"/>
          </a:xfrm>
          <a:prstGeom prst="straightConnector1">
            <a:avLst/>
          </a:prstGeom>
          <a:ln w="76200">
            <a:solidFill>
              <a:srgbClr val="FF0000"/>
            </a:solidFill>
            <a:headEnd type="triangle" w="med" len="med"/>
            <a:tailEnd type="none" w="med" len="med"/>
          </a:ln>
          <a:effectLst/>
        </p:spPr>
        <p:style>
          <a:lnRef idx="3">
            <a:schemeClr val="accent3"/>
          </a:lnRef>
          <a:fillRef idx="0">
            <a:schemeClr val="accent3"/>
          </a:fillRef>
          <a:effectRef idx="2">
            <a:schemeClr val="accent3"/>
          </a:effectRef>
          <a:fontRef idx="minor">
            <a:schemeClr val="tx1"/>
          </a:fontRef>
        </p:style>
      </p:cxnSp>
      <p:cxnSp>
        <p:nvCxnSpPr>
          <p:cNvPr id="28" name="Straight Arrow Connector 27"/>
          <p:cNvCxnSpPr/>
          <p:nvPr/>
        </p:nvCxnSpPr>
        <p:spPr>
          <a:xfrm>
            <a:off x="6531715" y="3423491"/>
            <a:ext cx="1440160" cy="0"/>
          </a:xfrm>
          <a:prstGeom prst="straightConnector1">
            <a:avLst/>
          </a:prstGeom>
          <a:ln w="76200">
            <a:solidFill>
              <a:schemeClr val="bg2"/>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9" name="Straight Arrow Connector 28"/>
          <p:cNvCxnSpPr>
            <a:cxnSpLocks/>
          </p:cNvCxnSpPr>
          <p:nvPr/>
        </p:nvCxnSpPr>
        <p:spPr>
          <a:xfrm flipV="1">
            <a:off x="6531715" y="2109646"/>
            <a:ext cx="1344149" cy="737781"/>
          </a:xfrm>
          <a:prstGeom prst="straightConnector1">
            <a:avLst/>
          </a:prstGeom>
          <a:ln w="76200">
            <a:solidFill>
              <a:srgbClr val="FF0000"/>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a:off x="6531715" y="3998481"/>
            <a:ext cx="1344149" cy="673149"/>
          </a:xfrm>
          <a:prstGeom prst="straightConnector1">
            <a:avLst/>
          </a:prstGeom>
          <a:ln w="76200">
            <a:solidFill>
              <a:schemeClr val="bg2"/>
            </a:solidFill>
            <a:tailEnd type="triangle"/>
          </a:ln>
          <a:effectLst/>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693821" y="176576"/>
            <a:ext cx="11077575" cy="649060"/>
          </a:xfrm>
          <a:prstGeom prst="rect">
            <a:avLst/>
          </a:prstGeom>
        </p:spPr>
        <p:txBody>
          <a:bodyPr vert="horz" lIns="91440" tIns="45720" rIns="91440" bIns="45720" rtlCol="0" anchor="ctr">
            <a:noAutofit/>
          </a:bodyPr>
          <a:lstStyle>
            <a:lvl1pPr defTabSz="685800" eaLnBrk="1" latinLnBrk="0" hangingPunct="1">
              <a:lnSpc>
                <a:spcPct val="90000"/>
              </a:lnSpc>
              <a:buNone/>
              <a:defRPr sz="2800">
                <a:solidFill>
                  <a:srgbClr val="CE8D3E"/>
                </a:solidFill>
                <a:latin typeface="Arial" panose="020B0604020202020204" pitchFamily="34" charset="0"/>
                <a:ea typeface="+mj-ea"/>
                <a:cs typeface="Arial" panose="020B0604020202020204" pitchFamily="34" charset="0"/>
              </a:defRPr>
            </a:lvl1pPr>
          </a:lstStyle>
          <a:p>
            <a:pPr marL="0" marR="0" lvl="0" indent="0" algn="l" defTabSz="914377" rtl="0" eaLnBrk="1" fontAlgn="base" latinLnBrk="0" hangingPunct="1">
              <a:lnSpc>
                <a:spcPct val="90000"/>
              </a:lnSpc>
              <a:spcBef>
                <a:spcPct val="0"/>
              </a:spcBef>
              <a:spcAft>
                <a:spcPct val="0"/>
              </a:spcAft>
              <a:buClrTx/>
              <a:buSzTx/>
              <a:buFontTx/>
              <a:buNone/>
              <a:tabLst/>
              <a:defRPr/>
            </a:pPr>
            <a:r>
              <a:rPr kumimoji="0" lang="en-US" sz="3600" b="0" i="0" u="none" strike="noStrike" kern="1200" cap="none" spc="0" normalizeH="0" baseline="0" noProof="0">
                <a:ln>
                  <a:noFill/>
                </a:ln>
                <a:solidFill>
                  <a:srgbClr val="275971"/>
                </a:solidFill>
                <a:effectLst/>
                <a:uLnTx/>
                <a:uFillTx/>
                <a:latin typeface="Segoe UI" panose="020B0502040204020203" pitchFamily="34" charset="0"/>
                <a:ea typeface="+mj-ea"/>
                <a:cs typeface="Arial" panose="020B0604020202020204" pitchFamily="34" charset="0"/>
              </a:rPr>
              <a:t>CII/CPAR Overview Future State</a:t>
            </a:r>
            <a:endParaRPr kumimoji="0" lang="en-CA" sz="3600" b="0" i="0" u="none" strike="noStrike" kern="1200" cap="none" spc="0" normalizeH="0" baseline="0" noProof="0">
              <a:ln>
                <a:noFill/>
              </a:ln>
              <a:solidFill>
                <a:srgbClr val="275971"/>
              </a:solidFill>
              <a:effectLst/>
              <a:uLnTx/>
              <a:uFillTx/>
              <a:latin typeface="Segoe UI" panose="020B0502040204020203" pitchFamily="34" charset="0"/>
              <a:ea typeface="+mj-ea"/>
              <a:cs typeface="Arial" panose="020B0604020202020204" pitchFamily="34" charset="0"/>
            </a:endParaRPr>
          </a:p>
        </p:txBody>
      </p:sp>
      <p:sp>
        <p:nvSpPr>
          <p:cNvPr id="37" name="TextBox 36"/>
          <p:cNvSpPr txBox="1"/>
          <p:nvPr/>
        </p:nvSpPr>
        <p:spPr>
          <a:xfrm>
            <a:off x="5005309" y="2019840"/>
            <a:ext cx="1015278" cy="66697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itchFamily="34" charset="0"/>
                <a:ea typeface="+mn-ea"/>
                <a:cs typeface="Arial" charset="0"/>
              </a:rPr>
              <a:t>CII Data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itchFamily="34" charset="0"/>
                <a:ea typeface="+mn-ea"/>
                <a:cs typeface="Arial" charset="0"/>
              </a:rPr>
              <a:t>Hub</a:t>
            </a:r>
            <a:endParaRPr kumimoji="0" lang="en-CA" sz="1867"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9" name="TextBox 38"/>
          <p:cNvSpPr txBox="1"/>
          <p:nvPr/>
        </p:nvSpPr>
        <p:spPr>
          <a:xfrm>
            <a:off x="43011" y="981863"/>
            <a:ext cx="3598037"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itchFamily="34" charset="0"/>
                <a:ea typeface="+mn-ea"/>
                <a:cs typeface="Arial" charset="0"/>
              </a:rPr>
              <a:t>Community Physician Offices</a:t>
            </a:r>
            <a:endParaRPr kumimoji="0" lang="en-CA" sz="1867"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40" name="TextBox 39"/>
          <p:cNvSpPr txBox="1"/>
          <p:nvPr/>
        </p:nvSpPr>
        <p:spPr>
          <a:xfrm>
            <a:off x="7745001" y="978808"/>
            <a:ext cx="2773943" cy="379656"/>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Calibri" pitchFamily="34" charset="0"/>
                <a:ea typeface="+mn-ea"/>
                <a:cs typeface="Arial" charset="0"/>
              </a:rPr>
              <a:t>Provincial IT Systems</a:t>
            </a:r>
            <a:endParaRPr kumimoji="0" lang="en-CA" sz="1867"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41" name="TextBox 40"/>
          <p:cNvSpPr txBox="1"/>
          <p:nvPr/>
        </p:nvSpPr>
        <p:spPr>
          <a:xfrm>
            <a:off x="623392" y="2480358"/>
            <a:ext cx="2362122" cy="995401"/>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Clinic Encounters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Patient Panels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Specialist Consult Reports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 Patient Summary Reports </a:t>
            </a:r>
            <a:endParaRPr kumimoji="0" lang="en-CA" sz="1467" b="1" i="0" u="none" strike="noStrike" kern="1200" cap="none" spc="0" normalizeH="0" baseline="0" noProof="0">
              <a:ln>
                <a:noFill/>
              </a:ln>
              <a:solidFill>
                <a:srgbClr val="FF0000"/>
              </a:solidFill>
              <a:effectLst/>
              <a:uLnTx/>
              <a:uFillTx/>
              <a:latin typeface="Calibri" pitchFamily="34" charset="0"/>
              <a:ea typeface="+mn-ea"/>
              <a:cs typeface="Arial" charset="0"/>
            </a:endParaRPr>
          </a:p>
        </p:txBody>
      </p:sp>
      <p:sp>
        <p:nvSpPr>
          <p:cNvPr id="44" name="TextBox 43"/>
          <p:cNvSpPr txBox="1"/>
          <p:nvPr/>
        </p:nvSpPr>
        <p:spPr>
          <a:xfrm>
            <a:off x="8309763" y="2497788"/>
            <a:ext cx="1418144" cy="318100"/>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Alberta Netcare</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sp>
        <p:nvSpPr>
          <p:cNvPr id="45" name="TextBox 44"/>
          <p:cNvSpPr txBox="1"/>
          <p:nvPr/>
        </p:nvSpPr>
        <p:spPr>
          <a:xfrm>
            <a:off x="8136754" y="3867061"/>
            <a:ext cx="1778500" cy="54386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Central Patient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Attachment Registry</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sp>
        <p:nvSpPr>
          <p:cNvPr id="46" name="TextBox 45"/>
          <p:cNvSpPr txBox="1"/>
          <p:nvPr/>
        </p:nvSpPr>
        <p:spPr>
          <a:xfrm>
            <a:off x="8225702" y="5969603"/>
            <a:ext cx="1444242" cy="543867"/>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Healthcare Data</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Repository</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sp>
        <p:nvSpPr>
          <p:cNvPr id="47" name="TextBox 46"/>
          <p:cNvSpPr txBox="1"/>
          <p:nvPr/>
        </p:nvSpPr>
        <p:spPr>
          <a:xfrm>
            <a:off x="9616394" y="1492497"/>
            <a:ext cx="2561365" cy="769634"/>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Clinical Encounter Digests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Specialist Consult Reports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 Patient Summary Reports</a:t>
            </a:r>
            <a:endParaRPr kumimoji="0" lang="en-CA" sz="1467" b="1" i="0" u="none" strike="noStrike" kern="1200" cap="none" spc="0" normalizeH="0" baseline="0" noProof="0">
              <a:ln>
                <a:noFill/>
              </a:ln>
              <a:solidFill>
                <a:srgbClr val="FF0000"/>
              </a:solidFill>
              <a:effectLst/>
              <a:uLnTx/>
              <a:uFillTx/>
              <a:latin typeface="Calibri" pitchFamily="34" charset="0"/>
              <a:ea typeface="+mn-ea"/>
              <a:cs typeface="Arial" charset="0"/>
            </a:endParaRPr>
          </a:p>
        </p:txBody>
      </p:sp>
      <p:sp>
        <p:nvSpPr>
          <p:cNvPr id="48" name="TextBox 47"/>
          <p:cNvSpPr txBox="1"/>
          <p:nvPr/>
        </p:nvSpPr>
        <p:spPr>
          <a:xfrm>
            <a:off x="9569268" y="3239978"/>
            <a:ext cx="1720792" cy="31810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Patient Panel Data</a:t>
            </a:r>
            <a:endParaRPr kumimoji="0" lang="en-CA"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sp>
        <p:nvSpPr>
          <p:cNvPr id="50" name="TextBox 49"/>
          <p:cNvSpPr txBox="1"/>
          <p:nvPr/>
        </p:nvSpPr>
        <p:spPr>
          <a:xfrm>
            <a:off x="9442938" y="4866696"/>
            <a:ext cx="2087751" cy="543867"/>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Clinical Encounter Data</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 Patient Panel Data</a:t>
            </a:r>
            <a:endParaRPr kumimoji="0" lang="en-CA" sz="14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cxnSp>
        <p:nvCxnSpPr>
          <p:cNvPr id="51" name="Straight Arrow Connector 50"/>
          <p:cNvCxnSpPr/>
          <p:nvPr/>
        </p:nvCxnSpPr>
        <p:spPr>
          <a:xfrm>
            <a:off x="9002477" y="4481314"/>
            <a:ext cx="0" cy="336320"/>
          </a:xfrm>
          <a:prstGeom prst="straightConnector1">
            <a:avLst/>
          </a:prstGeom>
          <a:ln w="19050">
            <a:solidFill>
              <a:schemeClr val="bg2"/>
            </a:solidFill>
            <a:headEnd type="none" w="med" len="med"/>
            <a:tailEnd type="triangle" w="med" len="med"/>
          </a:ln>
          <a:effectLst/>
        </p:spPr>
        <p:style>
          <a:lnRef idx="3">
            <a:schemeClr val="accent3"/>
          </a:lnRef>
          <a:fillRef idx="0">
            <a:schemeClr val="accent3"/>
          </a:fillRef>
          <a:effectRef idx="2">
            <a:schemeClr val="accent3"/>
          </a:effectRef>
          <a:fontRef idx="minor">
            <a:schemeClr val="tx1"/>
          </a:fontRef>
        </p:style>
      </p:cxnSp>
      <p:sp>
        <p:nvSpPr>
          <p:cNvPr id="55" name="TextBox 54"/>
          <p:cNvSpPr txBox="1"/>
          <p:nvPr/>
        </p:nvSpPr>
        <p:spPr>
          <a:xfrm>
            <a:off x="3593073" y="1829274"/>
            <a:ext cx="909223" cy="584968"/>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Patient Data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Uploaded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to Hub</a:t>
            </a:r>
            <a:endParaRPr kumimoji="0" lang="en-CA"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sp>
        <p:nvSpPr>
          <p:cNvPr id="56" name="TextBox 55"/>
          <p:cNvSpPr txBox="1"/>
          <p:nvPr/>
        </p:nvSpPr>
        <p:spPr>
          <a:xfrm>
            <a:off x="6118869" y="1720929"/>
            <a:ext cx="1481496" cy="584968"/>
          </a:xfrm>
          <a:prstGeom prst="rect">
            <a:avLst/>
          </a:prstGeom>
          <a:noFill/>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Patient Data/Reports </a:t>
            </a:r>
            <a:b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b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Uploaded to Provincial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IT Systems</a:t>
            </a:r>
            <a:endParaRPr kumimoji="0" lang="en-CA"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sp>
        <p:nvSpPr>
          <p:cNvPr id="57" name="TextBox 56"/>
          <p:cNvSpPr txBox="1"/>
          <p:nvPr/>
        </p:nvSpPr>
        <p:spPr>
          <a:xfrm>
            <a:off x="9102824" y="4515709"/>
            <a:ext cx="1346844" cy="256545"/>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rPr>
              <a:t>Panel Data Extracted</a:t>
            </a:r>
            <a:endParaRPr kumimoji="0" lang="en-CA" sz="1067" b="0" i="0" u="none" strike="noStrike" kern="1200" cap="none" spc="0" normalizeH="0" baseline="0" noProof="0">
              <a:ln>
                <a:noFill/>
              </a:ln>
              <a:solidFill>
                <a:prstClr val="white">
                  <a:lumMod val="65000"/>
                </a:prstClr>
              </a:solidFill>
              <a:effectLst/>
              <a:uLnTx/>
              <a:uFillTx/>
              <a:latin typeface="Calibri" pitchFamily="34" charset="0"/>
              <a:ea typeface="+mn-ea"/>
              <a:cs typeface="Arial" charset="0"/>
            </a:endParaRPr>
          </a:p>
        </p:txBody>
      </p:sp>
      <p:sp>
        <p:nvSpPr>
          <p:cNvPr id="49" name="TextBox 48"/>
          <p:cNvSpPr txBox="1"/>
          <p:nvPr/>
        </p:nvSpPr>
        <p:spPr>
          <a:xfrm>
            <a:off x="557324" y="4778381"/>
            <a:ext cx="2729080" cy="995401"/>
          </a:xfrm>
          <a:prstGeom prst="rect">
            <a:avLst/>
          </a:prstGeom>
          <a:noFill/>
        </p:spPr>
        <p:txBody>
          <a:bodyPr wrap="none" lIns="91440" tIns="45720" rIns="91440" bIns="45720" rtlCol="0" anchor="t">
            <a:spAutoFit/>
          </a:bodyPr>
          <a:lstStyle/>
          <a:p>
            <a:pPr defTabSz="1219170" fontAlgn="base">
              <a:spcBef>
                <a:spcPct val="0"/>
              </a:spcBef>
              <a:spcAft>
                <a:spcPct val="0"/>
              </a:spcAft>
              <a:defRPr/>
            </a:pPr>
            <a:r>
              <a:rPr kumimoji="0" lang="en-US" sz="1450" b="1" i="0" u="none" strike="noStrike" kern="1200" cap="none" spc="0" normalizeH="0" baseline="0" noProof="0">
                <a:ln>
                  <a:noFill/>
                </a:ln>
                <a:solidFill>
                  <a:srgbClr val="FF0000"/>
                </a:solidFill>
                <a:effectLst/>
                <a:uLnTx/>
                <a:uFillTx/>
                <a:latin typeface="Calibri"/>
                <a:cs typeface="Arial"/>
              </a:rPr>
              <a:t>* E-Notifications</a:t>
            </a:r>
            <a:endParaRPr lang="en-US" sz="1450" b="1" i="0" u="none" strike="noStrike" kern="1200" cap="none" spc="0" normalizeH="0" baseline="0" noProof="0">
              <a:ln>
                <a:noFill/>
              </a:ln>
              <a:solidFill>
                <a:srgbClr val="FF0000"/>
              </a:solidFill>
              <a:effectLst/>
              <a:uLnTx/>
              <a:uFillTx/>
              <a:latin typeface="Calibri"/>
              <a:cs typeface="Arial"/>
            </a:endParaRPr>
          </a:p>
          <a:p>
            <a:pPr marL="0" marR="0" lvl="0" indent="-227965"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50" b="1" i="0" u="none" strike="noStrike" kern="1200" cap="none" spc="0" normalizeH="0" baseline="0" noProof="0">
                <a:ln>
                  <a:noFill/>
                </a:ln>
                <a:solidFill>
                  <a:srgbClr val="FF0000"/>
                </a:solidFill>
                <a:effectLst/>
                <a:uLnTx/>
                <a:uFillTx/>
                <a:latin typeface="Calibri"/>
                <a:cs typeface="Arial"/>
              </a:rPr>
              <a:t>Hospital Admit/Discharge</a:t>
            </a:r>
            <a:endParaRPr lang="en-US" sz="1450" b="1" i="0" u="none" strike="noStrike" kern="1200" cap="none" spc="0" normalizeH="0" baseline="0" noProof="0">
              <a:ln>
                <a:noFill/>
              </a:ln>
              <a:solidFill>
                <a:srgbClr val="FF0000"/>
              </a:solidFill>
              <a:effectLst/>
              <a:uLnTx/>
              <a:uFillTx/>
              <a:latin typeface="Calibri"/>
              <a:cs typeface="Arial"/>
            </a:endParaRPr>
          </a:p>
          <a:p>
            <a:pPr marL="0" marR="0" lvl="0" indent="-227965"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50" b="1" i="0" u="none" strike="noStrike" kern="1200" cap="none" spc="0" normalizeH="0" baseline="0" noProof="0">
                <a:ln>
                  <a:noFill/>
                </a:ln>
                <a:solidFill>
                  <a:srgbClr val="FF0000"/>
                </a:solidFill>
                <a:effectLst/>
                <a:uLnTx/>
                <a:uFillTx/>
                <a:latin typeface="Calibri"/>
                <a:cs typeface="Arial"/>
              </a:rPr>
              <a:t>Emergency Department Visits</a:t>
            </a:r>
            <a:endParaRPr lang="en-US" sz="1450" b="1" i="0" u="none" strike="noStrike" kern="1200" cap="none" spc="0" normalizeH="0" baseline="0" noProof="0">
              <a:ln>
                <a:noFill/>
              </a:ln>
              <a:solidFill>
                <a:srgbClr val="FF0000"/>
              </a:solidFill>
              <a:effectLst/>
              <a:uLnTx/>
              <a:uFillTx/>
              <a:latin typeface="Calibri"/>
              <a:cs typeface="Arial"/>
            </a:endParaRPr>
          </a:p>
          <a:p>
            <a:pPr marL="0" marR="0" lvl="0" indent="-227965"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50" b="1" i="0" u="none" strike="noStrike" kern="1200" cap="none" spc="0" normalizeH="0" baseline="0" noProof="0">
                <a:ln>
                  <a:noFill/>
                </a:ln>
                <a:solidFill>
                  <a:srgbClr val="FF0000"/>
                </a:solidFill>
                <a:effectLst/>
                <a:uLnTx/>
                <a:uFillTx/>
                <a:latin typeface="Calibri"/>
                <a:cs typeface="Arial"/>
              </a:rPr>
              <a:t>Day Surgery</a:t>
            </a:r>
            <a:endParaRPr lang="en-US" sz="1450" b="1" i="0" u="none" strike="noStrike" kern="1200" cap="none" spc="0" normalizeH="0" baseline="0" noProof="0">
              <a:ln>
                <a:noFill/>
              </a:ln>
              <a:solidFill>
                <a:srgbClr val="FF0000"/>
              </a:solidFill>
              <a:effectLst/>
              <a:uLnTx/>
              <a:uFillTx/>
              <a:latin typeface="Calibri"/>
              <a:cs typeface="Arial"/>
            </a:endParaRPr>
          </a:p>
        </p:txBody>
      </p:sp>
      <p:sp>
        <p:nvSpPr>
          <p:cNvPr id="58" name="TextBox 57"/>
          <p:cNvSpPr txBox="1"/>
          <p:nvPr/>
        </p:nvSpPr>
        <p:spPr>
          <a:xfrm>
            <a:off x="3195534" y="3457624"/>
            <a:ext cx="990976" cy="584968"/>
          </a:xfrm>
          <a:prstGeom prst="rect">
            <a:avLst/>
          </a:prstGeom>
          <a:noFill/>
        </p:spPr>
        <p:txBody>
          <a:bodyPr wrap="none" rtlCol="0">
            <a:spAutoFit/>
          </a:bodyPr>
          <a:lstStyle>
            <a:defPPr>
              <a:defRPr lang="en-US"/>
            </a:defPPr>
            <a:lvl1pPr algn="ctr" defTabSz="1219170" fontAlgn="base">
              <a:spcBef>
                <a:spcPct val="0"/>
              </a:spcBef>
              <a:spcAft>
                <a:spcPct val="0"/>
              </a:spcAft>
              <a:defRPr sz="1067">
                <a:solidFill>
                  <a:prstClr val="white">
                    <a:lumMod val="65000"/>
                  </a:prstClr>
                </a:solidFill>
                <a:latin typeface="Calibri" pitchFamily="34" charset="0"/>
                <a:cs typeface="Arial"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Calibri" pitchFamily="34" charset="0"/>
                <a:ea typeface="+mn-ea"/>
                <a:cs typeface="Arial" charset="0"/>
              </a:rPr>
              <a:t>Notifications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Calibri" pitchFamily="34" charset="0"/>
                <a:ea typeface="+mn-ea"/>
                <a:cs typeface="Arial" charset="0"/>
              </a:rPr>
              <a:t>Downloaded </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Calibri" pitchFamily="34" charset="0"/>
                <a:ea typeface="+mn-ea"/>
                <a:cs typeface="Arial" charset="0"/>
              </a:rPr>
              <a:t>to Clinic EMRs</a:t>
            </a:r>
            <a:endParaRPr kumimoji="0" lang="en-CA" sz="1067" b="1"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pic>
        <p:nvPicPr>
          <p:cNvPr id="43" name="Picture 26" descr="Image result for file server"/>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134324" y="5234596"/>
            <a:ext cx="827133" cy="95209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4620540" y="6191624"/>
            <a:ext cx="1791273" cy="318100"/>
          </a:xfrm>
          <a:prstGeom prst="rect">
            <a:avLst/>
          </a:prstGeom>
          <a:noFill/>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err="1">
                <a:ln>
                  <a:noFill/>
                </a:ln>
                <a:solidFill>
                  <a:srgbClr val="275971"/>
                </a:solidFill>
                <a:effectLst/>
                <a:uLnTx/>
                <a:uFillTx/>
                <a:latin typeface="Calibri" pitchFamily="34" charset="0"/>
                <a:ea typeface="+mn-ea"/>
                <a:cs typeface="Arial" charset="0"/>
              </a:rPr>
              <a:t>MyHealth</a:t>
            </a:r>
            <a:r>
              <a:rPr kumimoji="0" lang="en-US" sz="1467" b="1" i="0" u="none" strike="noStrike" kern="1200" cap="none" spc="0" normalizeH="0" baseline="0" noProof="0">
                <a:ln>
                  <a:noFill/>
                </a:ln>
                <a:solidFill>
                  <a:srgbClr val="275971"/>
                </a:solidFill>
                <a:effectLst/>
                <a:uLnTx/>
                <a:uFillTx/>
                <a:latin typeface="Calibri" pitchFamily="34" charset="0"/>
                <a:ea typeface="+mn-ea"/>
                <a:cs typeface="Arial" charset="0"/>
              </a:rPr>
              <a:t> Records</a:t>
            </a:r>
            <a:endParaRPr kumimoji="0" lang="en-CA" sz="1467" b="1" i="0" u="none" strike="noStrike" kern="1200" cap="none" spc="0" normalizeH="0" baseline="0" noProof="0">
              <a:ln>
                <a:noFill/>
              </a:ln>
              <a:solidFill>
                <a:srgbClr val="275971"/>
              </a:solidFill>
              <a:effectLst/>
              <a:uLnTx/>
              <a:uFillTx/>
              <a:latin typeface="Calibri" pitchFamily="34" charset="0"/>
              <a:ea typeface="+mn-ea"/>
              <a:cs typeface="Arial" charset="0"/>
            </a:endParaRPr>
          </a:p>
        </p:txBody>
      </p:sp>
      <p:cxnSp>
        <p:nvCxnSpPr>
          <p:cNvPr id="61" name="Straight Arrow Connector 60"/>
          <p:cNvCxnSpPr>
            <a:cxnSpLocks/>
          </p:cNvCxnSpPr>
          <p:nvPr/>
        </p:nvCxnSpPr>
        <p:spPr>
          <a:xfrm flipV="1">
            <a:off x="5441939" y="4335055"/>
            <a:ext cx="0" cy="805040"/>
          </a:xfrm>
          <a:prstGeom prst="straightConnector1">
            <a:avLst/>
          </a:prstGeom>
          <a:ln w="76200">
            <a:solidFill>
              <a:srgbClr val="FF0000"/>
            </a:solidFill>
            <a:headEnd type="triangle" w="med" len="med"/>
            <a:tailEnd type="none" w="med" len="med"/>
          </a:ln>
        </p:spPr>
        <p:style>
          <a:lnRef idx="3">
            <a:schemeClr val="accent3"/>
          </a:lnRef>
          <a:fillRef idx="0">
            <a:schemeClr val="accent3"/>
          </a:fillRef>
          <a:effectRef idx="2">
            <a:schemeClr val="accent3"/>
          </a:effectRef>
          <a:fontRef idx="minor">
            <a:schemeClr val="tx1"/>
          </a:fontRef>
        </p:style>
      </p:cxnSp>
      <p:sp>
        <p:nvSpPr>
          <p:cNvPr id="62" name="TextBox 61"/>
          <p:cNvSpPr txBox="1"/>
          <p:nvPr/>
        </p:nvSpPr>
        <p:spPr>
          <a:xfrm>
            <a:off x="5554229" y="4332245"/>
            <a:ext cx="899605" cy="749179"/>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Calibri" pitchFamily="34" charset="0"/>
                <a:ea typeface="+mn-ea"/>
                <a:cs typeface="Arial" charset="0"/>
              </a:rPr>
              <a:t>Patient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Calibri" pitchFamily="34" charset="0"/>
                <a:ea typeface="+mn-ea"/>
                <a:cs typeface="Arial" charset="0"/>
              </a:rPr>
              <a:t>Summary</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Calibri" pitchFamily="34" charset="0"/>
                <a:ea typeface="+mn-ea"/>
                <a:cs typeface="Arial" charset="0"/>
              </a:rPr>
              <a:t>Uploaded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Calibri" pitchFamily="34" charset="0"/>
                <a:ea typeface="+mn-ea"/>
                <a:cs typeface="Arial" charset="0"/>
              </a:rPr>
              <a:t>to </a:t>
            </a:r>
            <a:r>
              <a:rPr kumimoji="0" lang="en-US" sz="1067" b="1" i="0" u="none" strike="noStrike" kern="1200" cap="none" spc="0" normalizeH="0" baseline="0" noProof="0" err="1">
                <a:ln>
                  <a:noFill/>
                </a:ln>
                <a:solidFill>
                  <a:prstClr val="black"/>
                </a:solidFill>
                <a:effectLst/>
                <a:uLnTx/>
                <a:uFillTx/>
                <a:latin typeface="Calibri" pitchFamily="34" charset="0"/>
                <a:ea typeface="+mn-ea"/>
                <a:cs typeface="Arial" charset="0"/>
              </a:rPr>
              <a:t>MyHealth</a:t>
            </a:r>
            <a:endParaRPr kumimoji="0" lang="en-CA" sz="1067"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63" name="TextBox 62"/>
          <p:cNvSpPr txBox="1"/>
          <p:nvPr/>
        </p:nvSpPr>
        <p:spPr>
          <a:xfrm>
            <a:off x="5919091" y="5325827"/>
            <a:ext cx="1371257" cy="769634"/>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 Patient </a:t>
            </a:r>
            <a:b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b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   Summary</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67" b="1" i="0" u="none" strike="noStrike" kern="1200" cap="none" spc="0" normalizeH="0" baseline="0" noProof="0">
                <a:ln>
                  <a:noFill/>
                </a:ln>
                <a:solidFill>
                  <a:srgbClr val="FF0000"/>
                </a:solidFill>
                <a:effectLst/>
                <a:uLnTx/>
                <a:uFillTx/>
                <a:latin typeface="Calibri" pitchFamily="34" charset="0"/>
                <a:ea typeface="+mn-ea"/>
                <a:cs typeface="Arial" charset="0"/>
              </a:rPr>
              <a:t>   Reports</a:t>
            </a:r>
            <a:endParaRPr kumimoji="0" lang="en-CA" sz="1467" b="1" i="0" u="none" strike="noStrike" kern="1200" cap="none" spc="0" normalizeH="0" baseline="0" noProof="0">
              <a:ln>
                <a:noFill/>
              </a:ln>
              <a:solidFill>
                <a:srgbClr val="FF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612420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1276506" cy="656477"/>
          </a:xfrm>
        </p:spPr>
        <p:txBody>
          <a:bodyPr>
            <a:normAutofit/>
          </a:bodyPr>
          <a:lstStyle/>
          <a:p>
            <a:r>
              <a:rPr lang="en-US" sz="3600"/>
              <a:t>eNotifications </a:t>
            </a:r>
            <a:endParaRPr lang="en-CA" sz="3600"/>
          </a:p>
        </p:txBody>
      </p:sp>
      <p:sp>
        <p:nvSpPr>
          <p:cNvPr id="5" name="Content Placeholder 3"/>
          <p:cNvSpPr txBox="1">
            <a:spLocks/>
          </p:cNvSpPr>
          <p:nvPr/>
        </p:nvSpPr>
        <p:spPr>
          <a:xfrm>
            <a:off x="623392" y="914400"/>
            <a:ext cx="7539533" cy="177165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Notifies primary provider when a CPAR paneled patient has an </a:t>
            </a:r>
            <a:r>
              <a:rPr lang="en-US" b="1"/>
              <a:t>ED discharge, hospital admission or discharge, or day surgery discharge</a:t>
            </a:r>
          </a:p>
          <a:p>
            <a:r>
              <a:rPr lang="en-US"/>
              <a:t>Notifications appear similar to lab reports in the EMR</a:t>
            </a:r>
          </a:p>
          <a:p>
            <a:r>
              <a:rPr lang="en-US"/>
              <a:t>Notifications are delivered twice daily at 6 am and 2 pm</a:t>
            </a:r>
          </a:p>
          <a:p>
            <a:endParaRPr lang="en-US"/>
          </a:p>
        </p:txBody>
      </p:sp>
      <p:sp>
        <p:nvSpPr>
          <p:cNvPr id="2" name="TextBox 1"/>
          <p:cNvSpPr txBox="1"/>
          <p:nvPr/>
        </p:nvSpPr>
        <p:spPr>
          <a:xfrm>
            <a:off x="5993060" y="6451600"/>
            <a:ext cx="5637121" cy="369332"/>
          </a:xfrm>
          <a:prstGeom prst="rect">
            <a:avLst/>
          </a:prstGeom>
          <a:noFill/>
        </p:spPr>
        <p:txBody>
          <a:bodyPr wrap="none" rtlCol="0">
            <a:spAutoFit/>
          </a:bodyPr>
          <a:lstStyle/>
          <a:p>
            <a:r>
              <a:rPr lang="en-CA">
                <a:hlinkClick r:id="rId3"/>
              </a:rPr>
              <a:t>https://actt.albertadoctors.org/cii-cpar/toolsresources</a:t>
            </a:r>
            <a:endParaRPr lang="en-CA"/>
          </a:p>
        </p:txBody>
      </p:sp>
      <p:pic>
        <p:nvPicPr>
          <p:cNvPr id="6" name="Picture 5" descr="C:\Users\NANCY-~1.AKI\AppData\Local\Temp\SNAGHTML4e23d9f6.PNG"/>
          <p:cNvPicPr/>
          <p:nvPr/>
        </p:nvPicPr>
        <p:blipFill>
          <a:blip r:embed="rId4">
            <a:extLst>
              <a:ext uri="{28A0092B-C50C-407E-A947-70E740481C1C}">
                <a14:useLocalDpi xmlns:a14="http://schemas.microsoft.com/office/drawing/2010/main" val="0"/>
              </a:ext>
            </a:extLst>
          </a:blip>
          <a:srcRect/>
          <a:stretch>
            <a:fillRect/>
          </a:stretch>
        </p:blipFill>
        <p:spPr bwMode="auto">
          <a:xfrm>
            <a:off x="3259291" y="2923707"/>
            <a:ext cx="5340086" cy="2711795"/>
          </a:xfrm>
          <a:prstGeom prst="rect">
            <a:avLst/>
          </a:prstGeom>
          <a:noFill/>
          <a:ln>
            <a:noFill/>
          </a:ln>
          <a:effectLst>
            <a:outerShdw blurRad="50800" dist="38100" dir="2700000" algn="tl" rotWithShape="0">
              <a:prstClr val="black">
                <a:alpha val="40000"/>
              </a:prstClr>
            </a:outerShdw>
          </a:effectLst>
        </p:spPr>
      </p:pic>
      <p:sp>
        <p:nvSpPr>
          <p:cNvPr id="4" name="TextBox 3"/>
          <p:cNvSpPr txBox="1"/>
          <p:nvPr/>
        </p:nvSpPr>
        <p:spPr>
          <a:xfrm>
            <a:off x="693821" y="3017788"/>
            <a:ext cx="2629212" cy="2308324"/>
          </a:xfrm>
          <a:prstGeom prst="rect">
            <a:avLst/>
          </a:prstGeom>
          <a:noFill/>
        </p:spPr>
        <p:txBody>
          <a:bodyPr wrap="square" rtlCol="0">
            <a:spAutoFit/>
          </a:bodyPr>
          <a:lstStyle/>
          <a:p>
            <a:r>
              <a:rPr lang="en-US" b="1"/>
              <a:t>Info includes:</a:t>
            </a:r>
          </a:p>
          <a:p>
            <a:pPr marL="285750" indent="-285750">
              <a:buFont typeface="Arial" panose="020B0604020202020204" pitchFamily="34" charset="0"/>
              <a:buChar char="•"/>
            </a:pPr>
            <a:r>
              <a:rPr lang="en-US"/>
              <a:t>Pt demographics</a:t>
            </a:r>
          </a:p>
          <a:p>
            <a:pPr marL="285750" indent="-285750">
              <a:buFont typeface="Arial" panose="020B0604020202020204" pitchFamily="34" charset="0"/>
              <a:buChar char="•"/>
            </a:pPr>
            <a:r>
              <a:rPr lang="en-US"/>
              <a:t>Facility location</a:t>
            </a:r>
          </a:p>
          <a:p>
            <a:pPr marL="285750" indent="-285750">
              <a:buFont typeface="Arial" panose="020B0604020202020204" pitchFamily="34" charset="0"/>
              <a:buChar char="•"/>
            </a:pPr>
            <a:r>
              <a:rPr lang="en-US"/>
              <a:t>Date/time</a:t>
            </a:r>
          </a:p>
          <a:p>
            <a:pPr marL="285750" indent="-285750">
              <a:buFont typeface="Arial" panose="020B0604020202020204" pitchFamily="34" charset="0"/>
              <a:buChar char="•"/>
            </a:pPr>
            <a:r>
              <a:rPr lang="en-US"/>
              <a:t>Attending provider</a:t>
            </a:r>
          </a:p>
          <a:p>
            <a:pPr marL="285750" indent="-285750">
              <a:buFont typeface="Arial" panose="020B0604020202020204" pitchFamily="34" charset="0"/>
              <a:buChar char="•"/>
            </a:pPr>
            <a:r>
              <a:rPr lang="en-US"/>
              <a:t>Admission reason</a:t>
            </a:r>
          </a:p>
          <a:p>
            <a:pPr marL="285750" indent="-285750">
              <a:buFont typeface="Arial" panose="020B0604020202020204" pitchFamily="34" charset="0"/>
              <a:buChar char="•"/>
            </a:pPr>
            <a:r>
              <a:rPr lang="en-US"/>
              <a:t>Additional providers notified</a:t>
            </a:r>
            <a:endParaRPr lang="en-CA"/>
          </a:p>
        </p:txBody>
      </p:sp>
      <p:sp>
        <p:nvSpPr>
          <p:cNvPr id="9" name="TextBox 8"/>
          <p:cNvSpPr txBox="1"/>
          <p:nvPr/>
        </p:nvSpPr>
        <p:spPr>
          <a:xfrm>
            <a:off x="9101633" y="365062"/>
            <a:ext cx="2970948" cy="2262158"/>
          </a:xfrm>
          <a:prstGeom prst="rect">
            <a:avLst/>
          </a:prstGeom>
          <a:noFill/>
        </p:spPr>
        <p:txBody>
          <a:bodyPr wrap="square" rtlCol="0">
            <a:spAutoFit/>
          </a:bodyPr>
          <a:lstStyle/>
          <a:p>
            <a:pPr>
              <a:spcAft>
                <a:spcPts val="600"/>
              </a:spcAft>
            </a:pPr>
            <a:r>
              <a:rPr lang="en-US" sz="2100" dirty="0">
                <a:solidFill>
                  <a:srgbClr val="569BBE"/>
                </a:solidFill>
              </a:rPr>
              <a:t>Team members with lab results access can see eNotifications</a:t>
            </a:r>
          </a:p>
          <a:p>
            <a:pPr>
              <a:spcAft>
                <a:spcPts val="600"/>
              </a:spcAft>
            </a:pPr>
            <a:endParaRPr lang="en-US" sz="2100" dirty="0">
              <a:solidFill>
                <a:srgbClr val="569BBE"/>
              </a:solidFill>
            </a:endParaRPr>
          </a:p>
          <a:p>
            <a:pPr>
              <a:spcAft>
                <a:spcPts val="600"/>
              </a:spcAft>
            </a:pPr>
            <a:r>
              <a:rPr lang="en-US" sz="2100" u="sng" dirty="0">
                <a:solidFill>
                  <a:srgbClr val="569BBE"/>
                </a:solidFill>
              </a:rPr>
              <a:t>Schedule:</a:t>
            </a:r>
          </a:p>
          <a:p>
            <a:pPr marL="342900" indent="-342900">
              <a:spcAft>
                <a:spcPts val="600"/>
              </a:spcAft>
              <a:buFont typeface="Wingdings" panose="05000000000000000000" pitchFamily="2" charset="2"/>
              <a:buChar char="q"/>
            </a:pPr>
            <a:r>
              <a:rPr lang="en-US" sz="2100" dirty="0">
                <a:solidFill>
                  <a:srgbClr val="569BBE"/>
                </a:solidFill>
              </a:rPr>
              <a:t>QHR </a:t>
            </a:r>
            <a:r>
              <a:rPr lang="en-US" sz="2100" dirty="0" err="1">
                <a:solidFill>
                  <a:srgbClr val="569BBE"/>
                </a:solidFill>
              </a:rPr>
              <a:t>Accuro</a:t>
            </a:r>
            <a:r>
              <a:rPr lang="en-US" sz="2100" dirty="0">
                <a:solidFill>
                  <a:srgbClr val="569BBE"/>
                </a:solidFill>
              </a:rPr>
              <a:t> - 2022</a:t>
            </a:r>
          </a:p>
        </p:txBody>
      </p:sp>
      <p:sp>
        <p:nvSpPr>
          <p:cNvPr id="11" name="TextBox 10">
            <a:extLst>
              <a:ext uri="{FF2B5EF4-FFF2-40B4-BE49-F238E27FC236}">
                <a16:creationId xmlns:a16="http://schemas.microsoft.com/office/drawing/2014/main" id="{5BE6AD95-5D0A-4F8A-9B5B-1E074BFE7294}"/>
              </a:ext>
            </a:extLst>
          </p:cNvPr>
          <p:cNvSpPr txBox="1"/>
          <p:nvPr/>
        </p:nvSpPr>
        <p:spPr>
          <a:xfrm>
            <a:off x="9101633" y="3641770"/>
            <a:ext cx="2219325" cy="1015663"/>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200"/>
              <a:t>If the patient becomes deceased in ED or hospital, it will indicate (Deceased) or (Deceased, YYYY, MM, DD) beside the patient’s name.</a:t>
            </a:r>
          </a:p>
        </p:txBody>
      </p:sp>
      <p:cxnSp>
        <p:nvCxnSpPr>
          <p:cNvPr id="12" name="Straight Arrow Connector 11">
            <a:extLst>
              <a:ext uri="{FF2B5EF4-FFF2-40B4-BE49-F238E27FC236}">
                <a16:creationId xmlns:a16="http://schemas.microsoft.com/office/drawing/2014/main" id="{CD7FFA1B-2EA1-4414-9447-871433B2AB46}"/>
              </a:ext>
            </a:extLst>
          </p:cNvPr>
          <p:cNvCxnSpPr>
            <a:cxnSpLocks/>
            <a:stCxn id="11" idx="1"/>
          </p:cNvCxnSpPr>
          <p:nvPr/>
        </p:nvCxnSpPr>
        <p:spPr>
          <a:xfrm flipH="1">
            <a:off x="4143375" y="4149602"/>
            <a:ext cx="4958258" cy="22659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13C19438-0DD1-41ED-A97E-561ABD279D8B}"/>
              </a:ext>
            </a:extLst>
          </p:cNvPr>
          <p:cNvSpPr txBox="1"/>
          <p:nvPr/>
        </p:nvSpPr>
        <p:spPr>
          <a:xfrm>
            <a:off x="1943100" y="5859248"/>
            <a:ext cx="3914775" cy="461665"/>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200"/>
              <a:t>If a patient is paneled in CPAR to more than one provider both providers receive the eNotification.</a:t>
            </a:r>
          </a:p>
        </p:txBody>
      </p:sp>
      <p:cxnSp>
        <p:nvCxnSpPr>
          <p:cNvPr id="21" name="Straight Arrow Connector 20">
            <a:extLst>
              <a:ext uri="{FF2B5EF4-FFF2-40B4-BE49-F238E27FC236}">
                <a16:creationId xmlns:a16="http://schemas.microsoft.com/office/drawing/2014/main" id="{0F4C57F2-900A-406E-8445-D90DE941B982}"/>
              </a:ext>
            </a:extLst>
          </p:cNvPr>
          <p:cNvCxnSpPr>
            <a:cxnSpLocks/>
            <a:stCxn id="20" idx="0"/>
          </p:cNvCxnSpPr>
          <p:nvPr/>
        </p:nvCxnSpPr>
        <p:spPr>
          <a:xfrm flipV="1">
            <a:off x="3900488" y="5577239"/>
            <a:ext cx="0" cy="282009"/>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89252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a:normAutofit/>
          </a:bodyPr>
          <a:lstStyle/>
          <a:p>
            <a:r>
              <a:rPr lang="en-US" sz="3600">
                <a:solidFill>
                  <a:srgbClr val="275971"/>
                </a:solidFill>
              </a:rPr>
              <a:t>Additional Information About </a:t>
            </a:r>
            <a:r>
              <a:rPr lang="en-US" sz="3600" err="1">
                <a:solidFill>
                  <a:srgbClr val="275971"/>
                </a:solidFill>
              </a:rPr>
              <a:t>eNotifications</a:t>
            </a:r>
            <a:endParaRPr lang="en-CA" sz="3600">
              <a:solidFill>
                <a:srgbClr val="275971"/>
              </a:solidFill>
            </a:endParaRPr>
          </a:p>
        </p:txBody>
      </p:sp>
      <p:sp>
        <p:nvSpPr>
          <p:cNvPr id="2" name="TextBox 1"/>
          <p:cNvSpPr txBox="1"/>
          <p:nvPr/>
        </p:nvSpPr>
        <p:spPr>
          <a:xfrm>
            <a:off x="3277439" y="1028700"/>
            <a:ext cx="56371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Segoe UI"/>
                <a:ea typeface="+mn-ea"/>
                <a:cs typeface="+mn-cs"/>
                <a:hlinkClick r:id="rId3"/>
              </a:rPr>
              <a:t>https://actt.albertadoctors.org/cii-cpar/toolsresources</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pic>
        <p:nvPicPr>
          <p:cNvPr id="4" name="Picture 3">
            <a:extLst>
              <a:ext uri="{FF2B5EF4-FFF2-40B4-BE49-F238E27FC236}">
                <a16:creationId xmlns:a16="http://schemas.microsoft.com/office/drawing/2014/main" id="{A574DA64-B7A4-4A4D-A79A-9C5DBCC240A6}"/>
              </a:ext>
            </a:extLst>
          </p:cNvPr>
          <p:cNvPicPr>
            <a:picLocks noChangeAspect="1"/>
          </p:cNvPicPr>
          <p:nvPr/>
        </p:nvPicPr>
        <p:blipFill>
          <a:blip r:embed="rId4"/>
          <a:stretch>
            <a:fillRect/>
          </a:stretch>
        </p:blipFill>
        <p:spPr>
          <a:xfrm>
            <a:off x="787315" y="1555862"/>
            <a:ext cx="3636338" cy="4686300"/>
          </a:xfrm>
          <a:prstGeom prst="rect">
            <a:avLst/>
          </a:prstGeom>
        </p:spPr>
      </p:pic>
      <p:pic>
        <p:nvPicPr>
          <p:cNvPr id="5" name="Picture 4">
            <a:extLst>
              <a:ext uri="{FF2B5EF4-FFF2-40B4-BE49-F238E27FC236}">
                <a16:creationId xmlns:a16="http://schemas.microsoft.com/office/drawing/2014/main" id="{EA7808D3-258C-4AFE-9F97-7475FD1494E5}"/>
              </a:ext>
            </a:extLst>
          </p:cNvPr>
          <p:cNvPicPr>
            <a:picLocks noChangeAspect="1"/>
          </p:cNvPicPr>
          <p:nvPr/>
        </p:nvPicPr>
        <p:blipFill>
          <a:blip r:embed="rId5"/>
          <a:stretch>
            <a:fillRect/>
          </a:stretch>
        </p:blipFill>
        <p:spPr>
          <a:xfrm>
            <a:off x="2795588" y="1747837"/>
            <a:ext cx="8891724" cy="1214438"/>
          </a:xfrm>
          <a:prstGeom prst="rect">
            <a:avLst/>
          </a:prstGeom>
          <a:ln>
            <a:solidFill>
              <a:schemeClr val="tx1"/>
            </a:solidFill>
          </a:ln>
        </p:spPr>
      </p:pic>
      <p:pic>
        <p:nvPicPr>
          <p:cNvPr id="7" name="Picture 6">
            <a:extLst>
              <a:ext uri="{FF2B5EF4-FFF2-40B4-BE49-F238E27FC236}">
                <a16:creationId xmlns:a16="http://schemas.microsoft.com/office/drawing/2014/main" id="{6EA74547-CE84-47DB-8C32-7B1479E95138}"/>
              </a:ext>
            </a:extLst>
          </p:cNvPr>
          <p:cNvPicPr>
            <a:picLocks noChangeAspect="1"/>
          </p:cNvPicPr>
          <p:nvPr/>
        </p:nvPicPr>
        <p:blipFill>
          <a:blip r:embed="rId6"/>
          <a:stretch>
            <a:fillRect/>
          </a:stretch>
        </p:blipFill>
        <p:spPr>
          <a:xfrm>
            <a:off x="2795588" y="3562350"/>
            <a:ext cx="8891724" cy="1862864"/>
          </a:xfrm>
          <a:prstGeom prst="rect">
            <a:avLst/>
          </a:prstGeom>
          <a:ln>
            <a:solidFill>
              <a:schemeClr val="tx1"/>
            </a:solidFill>
          </a:ln>
        </p:spPr>
      </p:pic>
    </p:spTree>
    <p:extLst>
      <p:ext uri="{BB962C8B-B14F-4D97-AF65-F5344CB8AC3E}">
        <p14:creationId xmlns:p14="http://schemas.microsoft.com/office/powerpoint/2010/main" val="92548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44452" y="1125248"/>
            <a:ext cx="5303096" cy="5183477"/>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693821" y="176577"/>
            <a:ext cx="10515600" cy="600346"/>
          </a:xfrm>
        </p:spPr>
        <p:txBody>
          <a:bodyPr anchor="t">
            <a:normAutofit/>
          </a:bodyPr>
          <a:lstStyle/>
          <a:p>
            <a:pPr eaLnBrk="1" hangingPunct="1"/>
            <a:r>
              <a:rPr lang="en-CA" sz="3600">
                <a:solidFill>
                  <a:srgbClr val="275971"/>
                </a:solidFill>
                <a:ea typeface="Helvetica Neue Condensed" panose="02000503000000020004" pitchFamily="2" charset="0"/>
              </a:rPr>
              <a:t>More Information and Resources</a:t>
            </a:r>
          </a:p>
        </p:txBody>
      </p:sp>
      <p:sp>
        <p:nvSpPr>
          <p:cNvPr id="4" name="Slide Number Placeholder 3"/>
          <p:cNvSpPr>
            <a:spLocks noGrp="1"/>
          </p:cNvSpPr>
          <p:nvPr>
            <p:ph type="sldNum" sz="quarter" idx="4294967295"/>
          </p:nvPr>
        </p:nvSpPr>
        <p:spPr>
          <a:xfrm>
            <a:off x="0" y="6308725"/>
            <a:ext cx="2743200" cy="366713"/>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54</a:t>
            </a:fld>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sp>
        <p:nvSpPr>
          <p:cNvPr id="8" name="Title 2"/>
          <p:cNvSpPr txBox="1">
            <a:spLocks/>
          </p:cNvSpPr>
          <p:nvPr/>
        </p:nvSpPr>
        <p:spPr bwMode="auto">
          <a:xfrm>
            <a:off x="627220" y="5987845"/>
            <a:ext cx="10959008" cy="600346"/>
          </a:xfrm>
          <a:prstGeom prst="rect">
            <a:avLst/>
          </a:prstGeom>
          <a:solidFill>
            <a:schemeClr val="bg1"/>
          </a:solidFill>
          <a:ln>
            <a:solidFill>
              <a:schemeClr val="tx1"/>
            </a:solidFill>
          </a:ln>
        </p:spPr>
        <p:txBody>
          <a:bodyPr vert="horz" wrap="square" lIns="121920" tIns="60960" rIns="121920" bIns="60960" numCol="1" anchor="b" anchorCtr="0" compatLnSpc="1">
            <a:prstTxWarp prst="textNoShape">
              <a:avLst/>
            </a:prstTxWarp>
          </a:bodyPr>
          <a:lstStyle>
            <a:lvl1pPr algn="l" rtl="0" eaLnBrk="0" fontAlgn="base" hangingPunct="0">
              <a:spcBef>
                <a:spcPct val="0"/>
              </a:spcBef>
              <a:spcAft>
                <a:spcPct val="0"/>
              </a:spcAft>
              <a:defRPr sz="3200" b="0" kern="1200">
                <a:solidFill>
                  <a:schemeClr val="accent3"/>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a:noFill/>
                </a:ln>
                <a:solidFill>
                  <a:srgbClr val="0000FF"/>
                </a:solidFill>
                <a:effectLst/>
                <a:uLnTx/>
                <a:uFillTx/>
                <a:latin typeface="Arial" panose="020B0604020202020204" pitchFamily="34" charset="0"/>
                <a:ea typeface="+mj-ea"/>
                <a:cs typeface="Arial" panose="020B0604020202020204" pitchFamily="34" charset="0"/>
                <a:hlinkClick r:id="rId4"/>
              </a:rPr>
              <a:t>https://actt.albertadoctors.org/cii-cpar/toolsresources</a:t>
            </a:r>
            <a:endParaRPr kumimoji="0" lang="en-CA" sz="3200" b="0" i="0" u="none" strike="noStrike" kern="1200" cap="none" spc="0" normalizeH="0" baseline="0" noProof="0">
              <a:ln>
                <a:noFill/>
              </a:ln>
              <a:solidFill>
                <a:srgbClr val="0000F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99923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93821" y="176576"/>
            <a:ext cx="10959008" cy="758957"/>
          </a:xfrm>
        </p:spPr>
        <p:txBody>
          <a:bodyPr vert="horz" wrap="square" lIns="91440" tIns="45720" rIns="91440" bIns="45720" numCol="1" rtlCol="0" anchor="ctr" anchorCtr="0" compatLnSpc="1">
            <a:prstTxWarp prst="textNoShape">
              <a:avLst/>
            </a:prstTxWarp>
            <a:normAutofit/>
          </a:bodyPr>
          <a:lstStyle/>
          <a:p>
            <a:pPr defTabSz="914377">
              <a:lnSpc>
                <a:spcPct val="90000"/>
              </a:lnSpc>
            </a:pPr>
            <a:r>
              <a:rPr lang="en-US" sz="3733">
                <a:solidFill>
                  <a:srgbClr val="275971"/>
                </a:solidFill>
              </a:rPr>
              <a:t>Benefits of CII/CPAR</a:t>
            </a:r>
            <a:endParaRPr lang="en-CA" sz="3733">
              <a:solidFill>
                <a:srgbClr val="275971"/>
              </a:solidFill>
            </a:endParaRPr>
          </a:p>
        </p:txBody>
      </p:sp>
      <p:sp>
        <p:nvSpPr>
          <p:cNvPr id="4" name="Slide Number Placeholder 3"/>
          <p:cNvSpPr>
            <a:spLocks noGrp="1"/>
          </p:cNvSpPr>
          <p:nvPr>
            <p:ph type="sldNum" sz="quarter" idx="4294967295"/>
          </p:nvPr>
        </p:nvSpPr>
        <p:spPr>
          <a:xfrm>
            <a:off x="0" y="58975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81A5-0AAD-5C43-9874-F8F3A9F5B29A}" type="slidenum">
              <a:rPr kumimoji="0" lang="en-US" sz="9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a:ln>
                <a:noFill/>
              </a:ln>
              <a:solidFill>
                <a:prstClr val="black">
                  <a:tint val="75000"/>
                </a:prstClr>
              </a:solidFill>
              <a:effectLst/>
              <a:uLnTx/>
              <a:uFillTx/>
              <a:latin typeface="Segoe UI"/>
              <a:ea typeface="+mn-ea"/>
              <a:cs typeface="+mn-cs"/>
            </a:endParaRPr>
          </a:p>
        </p:txBody>
      </p:sp>
      <p:sp>
        <p:nvSpPr>
          <p:cNvPr id="35" name="Rounded Rectangle 34"/>
          <p:cNvSpPr/>
          <p:nvPr/>
        </p:nvSpPr>
        <p:spPr>
          <a:xfrm>
            <a:off x="431371" y="1270542"/>
            <a:ext cx="3648405" cy="49926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Segoe UI"/>
              <a:ea typeface="+mn-ea"/>
              <a:cs typeface="+mn-cs"/>
            </a:endParaRPr>
          </a:p>
        </p:txBody>
      </p:sp>
      <p:sp>
        <p:nvSpPr>
          <p:cNvPr id="17" name="Rectangle 16"/>
          <p:cNvSpPr/>
          <p:nvPr/>
        </p:nvSpPr>
        <p:spPr>
          <a:xfrm>
            <a:off x="420730" y="1897004"/>
            <a:ext cx="2685324" cy="576064"/>
          </a:xfrm>
          <a:prstGeom prst="rect">
            <a:avLst/>
          </a:prstGeom>
          <a:solidFill>
            <a:srgbClr val="E77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PATIENT </a:t>
            </a:r>
          </a:p>
        </p:txBody>
      </p:sp>
      <p:sp>
        <p:nvSpPr>
          <p:cNvPr id="18" name="CasetăText 53"/>
          <p:cNvSpPr txBox="1"/>
          <p:nvPr/>
        </p:nvSpPr>
        <p:spPr>
          <a:xfrm>
            <a:off x="412372" y="2488243"/>
            <a:ext cx="2773129" cy="3274893"/>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Better Quality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Meets patient expectations to have their information readily available to all providers in their circle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More coordinated and consistent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Smoother transitions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Less story telling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Less duplication of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Less time in hospitals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Increased patient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Increased satisfaction</a:t>
            </a:r>
            <a:endParaRPr kumimoji="0" lang="en-US" sz="1467" b="1" i="0" u="none" strike="noStrike" kern="1200" cap="none" spc="0" normalizeH="0" baseline="0" noProof="0">
              <a:ln>
                <a:noFill/>
              </a:ln>
              <a:solidFill>
                <a:prstClr val="white">
                  <a:lumMod val="50000"/>
                </a:prstClr>
              </a:solidFill>
              <a:effectLst/>
              <a:uLnTx/>
              <a:uFillTx/>
              <a:latin typeface="Segoe UI"/>
              <a:ea typeface="+mn-ea"/>
              <a:cs typeface="+mn-cs"/>
            </a:endParaRPr>
          </a:p>
        </p:txBody>
      </p:sp>
      <p:sp>
        <p:nvSpPr>
          <p:cNvPr id="19" name="Rectangle 18"/>
          <p:cNvSpPr/>
          <p:nvPr/>
        </p:nvSpPr>
        <p:spPr>
          <a:xfrm>
            <a:off x="3353841" y="1912179"/>
            <a:ext cx="2664951" cy="576064"/>
          </a:xfrm>
          <a:prstGeom prst="rect">
            <a:avLst/>
          </a:prstGeom>
          <a:solidFill>
            <a:srgbClr val="569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PROVIDER</a:t>
            </a:r>
          </a:p>
        </p:txBody>
      </p:sp>
      <p:sp>
        <p:nvSpPr>
          <p:cNvPr id="22" name="CasetăText 53"/>
          <p:cNvSpPr txBox="1"/>
          <p:nvPr/>
        </p:nvSpPr>
        <p:spPr>
          <a:xfrm>
            <a:off x="3353840" y="2473069"/>
            <a:ext cx="2677120" cy="3551369"/>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Relational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Clearer picture of the primary provider’s panel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Ability to deliver better care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400" b="1" i="0" u="none" strike="noStrike" kern="1200" cap="none" spc="0" normalizeH="0" baseline="0" noProof="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Informational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Healthcare information available where and when it’s needed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400" b="1" i="0" u="none" strike="noStrike" kern="1200" cap="none" spc="0" normalizeH="0" baseline="0" noProof="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Management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Facilitates planning and delivery of more intensive interventions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CA" sz="400" b="1" i="0" u="none" strike="noStrike" kern="1200" cap="none" spc="0" normalizeH="0" baseline="0" noProof="0">
              <a:ln>
                <a:noFill/>
              </a:ln>
              <a:solidFill>
                <a:prstClr val="white">
                  <a:lumMod val="50000"/>
                </a:prstClr>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Time savings: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467" b="1" i="0" u="none" strike="noStrike" kern="1200" cap="none" spc="0" normalizeH="0" baseline="0" noProof="0">
                <a:ln>
                  <a:noFill/>
                </a:ln>
                <a:solidFill>
                  <a:prstClr val="white">
                    <a:lumMod val="50000"/>
                  </a:prstClr>
                </a:solidFill>
                <a:effectLst/>
                <a:uLnTx/>
                <a:uFillTx/>
                <a:latin typeface="Segoe UI"/>
                <a:ea typeface="+mn-ea"/>
                <a:cs typeface="+mn-cs"/>
              </a:rPr>
              <a:t>Patient health care record more complete</a:t>
            </a:r>
            <a:endParaRPr kumimoji="0" lang="en-US" sz="1467" b="1" i="0" u="none" strike="noStrike" kern="1200" cap="none" spc="0" normalizeH="0" baseline="0" noProof="0">
              <a:ln>
                <a:noFill/>
              </a:ln>
              <a:solidFill>
                <a:prstClr val="white">
                  <a:lumMod val="50000"/>
                </a:prstClr>
              </a:solidFill>
              <a:effectLst/>
              <a:uLnTx/>
              <a:uFillTx/>
              <a:latin typeface="Segoe UI"/>
              <a:ea typeface="+mn-ea"/>
              <a:cs typeface="+mn-cs"/>
            </a:endParaRPr>
          </a:p>
        </p:txBody>
      </p:sp>
      <p:sp>
        <p:nvSpPr>
          <p:cNvPr id="23" name="Rectangle 22"/>
          <p:cNvSpPr/>
          <p:nvPr/>
        </p:nvSpPr>
        <p:spPr>
          <a:xfrm>
            <a:off x="9122849" y="1912179"/>
            <a:ext cx="2699476" cy="576064"/>
          </a:xfrm>
          <a:prstGeom prst="rect">
            <a:avLst/>
          </a:prstGeom>
          <a:solidFill>
            <a:srgbClr val="C5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HEALTH SYSTEM</a:t>
            </a:r>
          </a:p>
        </p:txBody>
      </p:sp>
      <p:sp>
        <p:nvSpPr>
          <p:cNvPr id="24" name="CasetăText 53"/>
          <p:cNvSpPr txBox="1"/>
          <p:nvPr/>
        </p:nvSpPr>
        <p:spPr>
          <a:xfrm>
            <a:off x="9114480" y="2475773"/>
            <a:ext cx="2716217" cy="2811751"/>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More Efficient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Lower healthcare costs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Less utilization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Better Decisions: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Secondary use supports health system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More informed program planning</a:t>
            </a:r>
            <a:endParaRPr kumimoji="0" lang="en-US" sz="1600" b="1" i="0" u="none" strike="noStrike" kern="1200" cap="none" spc="0" normalizeH="0" baseline="0" noProof="0">
              <a:ln>
                <a:noFill/>
              </a:ln>
              <a:solidFill>
                <a:prstClr val="white">
                  <a:lumMod val="50000"/>
                </a:prstClr>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prstClr val="white">
                  <a:lumMod val="50000"/>
                </a:prstClr>
              </a:solidFill>
              <a:effectLst/>
              <a:uLnTx/>
              <a:uFillTx/>
              <a:latin typeface="Segoe UI"/>
              <a:ea typeface="+mn-ea"/>
              <a:cs typeface="+mn-cs"/>
            </a:endParaRPr>
          </a:p>
        </p:txBody>
      </p:sp>
      <p:grpSp>
        <p:nvGrpSpPr>
          <p:cNvPr id="25" name="Grupare 29"/>
          <p:cNvGrpSpPr/>
          <p:nvPr/>
        </p:nvGrpSpPr>
        <p:grpSpPr>
          <a:xfrm>
            <a:off x="10011661" y="1356929"/>
            <a:ext cx="905113" cy="397824"/>
            <a:chOff x="-1387475" y="825500"/>
            <a:chExt cx="8899526" cy="3911600"/>
          </a:xfrm>
          <a:solidFill>
            <a:schemeClr val="tx1">
              <a:lumMod val="65000"/>
              <a:lumOff val="35000"/>
            </a:schemeClr>
          </a:solidFill>
        </p:grpSpPr>
        <p:sp>
          <p:nvSpPr>
            <p:cNvPr id="34" name="Freeform 7"/>
            <p:cNvSpPr>
              <a:spLocks noEditPoints="1"/>
            </p:cNvSpPr>
            <p:nvPr/>
          </p:nvSpPr>
          <p:spPr bwMode="auto">
            <a:xfrm>
              <a:off x="-1387475" y="1390650"/>
              <a:ext cx="1017588" cy="2781300"/>
            </a:xfrm>
            <a:custGeom>
              <a:avLst/>
              <a:gdLst>
                <a:gd name="T0" fmla="*/ 160 w 320"/>
                <a:gd name="T1" fmla="*/ 0 h 876"/>
                <a:gd name="T2" fmla="*/ 0 w 320"/>
                <a:gd name="T3" fmla="*/ 160 h 876"/>
                <a:gd name="T4" fmla="*/ 0 w 320"/>
                <a:gd name="T5" fmla="*/ 716 h 876"/>
                <a:gd name="T6" fmla="*/ 160 w 320"/>
                <a:gd name="T7" fmla="*/ 876 h 876"/>
                <a:gd name="T8" fmla="*/ 320 w 320"/>
                <a:gd name="T9" fmla="*/ 716 h 876"/>
                <a:gd name="T10" fmla="*/ 320 w 320"/>
                <a:gd name="T11" fmla="*/ 160 h 876"/>
                <a:gd name="T12" fmla="*/ 160 w 320"/>
                <a:gd name="T13" fmla="*/ 0 h 876"/>
                <a:gd name="T14" fmla="*/ 160 w 320"/>
                <a:gd name="T15" fmla="*/ 0 h 876"/>
                <a:gd name="T16" fmla="*/ 160 w 320"/>
                <a:gd name="T1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876">
                  <a:moveTo>
                    <a:pt x="160" y="0"/>
                  </a:moveTo>
                  <a:cubicBezTo>
                    <a:pt x="71" y="0"/>
                    <a:pt x="0" y="71"/>
                    <a:pt x="0" y="160"/>
                  </a:cubicBezTo>
                  <a:cubicBezTo>
                    <a:pt x="0" y="716"/>
                    <a:pt x="0" y="716"/>
                    <a:pt x="0" y="716"/>
                  </a:cubicBezTo>
                  <a:cubicBezTo>
                    <a:pt x="0" y="805"/>
                    <a:pt x="71" y="876"/>
                    <a:pt x="160" y="876"/>
                  </a:cubicBezTo>
                  <a:cubicBezTo>
                    <a:pt x="248" y="876"/>
                    <a:pt x="320" y="805"/>
                    <a:pt x="320" y="716"/>
                  </a:cubicBezTo>
                  <a:cubicBezTo>
                    <a:pt x="320" y="160"/>
                    <a:pt x="320" y="160"/>
                    <a:pt x="320" y="160"/>
                  </a:cubicBezTo>
                  <a:cubicBezTo>
                    <a:pt x="320" y="71"/>
                    <a:pt x="248" y="0"/>
                    <a:pt x="160" y="0"/>
                  </a:cubicBezTo>
                  <a:close/>
                  <a:moveTo>
                    <a:pt x="160" y="0"/>
                  </a:moveTo>
                  <a:cubicBezTo>
                    <a:pt x="160" y="0"/>
                    <a:pt x="160" y="0"/>
                    <a:pt x="16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36" name="Freeform 8"/>
            <p:cNvSpPr>
              <a:spLocks noEditPoints="1"/>
            </p:cNvSpPr>
            <p:nvPr/>
          </p:nvSpPr>
          <p:spPr bwMode="auto">
            <a:xfrm>
              <a:off x="-22225" y="825500"/>
              <a:ext cx="6169025" cy="3911600"/>
            </a:xfrm>
            <a:custGeom>
              <a:avLst/>
              <a:gdLst>
                <a:gd name="T0" fmla="*/ 1779 w 1939"/>
                <a:gd name="T1" fmla="*/ 0 h 1232"/>
                <a:gd name="T2" fmla="*/ 1619 w 1939"/>
                <a:gd name="T3" fmla="*/ 160 h 1232"/>
                <a:gd name="T4" fmla="*/ 1619 w 1939"/>
                <a:gd name="T5" fmla="*/ 488 h 1232"/>
                <a:gd name="T6" fmla="*/ 320 w 1939"/>
                <a:gd name="T7" fmla="*/ 488 h 1232"/>
                <a:gd name="T8" fmla="*/ 320 w 1939"/>
                <a:gd name="T9" fmla="*/ 160 h 1232"/>
                <a:gd name="T10" fmla="*/ 160 w 1939"/>
                <a:gd name="T11" fmla="*/ 0 h 1232"/>
                <a:gd name="T12" fmla="*/ 0 w 1939"/>
                <a:gd name="T13" fmla="*/ 160 h 1232"/>
                <a:gd name="T14" fmla="*/ 0 w 1939"/>
                <a:gd name="T15" fmla="*/ 1072 h 1232"/>
                <a:gd name="T16" fmla="*/ 160 w 1939"/>
                <a:gd name="T17" fmla="*/ 1232 h 1232"/>
                <a:gd name="T18" fmla="*/ 320 w 1939"/>
                <a:gd name="T19" fmla="*/ 1072 h 1232"/>
                <a:gd name="T20" fmla="*/ 320 w 1939"/>
                <a:gd name="T21" fmla="*/ 744 h 1232"/>
                <a:gd name="T22" fmla="*/ 1619 w 1939"/>
                <a:gd name="T23" fmla="*/ 744 h 1232"/>
                <a:gd name="T24" fmla="*/ 1619 w 1939"/>
                <a:gd name="T25" fmla="*/ 1072 h 1232"/>
                <a:gd name="T26" fmla="*/ 1779 w 1939"/>
                <a:gd name="T27" fmla="*/ 1232 h 1232"/>
                <a:gd name="T28" fmla="*/ 1939 w 1939"/>
                <a:gd name="T29" fmla="*/ 1072 h 1232"/>
                <a:gd name="T30" fmla="*/ 1939 w 1939"/>
                <a:gd name="T31" fmla="*/ 160 h 1232"/>
                <a:gd name="T32" fmla="*/ 1779 w 1939"/>
                <a:gd name="T33" fmla="*/ 0 h 1232"/>
                <a:gd name="T34" fmla="*/ 1779 w 1939"/>
                <a:gd name="T35" fmla="*/ 0 h 1232"/>
                <a:gd name="T36" fmla="*/ 1779 w 1939"/>
                <a:gd name="T37" fmla="*/ 0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39" h="1232">
                  <a:moveTo>
                    <a:pt x="1779" y="0"/>
                  </a:moveTo>
                  <a:cubicBezTo>
                    <a:pt x="1691" y="0"/>
                    <a:pt x="1619" y="72"/>
                    <a:pt x="1619" y="160"/>
                  </a:cubicBezTo>
                  <a:cubicBezTo>
                    <a:pt x="1619" y="488"/>
                    <a:pt x="1619" y="488"/>
                    <a:pt x="1619" y="488"/>
                  </a:cubicBezTo>
                  <a:cubicBezTo>
                    <a:pt x="320" y="488"/>
                    <a:pt x="320" y="488"/>
                    <a:pt x="320" y="488"/>
                  </a:cubicBezTo>
                  <a:cubicBezTo>
                    <a:pt x="320" y="160"/>
                    <a:pt x="320" y="160"/>
                    <a:pt x="320" y="160"/>
                  </a:cubicBezTo>
                  <a:cubicBezTo>
                    <a:pt x="320" y="72"/>
                    <a:pt x="248" y="0"/>
                    <a:pt x="160" y="0"/>
                  </a:cubicBezTo>
                  <a:cubicBezTo>
                    <a:pt x="71" y="0"/>
                    <a:pt x="0" y="72"/>
                    <a:pt x="0" y="160"/>
                  </a:cubicBezTo>
                  <a:cubicBezTo>
                    <a:pt x="0" y="1072"/>
                    <a:pt x="0" y="1072"/>
                    <a:pt x="0" y="1072"/>
                  </a:cubicBezTo>
                  <a:cubicBezTo>
                    <a:pt x="0" y="1160"/>
                    <a:pt x="71" y="1232"/>
                    <a:pt x="160" y="1232"/>
                  </a:cubicBezTo>
                  <a:cubicBezTo>
                    <a:pt x="248" y="1232"/>
                    <a:pt x="320" y="1160"/>
                    <a:pt x="320" y="1072"/>
                  </a:cubicBezTo>
                  <a:cubicBezTo>
                    <a:pt x="320" y="744"/>
                    <a:pt x="320" y="744"/>
                    <a:pt x="320" y="744"/>
                  </a:cubicBezTo>
                  <a:cubicBezTo>
                    <a:pt x="1619" y="744"/>
                    <a:pt x="1619" y="744"/>
                    <a:pt x="1619" y="744"/>
                  </a:cubicBezTo>
                  <a:cubicBezTo>
                    <a:pt x="1619" y="1072"/>
                    <a:pt x="1619" y="1072"/>
                    <a:pt x="1619" y="1072"/>
                  </a:cubicBezTo>
                  <a:cubicBezTo>
                    <a:pt x="1619" y="1160"/>
                    <a:pt x="1691" y="1232"/>
                    <a:pt x="1779" y="1232"/>
                  </a:cubicBezTo>
                  <a:cubicBezTo>
                    <a:pt x="1867" y="1232"/>
                    <a:pt x="1939" y="1160"/>
                    <a:pt x="1939" y="1072"/>
                  </a:cubicBezTo>
                  <a:cubicBezTo>
                    <a:pt x="1939" y="160"/>
                    <a:pt x="1939" y="160"/>
                    <a:pt x="1939" y="160"/>
                  </a:cubicBezTo>
                  <a:cubicBezTo>
                    <a:pt x="1939" y="72"/>
                    <a:pt x="1867" y="0"/>
                    <a:pt x="1779" y="0"/>
                  </a:cubicBezTo>
                  <a:close/>
                  <a:moveTo>
                    <a:pt x="1779" y="0"/>
                  </a:moveTo>
                  <a:cubicBezTo>
                    <a:pt x="1779" y="0"/>
                    <a:pt x="1779" y="0"/>
                    <a:pt x="177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37" name="Freeform 9"/>
            <p:cNvSpPr>
              <a:spLocks noEditPoints="1"/>
            </p:cNvSpPr>
            <p:nvPr/>
          </p:nvSpPr>
          <p:spPr bwMode="auto">
            <a:xfrm>
              <a:off x="6494463" y="1390650"/>
              <a:ext cx="1017588" cy="2781300"/>
            </a:xfrm>
            <a:custGeom>
              <a:avLst/>
              <a:gdLst>
                <a:gd name="T0" fmla="*/ 160 w 320"/>
                <a:gd name="T1" fmla="*/ 0 h 876"/>
                <a:gd name="T2" fmla="*/ 0 w 320"/>
                <a:gd name="T3" fmla="*/ 160 h 876"/>
                <a:gd name="T4" fmla="*/ 0 w 320"/>
                <a:gd name="T5" fmla="*/ 716 h 876"/>
                <a:gd name="T6" fmla="*/ 160 w 320"/>
                <a:gd name="T7" fmla="*/ 876 h 876"/>
                <a:gd name="T8" fmla="*/ 320 w 320"/>
                <a:gd name="T9" fmla="*/ 716 h 876"/>
                <a:gd name="T10" fmla="*/ 320 w 320"/>
                <a:gd name="T11" fmla="*/ 160 h 876"/>
                <a:gd name="T12" fmla="*/ 160 w 320"/>
                <a:gd name="T13" fmla="*/ 0 h 876"/>
                <a:gd name="T14" fmla="*/ 160 w 320"/>
                <a:gd name="T15" fmla="*/ 0 h 876"/>
                <a:gd name="T16" fmla="*/ 160 w 320"/>
                <a:gd name="T17"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876">
                  <a:moveTo>
                    <a:pt x="160" y="0"/>
                  </a:moveTo>
                  <a:cubicBezTo>
                    <a:pt x="71" y="0"/>
                    <a:pt x="0" y="71"/>
                    <a:pt x="0" y="160"/>
                  </a:cubicBezTo>
                  <a:cubicBezTo>
                    <a:pt x="0" y="716"/>
                    <a:pt x="0" y="716"/>
                    <a:pt x="0" y="716"/>
                  </a:cubicBezTo>
                  <a:cubicBezTo>
                    <a:pt x="0" y="805"/>
                    <a:pt x="71" y="876"/>
                    <a:pt x="160" y="876"/>
                  </a:cubicBezTo>
                  <a:cubicBezTo>
                    <a:pt x="248" y="876"/>
                    <a:pt x="320" y="805"/>
                    <a:pt x="320" y="716"/>
                  </a:cubicBezTo>
                  <a:cubicBezTo>
                    <a:pt x="320" y="160"/>
                    <a:pt x="320" y="160"/>
                    <a:pt x="320" y="160"/>
                  </a:cubicBezTo>
                  <a:cubicBezTo>
                    <a:pt x="320" y="71"/>
                    <a:pt x="248" y="0"/>
                    <a:pt x="160" y="0"/>
                  </a:cubicBezTo>
                  <a:close/>
                  <a:moveTo>
                    <a:pt x="160" y="0"/>
                  </a:moveTo>
                  <a:cubicBezTo>
                    <a:pt x="160" y="0"/>
                    <a:pt x="160" y="0"/>
                    <a:pt x="16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grpSp>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701" y="1200202"/>
            <a:ext cx="602780" cy="701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descr="C:\Users\RICHAR~1.PIO\AppData\Local\Temp\SNAGHTML1d781a2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414" y="1255292"/>
            <a:ext cx="822475" cy="64171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234161" y="1912179"/>
            <a:ext cx="2699476" cy="576064"/>
          </a:xfrm>
          <a:prstGeom prst="rect">
            <a:avLst/>
          </a:prstGeom>
          <a:solidFill>
            <a:srgbClr val="275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innerShdw blurRad="63500" dist="50800" dir="13500000">
                    <a:prstClr val="black">
                      <a:alpha val="50000"/>
                    </a:prstClr>
                  </a:innerShdw>
                </a:effectLst>
                <a:uLnTx/>
                <a:uFillTx/>
                <a:latin typeface="Arial" panose="020B0604020202020204" pitchFamily="34" charset="0"/>
                <a:ea typeface="+mn-ea"/>
                <a:cs typeface="Arial" panose="020B0604020202020204" pitchFamily="34" charset="0"/>
              </a:rPr>
              <a:t>PCN</a:t>
            </a:r>
          </a:p>
        </p:txBody>
      </p:sp>
      <p:sp>
        <p:nvSpPr>
          <p:cNvPr id="21" name="CasetăText 53"/>
          <p:cNvSpPr txBox="1"/>
          <p:nvPr/>
        </p:nvSpPr>
        <p:spPr>
          <a:xfrm>
            <a:off x="6234161" y="2491399"/>
            <a:ext cx="2716217" cy="2811751"/>
          </a:xfrm>
          <a:prstGeom prst="rect">
            <a:avLst/>
          </a:prstGeom>
          <a:noFill/>
        </p:spPr>
        <p:txBody>
          <a:bodyPr wrap="square" rtlCol="0">
            <a:noAutofit/>
          </a:bodyPr>
          <a:lstStyle>
            <a:defPPr>
              <a:defRPr lang="en-CA"/>
            </a:defPPr>
            <a:lvl1pPr marL="171450" indent="-171450">
              <a:buFont typeface="Arial" panose="020B0604020202020204" pitchFamily="34" charset="0"/>
              <a:buChar char="•"/>
              <a:defRPr sz="1300" b="1">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Enable PMH Implementation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Panel and Continuity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Care Coordination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Build the Foundation: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Reporting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Quality Improvement</a:t>
            </a:r>
            <a:endParaRPr kumimoji="0" lang="en-US" sz="1600" b="1" i="0" u="none" strike="noStrike" kern="1200" cap="none" spc="0" normalizeH="0" baseline="0" noProof="0">
              <a:ln>
                <a:noFill/>
              </a:ln>
              <a:solidFill>
                <a:prstClr val="white">
                  <a:lumMod val="50000"/>
                </a:prstClr>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Analytics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1" i="0" u="none" strike="noStrike" kern="1200" cap="none" spc="0" normalizeH="0" baseline="0" noProof="0">
                <a:ln>
                  <a:noFill/>
                </a:ln>
                <a:solidFill>
                  <a:prstClr val="white">
                    <a:lumMod val="50000"/>
                  </a:prstClr>
                </a:solidFill>
                <a:effectLst/>
                <a:uLnTx/>
                <a:uFillTx/>
                <a:latin typeface="Segoe UI"/>
                <a:ea typeface="+mn-ea"/>
                <a:cs typeface="+mn-cs"/>
              </a:rPr>
              <a:t>Aggregate data for health service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prstClr val="white">
                  <a:lumMod val="50000"/>
                </a:prstClr>
              </a:solidFill>
              <a:effectLst/>
              <a:uLnTx/>
              <a:uFillTx/>
              <a:latin typeface="Segoe UI"/>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3039" y="1286556"/>
            <a:ext cx="1363694" cy="502809"/>
          </a:xfrm>
          <a:prstGeom prst="rect">
            <a:avLst/>
          </a:prstGeom>
        </p:spPr>
      </p:pic>
    </p:spTree>
    <p:extLst>
      <p:ext uri="{BB962C8B-B14F-4D97-AF65-F5344CB8AC3E}">
        <p14:creationId xmlns:p14="http://schemas.microsoft.com/office/powerpoint/2010/main" val="2773844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596529"/>
            <a:ext cx="11131285" cy="983547"/>
          </a:xfrm>
        </p:spPr>
        <p:txBody>
          <a:bodyPr>
            <a:normAutofit/>
          </a:bodyPr>
          <a:lstStyle/>
          <a:p>
            <a:pPr algn="ctr"/>
            <a:r>
              <a:rPr lang="en-CA" sz="6000">
                <a:solidFill>
                  <a:schemeClr val="bg2">
                    <a:lumMod val="50000"/>
                  </a:schemeClr>
                </a:solidFill>
              </a:rPr>
              <a:t>Participation Readiness</a:t>
            </a:r>
          </a:p>
        </p:txBody>
      </p:sp>
      <p:sp>
        <p:nvSpPr>
          <p:cNvPr id="3" name="Slide Number Placeholder 2"/>
          <p:cNvSpPr>
            <a:spLocks noGrp="1"/>
          </p:cNvSpPr>
          <p:nvPr>
            <p:ph type="sldNum" sz="quarter" idx="4294967295"/>
          </p:nvPr>
        </p:nvSpPr>
        <p:spPr>
          <a:xfrm>
            <a:off x="0" y="6310313"/>
            <a:ext cx="2743200" cy="365125"/>
          </a:xfr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3A2281A5-0AAD-5C43-9874-F8F3A9F5B29A}" type="slidenum">
              <a:rPr kumimoji="0" lang="en-US" sz="900" b="0" i="0" u="none" strike="noStrike" kern="1200" cap="none" spc="0" normalizeH="0" baseline="0" noProof="0">
                <a:ln>
                  <a:noFill/>
                </a:ln>
                <a:solidFill>
                  <a:srgbClr val="36424A">
                    <a:tint val="75000"/>
                  </a:srgbClr>
                </a:solidFill>
                <a:effectLst/>
                <a:uLnTx/>
                <a:uFillTx/>
                <a:latin typeface="Segoe UI"/>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56</a:t>
            </a:fld>
            <a:endParaRPr kumimoji="0" lang="en-US" sz="900" b="0" i="0" u="none" strike="noStrike" kern="1200" cap="none" spc="0" normalizeH="0" baseline="0" noProof="0">
              <a:ln>
                <a:noFill/>
              </a:ln>
              <a:solidFill>
                <a:srgbClr val="36424A">
                  <a:tint val="75000"/>
                </a:srgbClr>
              </a:solidFill>
              <a:effectLst/>
              <a:uLnTx/>
              <a:uFillTx/>
              <a:latin typeface="Segoe UI"/>
              <a:ea typeface="+mn-ea"/>
              <a:cs typeface="+mn-cs"/>
            </a:endParaRPr>
          </a:p>
        </p:txBody>
      </p:sp>
    </p:spTree>
    <p:extLst>
      <p:ext uri="{BB962C8B-B14F-4D97-AF65-F5344CB8AC3E}">
        <p14:creationId xmlns:p14="http://schemas.microsoft.com/office/powerpoint/2010/main" val="1107230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descr="Image result for electronic medical record">
            <a:extLst>
              <a:ext uri="{FF2B5EF4-FFF2-40B4-BE49-F238E27FC236}">
                <a16:creationId xmlns:a16="http://schemas.microsoft.com/office/drawing/2014/main" id="{923D8D92-7C63-4A36-875F-5B4D00BF1E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5792" y="4440559"/>
            <a:ext cx="1619327" cy="12404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746E78-28F8-4BA1-B0EC-0DBE161304E9}"/>
              </a:ext>
            </a:extLst>
          </p:cNvPr>
          <p:cNvSpPr>
            <a:spLocks noGrp="1"/>
          </p:cNvSpPr>
          <p:nvPr>
            <p:ph type="title"/>
          </p:nvPr>
        </p:nvSpPr>
        <p:spPr/>
        <p:txBody>
          <a:bodyPr/>
          <a:lstStyle/>
          <a:p>
            <a:r>
              <a:rPr lang="en-CA"/>
              <a:t>Prerequisites to Participate in CII</a:t>
            </a:r>
          </a:p>
        </p:txBody>
      </p:sp>
      <p:sp>
        <p:nvSpPr>
          <p:cNvPr id="3" name="Content Placeholder 2">
            <a:extLst>
              <a:ext uri="{FF2B5EF4-FFF2-40B4-BE49-F238E27FC236}">
                <a16:creationId xmlns:a16="http://schemas.microsoft.com/office/drawing/2014/main" id="{193DFD26-D96B-4CC5-B2C1-4776F2057814}"/>
              </a:ext>
            </a:extLst>
          </p:cNvPr>
          <p:cNvSpPr>
            <a:spLocks noGrp="1"/>
          </p:cNvSpPr>
          <p:nvPr>
            <p:ph idx="1"/>
          </p:nvPr>
        </p:nvSpPr>
        <p:spPr>
          <a:xfrm>
            <a:off x="655322" y="1170173"/>
            <a:ext cx="8000998" cy="4781709"/>
          </a:xfrm>
        </p:spPr>
        <p:txBody>
          <a:bodyPr>
            <a:noAutofit/>
          </a:bodyPr>
          <a:lstStyle/>
          <a:p>
            <a:pPr marL="514350" indent="-514350">
              <a:buFont typeface="+mj-lt"/>
              <a:buAutoNum type="arabicPeriod"/>
            </a:pPr>
            <a:r>
              <a:rPr lang="en-US" b="1"/>
              <a:t>The clinic must be live on Alberta Netcare Portal</a:t>
            </a:r>
          </a:p>
          <a:p>
            <a:pPr marL="514350" indent="-514350">
              <a:buFont typeface="+mj-lt"/>
              <a:buAutoNum type="arabicPeriod"/>
            </a:pPr>
            <a:endParaRPr lang="en-US"/>
          </a:p>
          <a:p>
            <a:pPr marL="514350" indent="-514350">
              <a:buFont typeface="+mj-lt"/>
              <a:buAutoNum type="arabicPeriod"/>
            </a:pPr>
            <a:r>
              <a:rPr lang="en-US" b="1"/>
              <a:t>The clinic must have an EMR Privacy Impact Assessment (PIA)</a:t>
            </a:r>
          </a:p>
          <a:p>
            <a:pPr lvl="2"/>
            <a:r>
              <a:rPr lang="en-US"/>
              <a:t>Support is available to review and make recommendations to bring your PIA up to date, if required</a:t>
            </a:r>
          </a:p>
          <a:p>
            <a:pPr marL="514350" indent="-514350">
              <a:buFont typeface="+mj-lt"/>
              <a:buAutoNum type="arabicPeriod"/>
            </a:pPr>
            <a:endParaRPr lang="en-US"/>
          </a:p>
          <a:p>
            <a:pPr marL="514350" indent="-514350">
              <a:buFont typeface="+mj-lt"/>
              <a:buAutoNum type="arabicPeriod"/>
            </a:pPr>
            <a:r>
              <a:rPr lang="en-US" b="1"/>
              <a:t>Providers must be panel ready</a:t>
            </a:r>
          </a:p>
          <a:p>
            <a:pPr marL="514350" indent="-514350">
              <a:buFont typeface="+mj-lt"/>
              <a:buAutoNum type="arabicPeriod"/>
            </a:pPr>
            <a:endParaRPr lang="en-US" b="1"/>
          </a:p>
          <a:p>
            <a:pPr marL="514350" indent="-514350">
              <a:buFont typeface="+mj-lt"/>
              <a:buAutoNum type="arabicPeriod"/>
            </a:pPr>
            <a:r>
              <a:rPr lang="en-US" b="1"/>
              <a:t>Using a conformed EMR:</a:t>
            </a:r>
          </a:p>
          <a:p>
            <a:pPr lvl="2"/>
            <a:r>
              <a:rPr lang="en-US" err="1"/>
              <a:t>Microquest</a:t>
            </a:r>
            <a:r>
              <a:rPr lang="en-US"/>
              <a:t> Healthquest* </a:t>
            </a:r>
          </a:p>
          <a:p>
            <a:pPr lvl="2"/>
            <a:r>
              <a:rPr lang="en-US"/>
              <a:t>QHR </a:t>
            </a:r>
            <a:r>
              <a:rPr lang="en-US" err="1"/>
              <a:t>Accuro</a:t>
            </a:r>
            <a:r>
              <a:rPr lang="en-US"/>
              <a:t>*</a:t>
            </a:r>
          </a:p>
          <a:p>
            <a:pPr lvl="2"/>
            <a:r>
              <a:rPr lang="en-US"/>
              <a:t>TELUS Med Access, PS Suite or Wolf</a:t>
            </a:r>
          </a:p>
          <a:p>
            <a:pPr marL="914400" lvl="2" indent="0">
              <a:buNone/>
            </a:pPr>
            <a:r>
              <a:rPr lang="en-US" sz="1800"/>
              <a:t>*</a:t>
            </a:r>
            <a:r>
              <a:rPr lang="en-US" sz="1800" i="1"/>
              <a:t>Requires latest version</a:t>
            </a:r>
            <a:endParaRPr lang="en-US" sz="1600" i="1"/>
          </a:p>
        </p:txBody>
      </p:sp>
      <p:sp>
        <p:nvSpPr>
          <p:cNvPr id="4" name="Slide Number Placeholder 3">
            <a:extLst>
              <a:ext uri="{FF2B5EF4-FFF2-40B4-BE49-F238E27FC236}">
                <a16:creationId xmlns:a16="http://schemas.microsoft.com/office/drawing/2014/main" id="{462E0116-0F54-4442-9ED0-BAAA3672A3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CA" sz="9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5">
            <a:extLst>
              <a:ext uri="{FF2B5EF4-FFF2-40B4-BE49-F238E27FC236}">
                <a16:creationId xmlns:a16="http://schemas.microsoft.com/office/drawing/2014/main" id="{8BE29457-3F05-467E-8859-6BFE31B69EA0}"/>
              </a:ext>
            </a:extLst>
          </p:cNvPr>
          <p:cNvSpPr txBox="1"/>
          <p:nvPr/>
        </p:nvSpPr>
        <p:spPr>
          <a:xfrm>
            <a:off x="8925735" y="4560364"/>
            <a:ext cx="1302217" cy="692497"/>
          </a:xfrm>
          <a:prstGeom prst="rect">
            <a:avLst/>
          </a:prstGeom>
          <a:solidFill>
            <a:schemeClr val="bg1"/>
          </a:solid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err="1">
                <a:ln>
                  <a:noFill/>
                </a:ln>
                <a:solidFill>
                  <a:prstClr val="black"/>
                </a:solidFill>
                <a:effectLst/>
                <a:uLnTx/>
                <a:uFillTx/>
                <a:latin typeface="Segoe UI"/>
                <a:ea typeface="+mn-ea"/>
                <a:cs typeface="+mn-cs"/>
              </a:rPr>
              <a:t>Microquest</a:t>
            </a:r>
            <a:endParaRPr kumimoji="0" lang="en-US" sz="1500" b="1"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Segoe UI"/>
                <a:ea typeface="+mn-ea"/>
                <a:cs typeface="+mn-cs"/>
              </a:rPr>
              <a:t>QHR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Segoe UI"/>
                <a:ea typeface="+mn-ea"/>
                <a:cs typeface="+mn-cs"/>
              </a:rPr>
              <a:t>TELUS</a:t>
            </a:r>
          </a:p>
        </p:txBody>
      </p:sp>
      <p:pic>
        <p:nvPicPr>
          <p:cNvPr id="7" name="Picture 6">
            <a:extLst>
              <a:ext uri="{FF2B5EF4-FFF2-40B4-BE49-F238E27FC236}">
                <a16:creationId xmlns:a16="http://schemas.microsoft.com/office/drawing/2014/main" id="{AA80CC5C-A8C7-4FF2-8FB0-A46B70AFD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7296" y="954289"/>
            <a:ext cx="1994626" cy="880668"/>
          </a:xfrm>
          <a:prstGeom prst="rect">
            <a:avLst/>
          </a:prstGeom>
        </p:spPr>
      </p:pic>
      <p:grpSp>
        <p:nvGrpSpPr>
          <p:cNvPr id="14" name="Group 13">
            <a:extLst>
              <a:ext uri="{FF2B5EF4-FFF2-40B4-BE49-F238E27FC236}">
                <a16:creationId xmlns:a16="http://schemas.microsoft.com/office/drawing/2014/main" id="{45CDAB9C-1F0C-4FB6-ADE4-4A518ECEFE87}"/>
              </a:ext>
            </a:extLst>
          </p:cNvPr>
          <p:cNvGrpSpPr/>
          <p:nvPr/>
        </p:nvGrpSpPr>
        <p:grpSpPr>
          <a:xfrm>
            <a:off x="9205640" y="2105711"/>
            <a:ext cx="742406" cy="870690"/>
            <a:chOff x="8816782" y="2675176"/>
            <a:chExt cx="742406" cy="870690"/>
          </a:xfrm>
        </p:grpSpPr>
        <p:grpSp>
          <p:nvGrpSpPr>
            <p:cNvPr id="8" name="Google Shape;370;p39">
              <a:extLst>
                <a:ext uri="{FF2B5EF4-FFF2-40B4-BE49-F238E27FC236}">
                  <a16:creationId xmlns:a16="http://schemas.microsoft.com/office/drawing/2014/main" id="{C9E7C241-608E-4C4C-8418-027F39B8E961}"/>
                </a:ext>
              </a:extLst>
            </p:cNvPr>
            <p:cNvGrpSpPr/>
            <p:nvPr/>
          </p:nvGrpSpPr>
          <p:grpSpPr>
            <a:xfrm>
              <a:off x="8816782" y="2675176"/>
              <a:ext cx="742406" cy="870690"/>
              <a:chOff x="584925" y="922575"/>
              <a:chExt cx="415200" cy="502525"/>
            </a:xfrm>
            <a:noFill/>
          </p:grpSpPr>
          <p:sp>
            <p:nvSpPr>
              <p:cNvPr id="9" name="Google Shape;371;p39">
                <a:extLst>
                  <a:ext uri="{FF2B5EF4-FFF2-40B4-BE49-F238E27FC236}">
                    <a16:creationId xmlns:a16="http://schemas.microsoft.com/office/drawing/2014/main" id="{576315C9-26AA-476A-9B00-3FA01480AFD1}"/>
                  </a:ext>
                </a:extLst>
              </p:cNvPr>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685784"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372;p39">
                <a:extLst>
                  <a:ext uri="{FF2B5EF4-FFF2-40B4-BE49-F238E27FC236}">
                    <a16:creationId xmlns:a16="http://schemas.microsoft.com/office/drawing/2014/main" id="{BB5CB5A8-30A5-47DF-AEE1-2D6B760A9B28}"/>
                  </a:ext>
                </a:extLst>
              </p:cNvPr>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685784"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373;p39">
                <a:extLst>
                  <a:ext uri="{FF2B5EF4-FFF2-40B4-BE49-F238E27FC236}">
                    <a16:creationId xmlns:a16="http://schemas.microsoft.com/office/drawing/2014/main" id="{9E5CBA3F-6010-4573-8806-7DEAF3B303B5}"/>
                  </a:ext>
                </a:extLst>
              </p:cNvPr>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solidFill>
                  <a:schemeClr val="bg1">
                    <a:lumMod val="50000"/>
                  </a:schemeClr>
                </a:solidFill>
              </a:ln>
            </p:spPr>
            <p:txBody>
              <a:bodyPr spcFirstLastPara="1" wrap="square" lIns="68569" tIns="68569" rIns="68569" bIns="68569" anchor="ctr" anchorCtr="0">
                <a:noAutofit/>
              </a:bodyPr>
              <a:lstStyle>
                <a:defPPr>
                  <a:defRPr lang="en-CA"/>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marL="0" marR="0" lvl="0" indent="0" algn="l" defTabSz="685784"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TextBox 11">
              <a:extLst>
                <a:ext uri="{FF2B5EF4-FFF2-40B4-BE49-F238E27FC236}">
                  <a16:creationId xmlns:a16="http://schemas.microsoft.com/office/drawing/2014/main" id="{53C40E01-4804-46AD-99E1-BFE3A2E57489}"/>
                </a:ext>
              </a:extLst>
            </p:cNvPr>
            <p:cNvSpPr txBox="1"/>
            <p:nvPr/>
          </p:nvSpPr>
          <p:spPr>
            <a:xfrm>
              <a:off x="8991296" y="2682693"/>
              <a:ext cx="439544"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Segoe UI"/>
                  <a:ea typeface="+mn-ea"/>
                  <a:cs typeface="+mn-cs"/>
                </a:rPr>
                <a:t>PIA</a:t>
              </a:r>
            </a:p>
          </p:txBody>
        </p:sp>
        <p:sp>
          <p:nvSpPr>
            <p:cNvPr id="13" name="L-Shape 12">
              <a:extLst>
                <a:ext uri="{FF2B5EF4-FFF2-40B4-BE49-F238E27FC236}">
                  <a16:creationId xmlns:a16="http://schemas.microsoft.com/office/drawing/2014/main" id="{DFBF2E20-5F0E-422C-AADB-F06535A0EE5A}"/>
                </a:ext>
              </a:extLst>
            </p:cNvPr>
            <p:cNvSpPr/>
            <p:nvPr/>
          </p:nvSpPr>
          <p:spPr>
            <a:xfrm rot="18862535">
              <a:off x="8998225" y="2976753"/>
              <a:ext cx="523315" cy="208882"/>
            </a:xfrm>
            <a:prstGeom prst="corner">
              <a:avLst/>
            </a:prstGeom>
            <a:solidFill>
              <a:schemeClr val="bg1">
                <a:lumMod val="85000"/>
              </a:schemeClr>
            </a:solidFill>
            <a:ln w="53975">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15" name="Picture 14">
            <a:extLst>
              <a:ext uri="{FF2B5EF4-FFF2-40B4-BE49-F238E27FC236}">
                <a16:creationId xmlns:a16="http://schemas.microsoft.com/office/drawing/2014/main" id="{76D9E7C8-5C51-4795-A45B-623DDD94E5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5304" y="3366367"/>
            <a:ext cx="803077" cy="804027"/>
          </a:xfrm>
          <a:prstGeom prst="rect">
            <a:avLst/>
          </a:prstGeom>
        </p:spPr>
      </p:pic>
    </p:spTree>
    <p:extLst>
      <p:ext uri="{BB962C8B-B14F-4D97-AF65-F5344CB8AC3E}">
        <p14:creationId xmlns:p14="http://schemas.microsoft.com/office/powerpoint/2010/main" val="1723932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82562"/>
            <a:ext cx="10515600" cy="671517"/>
          </a:xfrm>
        </p:spPr>
        <p:txBody>
          <a:bodyPr>
            <a:normAutofit/>
          </a:bodyPr>
          <a:lstStyle/>
          <a:p>
            <a:r>
              <a:rPr lang="en-US" sz="3600">
                <a:solidFill>
                  <a:srgbClr val="275971"/>
                </a:solidFill>
              </a:rPr>
              <a:t>1. Live on Alberta Netcare Portal</a:t>
            </a:r>
            <a:endParaRPr lang="en-CA" sz="3600">
              <a:solidFill>
                <a:srgbClr val="275971"/>
              </a:solidFill>
            </a:endParaRPr>
          </a:p>
        </p:txBody>
      </p:sp>
      <p:sp>
        <p:nvSpPr>
          <p:cNvPr id="2" name="Content Placeholder 1"/>
          <p:cNvSpPr>
            <a:spLocks noGrp="1"/>
          </p:cNvSpPr>
          <p:nvPr>
            <p:ph idx="1"/>
          </p:nvPr>
        </p:nvSpPr>
        <p:spPr>
          <a:xfrm>
            <a:off x="800100" y="1664811"/>
            <a:ext cx="5055570" cy="4351338"/>
          </a:xfrm>
        </p:spPr>
        <p:txBody>
          <a:bodyPr/>
          <a:lstStyle/>
          <a:p>
            <a:pPr marL="0" indent="0">
              <a:buNone/>
            </a:pPr>
            <a:r>
              <a:rPr lang="en-US"/>
              <a:t>The clinic site must be live on Netcare. </a:t>
            </a:r>
          </a:p>
          <a:p>
            <a:pPr marL="0" indent="0">
              <a:buNone/>
            </a:pPr>
            <a:r>
              <a:rPr lang="en-CA" sz="2000"/>
              <a:t>If the </a:t>
            </a:r>
            <a:r>
              <a:rPr lang="en-US" sz="2000"/>
              <a:t>clinic is not live, please visit the Alberta Netcare website to learn more about registering for Alberta </a:t>
            </a:r>
            <a:r>
              <a:rPr lang="en-CA" sz="2000"/>
              <a:t>Netcare: </a:t>
            </a:r>
          </a:p>
          <a:p>
            <a:pPr marL="0" indent="0">
              <a:buNone/>
            </a:pPr>
            <a:endParaRPr lang="en-CA" sz="2000"/>
          </a:p>
          <a:p>
            <a:pPr marL="0" indent="0">
              <a:buNone/>
            </a:pPr>
            <a:r>
              <a:rPr lang="en-CA" sz="1800">
                <a:hlinkClick r:id="rId3"/>
              </a:rPr>
              <a:t>http://www.albertanetcare.ca/Registration.htm</a:t>
            </a:r>
            <a:r>
              <a:rPr lang="en-CA" sz="1800"/>
              <a:t> </a:t>
            </a:r>
          </a:p>
        </p:txBody>
      </p:sp>
      <p:pic>
        <p:nvPicPr>
          <p:cNvPr id="5" name="Picture 2" descr="http://www.albertanetcare.ca/images/Netcar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452" y="3840480"/>
            <a:ext cx="3313841" cy="14619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36620D-8838-4676-ACEC-CDB9E792413F}"/>
              </a:ext>
            </a:extLst>
          </p:cNvPr>
          <p:cNvPicPr>
            <a:picLocks noChangeAspect="1"/>
          </p:cNvPicPr>
          <p:nvPr/>
        </p:nvPicPr>
        <p:blipFill>
          <a:blip r:embed="rId5"/>
          <a:stretch>
            <a:fillRect/>
          </a:stretch>
        </p:blipFill>
        <p:spPr>
          <a:xfrm>
            <a:off x="5943600" y="1664811"/>
            <a:ext cx="5753618" cy="3366644"/>
          </a:xfrm>
          <a:prstGeom prst="rect">
            <a:avLst/>
          </a:prstGeom>
        </p:spPr>
      </p:pic>
    </p:spTree>
    <p:extLst>
      <p:ext uri="{BB962C8B-B14F-4D97-AF65-F5344CB8AC3E}">
        <p14:creationId xmlns:p14="http://schemas.microsoft.com/office/powerpoint/2010/main" val="640188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661539"/>
          </a:xfrm>
        </p:spPr>
        <p:txBody>
          <a:bodyPr>
            <a:normAutofit/>
          </a:bodyPr>
          <a:lstStyle/>
          <a:p>
            <a:r>
              <a:rPr lang="en-US" sz="3600">
                <a:solidFill>
                  <a:srgbClr val="275971"/>
                </a:solidFill>
              </a:rPr>
              <a:t>2. Clinic PIA must be up-to-date</a:t>
            </a:r>
            <a:endParaRPr lang="en-CA" sz="3600">
              <a:solidFill>
                <a:srgbClr val="275971"/>
              </a:solidFill>
            </a:endParaRPr>
          </a:p>
        </p:txBody>
      </p:sp>
      <p:sp>
        <p:nvSpPr>
          <p:cNvPr id="2" name="Content Placeholder 1"/>
          <p:cNvSpPr>
            <a:spLocks noGrp="1"/>
          </p:cNvSpPr>
          <p:nvPr>
            <p:ph idx="1"/>
          </p:nvPr>
        </p:nvSpPr>
        <p:spPr>
          <a:xfrm>
            <a:off x="360214" y="1020837"/>
            <a:ext cx="10515600" cy="4351338"/>
          </a:xfrm>
        </p:spPr>
        <p:txBody>
          <a:bodyPr/>
          <a:lstStyle/>
          <a:p>
            <a:pPr marL="0" indent="0">
              <a:buNone/>
            </a:pPr>
            <a:r>
              <a:rPr lang="en-US" sz="2000" b="1"/>
              <a:t>1. Complete the PIA Update Self-Assessment</a:t>
            </a:r>
            <a:endParaRPr lang="en-CA" sz="2000" b="1"/>
          </a:p>
        </p:txBody>
      </p:sp>
      <p:pic>
        <p:nvPicPr>
          <p:cNvPr id="8" name="Picture 7"/>
          <p:cNvPicPr>
            <a:picLocks noChangeAspect="1"/>
          </p:cNvPicPr>
          <p:nvPr/>
        </p:nvPicPr>
        <p:blipFill>
          <a:blip r:embed="rId3"/>
          <a:stretch>
            <a:fillRect/>
          </a:stretch>
        </p:blipFill>
        <p:spPr>
          <a:xfrm>
            <a:off x="4251967" y="2615625"/>
            <a:ext cx="2251039" cy="287987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Content Placeholder 1"/>
          <p:cNvSpPr txBox="1">
            <a:spLocks/>
          </p:cNvSpPr>
          <p:nvPr/>
        </p:nvSpPr>
        <p:spPr bwMode="auto">
          <a:xfrm>
            <a:off x="5057195" y="1708778"/>
            <a:ext cx="7068994" cy="158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990575" indent="-380990" algn="l" rtl="0" eaLnBrk="0" fontAlgn="base" hangingPunct="0">
              <a:spcBef>
                <a:spcPct val="20000"/>
              </a:spcBef>
              <a:spcAft>
                <a:spcPct val="0"/>
              </a:spcAft>
              <a:buFont typeface="Arial"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rtl="0" eaLnBrk="0" fontAlgn="base" hangingPunct="0">
              <a:spcBef>
                <a:spcPct val="20000"/>
              </a:spcBef>
              <a:spcAft>
                <a:spcPct val="0"/>
              </a:spcAft>
              <a:buFont typeface="Arial"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Supports to update clinic Privacy Impact Assessment</a:t>
            </a:r>
            <a:endParaRPr kumimoji="0" lang="en-CA"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CA"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4753757" y="2315140"/>
            <a:ext cx="12474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OIPC Guide</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3" name="Picture 12"/>
          <p:cNvPicPr>
            <a:picLocks noChangeAspect="1"/>
          </p:cNvPicPr>
          <p:nvPr/>
        </p:nvPicPr>
        <p:blipFill>
          <a:blip r:embed="rId4"/>
          <a:stretch>
            <a:fillRect/>
          </a:stretch>
        </p:blipFill>
        <p:spPr>
          <a:xfrm>
            <a:off x="7445404" y="4510581"/>
            <a:ext cx="2190750" cy="210502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 name="TextBox 13"/>
          <p:cNvSpPr txBox="1"/>
          <p:nvPr/>
        </p:nvSpPr>
        <p:spPr>
          <a:xfrm>
            <a:off x="7721901" y="2246293"/>
            <a:ext cx="34136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Privacy Seminar Recording</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
        <p:nvSpPr>
          <p:cNvPr id="15" name="TextBox 14"/>
          <p:cNvSpPr txBox="1"/>
          <p:nvPr/>
        </p:nvSpPr>
        <p:spPr>
          <a:xfrm>
            <a:off x="7400723" y="4023834"/>
            <a:ext cx="2280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eHealth Support Team</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pic>
        <p:nvPicPr>
          <p:cNvPr id="5" name="Picture 4"/>
          <p:cNvPicPr>
            <a:picLocks noChangeAspect="1"/>
          </p:cNvPicPr>
          <p:nvPr/>
        </p:nvPicPr>
        <p:blipFill>
          <a:blip r:embed="rId5"/>
          <a:stretch>
            <a:fillRect/>
          </a:stretch>
        </p:blipFill>
        <p:spPr>
          <a:xfrm>
            <a:off x="6721349" y="2615625"/>
            <a:ext cx="5076825" cy="95250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p:cNvSpPr txBox="1"/>
          <p:nvPr/>
        </p:nvSpPr>
        <p:spPr>
          <a:xfrm>
            <a:off x="6721349" y="3654386"/>
            <a:ext cx="52470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prstClr val="black"/>
                </a:solidFill>
                <a:effectLst/>
                <a:uLnTx/>
                <a:uFillTx/>
                <a:latin typeface="Segoe UI"/>
                <a:ea typeface="+mn-ea"/>
                <a:cs typeface="+mn-cs"/>
                <a:hlinkClick r:id="rId6"/>
              </a:rPr>
              <a:t>http://www.albertanetcare.ca/learningcentre/trainingrecordings.htm</a:t>
            </a:r>
            <a:endParaRPr kumimoji="0" lang="en-CA" sz="1400" b="0" i="0" u="none" strike="noStrike" kern="1200" cap="none" spc="0" normalizeH="0" baseline="0" noProof="0">
              <a:ln>
                <a:noFill/>
              </a:ln>
              <a:solidFill>
                <a:prstClr val="black"/>
              </a:solidFill>
              <a:effectLst/>
              <a:uLnTx/>
              <a:uFillTx/>
              <a:latin typeface="Segoe UI"/>
              <a:ea typeface="+mn-ea"/>
              <a:cs typeface="+mn-cs"/>
            </a:endParaRPr>
          </a:p>
        </p:txBody>
      </p:sp>
      <p:pic>
        <p:nvPicPr>
          <p:cNvPr id="11" name="Picture 10"/>
          <p:cNvPicPr>
            <a:picLocks noChangeAspect="1"/>
          </p:cNvPicPr>
          <p:nvPr/>
        </p:nvPicPr>
        <p:blipFill>
          <a:blip r:embed="rId7"/>
          <a:stretch>
            <a:fillRect/>
          </a:stretch>
        </p:blipFill>
        <p:spPr>
          <a:xfrm>
            <a:off x="759971" y="1531409"/>
            <a:ext cx="2617866" cy="33573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575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693821" y="176576"/>
            <a:ext cx="9819467" cy="680039"/>
          </a:xfrm>
        </p:spPr>
        <p:txBody>
          <a:bodyPr>
            <a:noAutofit/>
          </a:bodyPr>
          <a:lstStyle/>
          <a:p>
            <a:br>
              <a:rPr lang="en-US" altLang="en-US" sz="3600">
                <a:solidFill>
                  <a:srgbClr val="275971"/>
                </a:solidFill>
                <a:latin typeface="+mn-lt"/>
              </a:rPr>
            </a:br>
            <a:r>
              <a:rPr lang="en-US" altLang="en-US" sz="3600">
                <a:solidFill>
                  <a:srgbClr val="275971"/>
                </a:solidFill>
                <a:latin typeface="+mn-lt"/>
              </a:rPr>
              <a:t>Rationale/Benefits</a:t>
            </a:r>
            <a:endParaRPr lang="en-CA" altLang="en-US" sz="3600">
              <a:solidFill>
                <a:srgbClr val="275971"/>
              </a:solidFill>
              <a:latin typeface="+mn-lt"/>
            </a:endParaRPr>
          </a:p>
        </p:txBody>
      </p:sp>
      <p:sp>
        <p:nvSpPr>
          <p:cNvPr id="6" name="Rectangle 5"/>
          <p:cNvSpPr/>
          <p:nvPr/>
        </p:nvSpPr>
        <p:spPr>
          <a:xfrm>
            <a:off x="616496" y="1468867"/>
            <a:ext cx="5247216" cy="5017464"/>
          </a:xfrm>
          <a:prstGeom prst="rect">
            <a:avLst/>
          </a:prstGeom>
        </p:spPr>
        <p:txBody>
          <a:bodyPr>
            <a:spAutoFit/>
          </a:bodyPr>
          <a:lstStyle/>
          <a:p>
            <a:pPr marL="380990" indent="-380990" defTabSz="1219170" fontAlgn="base">
              <a:spcBef>
                <a:spcPts val="1600"/>
              </a:spcBef>
              <a:spcAft>
                <a:spcPct val="0"/>
              </a:spcAft>
              <a:buFont typeface="Arial" panose="020B0604020202020204" pitchFamily="34" charset="0"/>
              <a:buChar char="•"/>
              <a:defRPr/>
            </a:pPr>
            <a:r>
              <a:rPr lang="en-US" sz="2667">
                <a:solidFill>
                  <a:srgbClr val="36424A"/>
                </a:solidFill>
                <a:cs typeface="Segoe UI" panose="020B0502040204020203" pitchFamily="34" charset="0"/>
              </a:rPr>
              <a:t>Evidence shows that when a patient has a continuous relationship with a primary provider and care team, the overall result is better than when care is disjointed or broken </a:t>
            </a:r>
          </a:p>
          <a:p>
            <a:pPr marL="380990" indent="-380990" defTabSz="1219170" fontAlgn="base">
              <a:spcBef>
                <a:spcPts val="1600"/>
              </a:spcBef>
              <a:spcAft>
                <a:spcPct val="0"/>
              </a:spcAft>
              <a:buFont typeface="Arial" panose="020B0604020202020204" pitchFamily="34" charset="0"/>
              <a:buChar char="•"/>
              <a:defRPr/>
            </a:pPr>
            <a:r>
              <a:rPr lang="en-US" sz="2667">
                <a:solidFill>
                  <a:srgbClr val="36424A"/>
                </a:solidFill>
                <a:cs typeface="Segoe UI" panose="020B0502040204020203" pitchFamily="34" charset="0"/>
              </a:rPr>
              <a:t>Higher continuity is associated with improved health, quality of life, and reduced mortality</a:t>
            </a:r>
          </a:p>
          <a:p>
            <a:pPr marL="380990" indent="-380990" defTabSz="1219170" fontAlgn="base">
              <a:spcBef>
                <a:spcPts val="1600"/>
              </a:spcBef>
              <a:spcAft>
                <a:spcPct val="0"/>
              </a:spcAft>
              <a:buFont typeface="Arial" panose="020B0604020202020204" pitchFamily="34" charset="0"/>
              <a:buChar char="•"/>
              <a:defRPr/>
            </a:pPr>
            <a:endParaRPr lang="en-US" sz="2667">
              <a:solidFill>
                <a:srgbClr val="36424A"/>
              </a:solidFill>
              <a:cs typeface="Segoe UI" panose="020B0502040204020203" pitchFamily="34" charset="0"/>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rcRect t="766" r="4286" b="5110"/>
          <a:stretch>
            <a:fillRect/>
          </a:stretch>
        </p:blipFill>
        <p:spPr bwMode="auto">
          <a:xfrm>
            <a:off x="5636685" y="0"/>
            <a:ext cx="65553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a:extLst>
              <a:ext uri="{FF2B5EF4-FFF2-40B4-BE49-F238E27FC236}">
                <a16:creationId xmlns:a16="http://schemas.microsoft.com/office/drawing/2014/main" id="{637E6040-0DAE-42D6-89AB-2B1D05C79891}"/>
              </a:ext>
            </a:extLst>
          </p:cNvPr>
          <p:cNvSpPr>
            <a:spLocks noGrp="1"/>
          </p:cNvSpPr>
          <p:nvPr>
            <p:ph type="sldNum" sz="quarter" idx="4294967295"/>
          </p:nvPr>
        </p:nvSpPr>
        <p:spPr>
          <a:xfrm>
            <a:off x="0" y="6454781"/>
            <a:ext cx="2743200" cy="366183"/>
          </a:xfrm>
        </p:spPr>
        <p:txBody>
          <a:bodyPr/>
          <a:lstStyle/>
          <a:p>
            <a:pPr defTabSz="1219170" fontAlgn="base">
              <a:spcBef>
                <a:spcPct val="0"/>
              </a:spcBef>
              <a:spcAft>
                <a:spcPct val="0"/>
              </a:spcAft>
            </a:pPr>
            <a:fld id="{632BDE3A-8A5F-47C4-AA75-58FC1EB2D383}" type="slidenum">
              <a:rPr lang="en-US"/>
              <a:pPr defTabSz="1219170" fontAlgn="base">
                <a:spcBef>
                  <a:spcPct val="0"/>
                </a:spcBef>
                <a:spcAft>
                  <a:spcPct val="0"/>
                </a:spcAft>
              </a:pPr>
              <a:t>6</a:t>
            </a:fld>
            <a:endParaRPr lang="en-US"/>
          </a:p>
        </p:txBody>
      </p:sp>
    </p:spTree>
    <p:extLst>
      <p:ext uri="{BB962C8B-B14F-4D97-AF65-F5344CB8AC3E}">
        <p14:creationId xmlns:p14="http://schemas.microsoft.com/office/powerpoint/2010/main" val="928900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718582"/>
          </a:xfrm>
        </p:spPr>
        <p:txBody>
          <a:bodyPr>
            <a:normAutofit/>
          </a:bodyPr>
          <a:lstStyle/>
          <a:p>
            <a:r>
              <a:rPr lang="en-US" sz="3600"/>
              <a:t>Minor or Major PIA Update?</a:t>
            </a:r>
            <a:endParaRPr lang="en-CA" sz="3600"/>
          </a:p>
        </p:txBody>
      </p:sp>
      <p:sp>
        <p:nvSpPr>
          <p:cNvPr id="3" name="Content Placeholder 2"/>
          <p:cNvSpPr>
            <a:spLocks noGrp="1"/>
          </p:cNvSpPr>
          <p:nvPr>
            <p:ph idx="1"/>
          </p:nvPr>
        </p:nvSpPr>
        <p:spPr>
          <a:xfrm>
            <a:off x="3261003" y="1130923"/>
            <a:ext cx="8527343" cy="5220450"/>
          </a:xfrm>
        </p:spPr>
        <p:txBody>
          <a:bodyPr>
            <a:normAutofit fontScale="70000" lnSpcReduction="20000"/>
          </a:bodyPr>
          <a:lstStyle/>
          <a:p>
            <a:pPr marL="0" indent="0">
              <a:lnSpc>
                <a:spcPct val="120000"/>
              </a:lnSpc>
              <a:spcBef>
                <a:spcPts val="600"/>
              </a:spcBef>
              <a:spcAft>
                <a:spcPts val="600"/>
              </a:spcAft>
              <a:buNone/>
            </a:pPr>
            <a:r>
              <a:rPr lang="en-US" sz="2600"/>
              <a:t>The </a:t>
            </a:r>
            <a:r>
              <a:rPr lang="en-US" sz="3100" b="1"/>
              <a:t>PIA Update Self-Assessment</a:t>
            </a:r>
            <a:r>
              <a:rPr lang="en-US" sz="2600"/>
              <a:t> will assist in determining if you need to update your PIA.</a:t>
            </a:r>
          </a:p>
          <a:p>
            <a:pPr marL="0" indent="0">
              <a:lnSpc>
                <a:spcPct val="120000"/>
              </a:lnSpc>
              <a:spcBef>
                <a:spcPts val="600"/>
              </a:spcBef>
              <a:spcAft>
                <a:spcPts val="600"/>
              </a:spcAft>
              <a:buNone/>
            </a:pPr>
            <a:br>
              <a:rPr lang="en-US" sz="2600"/>
            </a:br>
            <a:r>
              <a:rPr lang="en-US" sz="2300" b="1"/>
              <a:t>Potential PIA Updates Triggers</a:t>
            </a:r>
            <a:r>
              <a:rPr lang="en-US" sz="2300"/>
              <a:t>:  </a:t>
            </a:r>
            <a:r>
              <a:rPr lang="en-US" sz="2300" b="1"/>
              <a:t>Common Examples</a:t>
            </a:r>
          </a:p>
          <a:p>
            <a:pPr lvl="1">
              <a:lnSpc>
                <a:spcPct val="110000"/>
              </a:lnSpc>
              <a:spcBef>
                <a:spcPts val="600"/>
              </a:spcBef>
              <a:spcAft>
                <a:spcPts val="600"/>
              </a:spcAft>
            </a:pPr>
            <a:r>
              <a:rPr lang="en-US" sz="2100"/>
              <a:t>EMR system change</a:t>
            </a:r>
          </a:p>
          <a:p>
            <a:pPr lvl="1">
              <a:lnSpc>
                <a:spcPct val="110000"/>
              </a:lnSpc>
              <a:spcBef>
                <a:spcPts val="600"/>
              </a:spcBef>
              <a:spcAft>
                <a:spcPts val="600"/>
              </a:spcAft>
            </a:pPr>
            <a:r>
              <a:rPr lang="en-US" sz="2100"/>
              <a:t>EMR change from local to “in the cloud”</a:t>
            </a:r>
            <a:endParaRPr lang="en-CA" sz="2100"/>
          </a:p>
          <a:p>
            <a:pPr lvl="1">
              <a:lnSpc>
                <a:spcPct val="110000"/>
              </a:lnSpc>
              <a:spcBef>
                <a:spcPts val="600"/>
              </a:spcBef>
              <a:spcAft>
                <a:spcPts val="600"/>
              </a:spcAft>
            </a:pPr>
            <a:r>
              <a:rPr lang="en-US" sz="2100"/>
              <a:t>New EMR user access role or group introduced</a:t>
            </a:r>
          </a:p>
          <a:p>
            <a:pPr lvl="1">
              <a:lnSpc>
                <a:spcPct val="110000"/>
              </a:lnSpc>
              <a:spcBef>
                <a:spcPts val="600"/>
              </a:spcBef>
              <a:spcAft>
                <a:spcPts val="600"/>
              </a:spcAft>
            </a:pPr>
            <a:r>
              <a:rPr lang="en-US" sz="2100"/>
              <a:t>Adding EMR access to an organization not in your PIA</a:t>
            </a:r>
          </a:p>
          <a:p>
            <a:pPr lvl="1">
              <a:lnSpc>
                <a:spcPct val="110000"/>
              </a:lnSpc>
              <a:spcBef>
                <a:spcPts val="600"/>
              </a:spcBef>
              <a:spcAft>
                <a:spcPts val="600"/>
              </a:spcAft>
            </a:pPr>
            <a:r>
              <a:rPr lang="en-US" sz="2100"/>
              <a:t>New ways of communicating with patents (e.g., email, text messages)</a:t>
            </a:r>
          </a:p>
          <a:p>
            <a:pPr lvl="1">
              <a:lnSpc>
                <a:spcPct val="110000"/>
              </a:lnSpc>
              <a:spcBef>
                <a:spcPts val="600"/>
              </a:spcBef>
              <a:spcAft>
                <a:spcPts val="600"/>
              </a:spcAft>
            </a:pPr>
            <a:r>
              <a:rPr lang="en-US" sz="2100"/>
              <a:t>Adding wireless access to EMR</a:t>
            </a:r>
          </a:p>
          <a:p>
            <a:pPr lvl="1">
              <a:lnSpc>
                <a:spcPct val="110000"/>
              </a:lnSpc>
              <a:spcBef>
                <a:spcPts val="600"/>
              </a:spcBef>
              <a:spcAft>
                <a:spcPts val="600"/>
              </a:spcAft>
            </a:pPr>
            <a:r>
              <a:rPr lang="en-US" sz="2100"/>
              <a:t>Adding remote access to EMR</a:t>
            </a:r>
          </a:p>
          <a:p>
            <a:pPr lvl="1">
              <a:lnSpc>
                <a:spcPct val="110000"/>
              </a:lnSpc>
              <a:spcBef>
                <a:spcPts val="600"/>
              </a:spcBef>
              <a:spcAft>
                <a:spcPts val="600"/>
              </a:spcAft>
            </a:pPr>
            <a:r>
              <a:rPr lang="en-US" sz="2100"/>
              <a:t>Adding new device access to EMR (e.g., mobile, tablets, laptops)</a:t>
            </a:r>
          </a:p>
          <a:p>
            <a:pPr marL="342900" lvl="1" indent="0">
              <a:lnSpc>
                <a:spcPct val="110000"/>
              </a:lnSpc>
              <a:spcBef>
                <a:spcPts val="600"/>
              </a:spcBef>
              <a:spcAft>
                <a:spcPts val="600"/>
              </a:spcAft>
              <a:buNone/>
            </a:pPr>
            <a:r>
              <a:rPr lang="en-US" sz="2100" b="1"/>
              <a:t>Minor change/update</a:t>
            </a:r>
          </a:p>
          <a:p>
            <a:pPr lvl="1">
              <a:lnSpc>
                <a:spcPct val="110000"/>
              </a:lnSpc>
              <a:spcBef>
                <a:spcPts val="600"/>
              </a:spcBef>
              <a:spcAft>
                <a:spcPts val="600"/>
              </a:spcAft>
            </a:pPr>
            <a:r>
              <a:rPr lang="en-US" sz="2100"/>
              <a:t>Update clinic privacy policy and procedures (e.g., 2018 breach reporting requirement)</a:t>
            </a:r>
          </a:p>
          <a:p>
            <a:pPr>
              <a:lnSpc>
                <a:spcPct val="110000"/>
              </a:lnSpc>
              <a:spcBef>
                <a:spcPts val="600"/>
              </a:spcBef>
              <a:spcAft>
                <a:spcPts val="600"/>
              </a:spcAft>
            </a:pPr>
            <a:endParaRPr lang="en-US"/>
          </a:p>
        </p:txBody>
      </p:sp>
      <p:pic>
        <p:nvPicPr>
          <p:cNvPr id="4" name="Picture 3"/>
          <p:cNvPicPr>
            <a:picLocks noChangeAspect="1"/>
          </p:cNvPicPr>
          <p:nvPr/>
        </p:nvPicPr>
        <p:blipFill>
          <a:blip r:embed="rId3"/>
          <a:stretch>
            <a:fillRect/>
          </a:stretch>
        </p:blipFill>
        <p:spPr>
          <a:xfrm>
            <a:off x="413204" y="1825625"/>
            <a:ext cx="2617866" cy="3357353"/>
          </a:xfrm>
          <a:prstGeom prst="rect">
            <a:avLst/>
          </a:prstGeom>
          <a:effectLst>
            <a:outerShdw blurRad="50800" dist="38100" dir="2700000" algn="tl" rotWithShape="0">
              <a:prstClr val="black">
                <a:alpha val="40000"/>
              </a:prstClr>
            </a:outerShdw>
          </a:effectLst>
        </p:spPr>
      </p:pic>
      <p:sp>
        <p:nvSpPr>
          <p:cNvPr id="5" name="TextBox 4"/>
          <p:cNvSpPr txBox="1"/>
          <p:nvPr/>
        </p:nvSpPr>
        <p:spPr>
          <a:xfrm flipH="1">
            <a:off x="363932" y="5292069"/>
            <a:ext cx="27164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a:ea typeface="+mn-ea"/>
                <a:cs typeface="+mn-cs"/>
              </a:rPr>
              <a:t>PIA Update Self-Assessment</a:t>
            </a:r>
            <a:endParaRPr kumimoji="0" lang="en-CA" sz="1600" b="1"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63272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700092"/>
          </a:xfrm>
        </p:spPr>
        <p:txBody>
          <a:bodyPr>
            <a:normAutofit/>
          </a:bodyPr>
          <a:lstStyle/>
          <a:p>
            <a:r>
              <a:rPr lang="en-US" sz="3600">
                <a:solidFill>
                  <a:srgbClr val="275971"/>
                </a:solidFill>
              </a:rPr>
              <a:t>Questions about Privacy?</a:t>
            </a:r>
            <a:endParaRPr lang="en-CA" sz="3600">
              <a:solidFill>
                <a:srgbClr val="275971"/>
              </a:solidFill>
            </a:endParaRPr>
          </a:p>
        </p:txBody>
      </p:sp>
      <p:sp>
        <p:nvSpPr>
          <p:cNvPr id="5" name="TextBox 4"/>
          <p:cNvSpPr txBox="1"/>
          <p:nvPr/>
        </p:nvSpPr>
        <p:spPr>
          <a:xfrm>
            <a:off x="5097230" y="1160085"/>
            <a:ext cx="18238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a:ea typeface="+mn-ea"/>
                <a:cs typeface="+mn-cs"/>
              </a:rPr>
              <a:t>Privacy Tools</a:t>
            </a:r>
            <a:endParaRPr kumimoji="0" lang="en-CA" sz="2400" b="1" i="0" u="none" strike="noStrike" kern="1200" cap="none" spc="0" normalizeH="0" baseline="0" noProof="0">
              <a:ln>
                <a:noFill/>
              </a:ln>
              <a:solidFill>
                <a:prstClr val="black"/>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8F53188C-ECED-4BB2-B7C8-DA847FBFBF49}"/>
              </a:ext>
            </a:extLst>
          </p:cNvPr>
          <p:cNvGrpSpPr/>
          <p:nvPr/>
        </p:nvGrpSpPr>
        <p:grpSpPr>
          <a:xfrm>
            <a:off x="863781" y="1905167"/>
            <a:ext cx="10464437" cy="4286526"/>
            <a:chOff x="830878" y="1887675"/>
            <a:chExt cx="10464437" cy="4286526"/>
          </a:xfrm>
        </p:grpSpPr>
        <p:pic>
          <p:nvPicPr>
            <p:cNvPr id="6" name="Picture 5"/>
            <p:cNvPicPr>
              <a:picLocks noChangeAspect="1"/>
            </p:cNvPicPr>
            <p:nvPr/>
          </p:nvPicPr>
          <p:blipFill>
            <a:blip r:embed="rId3"/>
            <a:stretch>
              <a:fillRect/>
            </a:stretch>
          </p:blipFill>
          <p:spPr>
            <a:xfrm>
              <a:off x="830878" y="1887675"/>
              <a:ext cx="2947186" cy="381329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4533900" y="1904531"/>
              <a:ext cx="2950561" cy="379644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8" name="TextBox 7"/>
            <p:cNvSpPr txBox="1"/>
            <p:nvPr/>
          </p:nvSpPr>
          <p:spPr>
            <a:xfrm>
              <a:off x="1056212" y="5800673"/>
              <a:ext cx="24965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Privacy and Security FAQ</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
          <p:nvSpPr>
            <p:cNvPr id="9" name="TextBox 8"/>
            <p:cNvSpPr txBox="1"/>
            <p:nvPr/>
          </p:nvSpPr>
          <p:spPr>
            <a:xfrm>
              <a:off x="4364121" y="5804869"/>
              <a:ext cx="329011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Summary of Key Privacy Info</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0" name="Picture 9"/>
            <p:cNvPicPr>
              <a:picLocks noChangeAspect="1"/>
            </p:cNvPicPr>
            <p:nvPr/>
          </p:nvPicPr>
          <p:blipFill>
            <a:blip r:embed="rId5"/>
            <a:stretch>
              <a:fillRect/>
            </a:stretch>
          </p:blipFill>
          <p:spPr>
            <a:xfrm>
              <a:off x="8240297" y="1887675"/>
              <a:ext cx="3055018" cy="385327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 name="TextBox 1"/>
            <p:cNvSpPr txBox="1"/>
            <p:nvPr/>
          </p:nvSpPr>
          <p:spPr>
            <a:xfrm>
              <a:off x="8902248" y="5800673"/>
              <a:ext cx="1731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CII PIA Summary</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3434266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531804" y="1102287"/>
            <a:ext cx="6043612" cy="732511"/>
          </a:xfrm>
          <a:prstGeom prst="rect">
            <a:avLst/>
          </a:prstGeom>
          <a:solidFill>
            <a:schemeClr val="bg1">
              <a:lumMod val="85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they are obligated to place a </a:t>
            </a:r>
            <a:r>
              <a:rPr kumimoji="0" lang="en-US" sz="1400" b="1" i="0" u="none" strike="noStrike" kern="1200" cap="none" spc="0" normalizeH="0" baseline="0" noProof="0">
                <a:ln>
                  <a:noFill/>
                </a:ln>
                <a:solidFill>
                  <a:srgbClr val="D06F1A"/>
                </a:solidFill>
                <a:effectLst/>
                <a:uLnTx/>
                <a:uFillTx/>
                <a:latin typeface="Calibri" panose="020F0502020204030204"/>
                <a:ea typeface="+mn-ea"/>
                <a:cs typeface="+mn-cs"/>
              </a:rPr>
              <a:t>Health Collection Notice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poster within a patient’s view.  A customizable template is provided to the clinic.</a:t>
            </a:r>
          </a:p>
        </p:txBody>
      </p:sp>
      <p:sp>
        <p:nvSpPr>
          <p:cNvPr id="42" name="Rectangle 41"/>
          <p:cNvSpPr/>
          <p:nvPr/>
        </p:nvSpPr>
        <p:spPr>
          <a:xfrm>
            <a:off x="2536721" y="2132832"/>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If patients have further questions, </a:t>
            </a:r>
            <a:r>
              <a:rPr kumimoji="0" lang="en-US" sz="1400" b="1" i="0" u="none" strike="noStrike" kern="1200" cap="none" spc="0" normalizeH="0" baseline="0" noProof="0">
                <a:ln>
                  <a:noFill/>
                </a:ln>
                <a:solidFill>
                  <a:srgbClr val="D06F1A"/>
                </a:solidFill>
                <a:effectLst/>
                <a:uLnTx/>
                <a:uFillTx/>
                <a:latin typeface="Calibri" panose="020F0502020204030204"/>
                <a:ea typeface="+mn-ea"/>
                <a:cs typeface="+mn-cs"/>
              </a:rPr>
              <a:t>CII Patient Brochures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are also provided.  </a:t>
            </a:r>
            <a:endParaRPr kumimoji="0" lang="en-CA"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p:cNvSpPr/>
          <p:nvPr/>
        </p:nvSpPr>
        <p:spPr>
          <a:xfrm>
            <a:off x="2545965" y="3145571"/>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      A </a:t>
            </a:r>
            <a:r>
              <a:rPr kumimoji="0" lang="en-US" sz="1400" b="1" i="0" u="none" strike="noStrike" kern="1200" cap="none" spc="0" normalizeH="0" baseline="0" noProof="0">
                <a:ln>
                  <a:noFill/>
                </a:ln>
                <a:solidFill>
                  <a:srgbClr val="D06F1A"/>
                </a:solidFill>
                <a:effectLst/>
                <a:uLnTx/>
                <a:uFillTx/>
                <a:latin typeface="Calibri" panose="020F0502020204030204"/>
                <a:ea typeface="+mn-ea"/>
                <a:cs typeface="+mn-cs"/>
              </a:rPr>
              <a:t>Custodian and Clinic Script for Patients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is provided which outlines how to discuss patient’s expressed wishes and the use of confidential flags.    </a:t>
            </a:r>
            <a:endParaRPr kumimoji="0" lang="en-CA"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p:cNvSpPr/>
          <p:nvPr/>
        </p:nvSpPr>
        <p:spPr>
          <a:xfrm>
            <a:off x="2550882" y="4173040"/>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prstClr val="black"/>
                </a:solidFill>
                <a:effectLst/>
                <a:uLnTx/>
                <a:uFillTx/>
                <a:latin typeface="Calibri" panose="020F0502020204030204"/>
                <a:ea typeface="+mn-ea"/>
                <a:cs typeface="+mn-cs"/>
              </a:rPr>
              <a:t>    The </a:t>
            </a:r>
            <a:r>
              <a:rPr kumimoji="0" lang="en-CA" sz="1400" b="1" i="0" u="none" strike="noStrike" kern="1200" cap="none" spc="0" normalizeH="0" baseline="0" noProof="0">
                <a:ln>
                  <a:noFill/>
                </a:ln>
                <a:solidFill>
                  <a:srgbClr val="D06F1A"/>
                </a:solidFill>
                <a:effectLst/>
                <a:uLnTx/>
                <a:uFillTx/>
                <a:latin typeface="Calibri" panose="020F0502020204030204"/>
                <a:ea typeface="+mn-ea"/>
                <a:cs typeface="+mn-cs"/>
              </a:rPr>
              <a:t>Patient Frequently Asked Question (FAQ) </a:t>
            </a:r>
            <a:r>
              <a:rPr kumimoji="0" lang="en-CA" sz="1400" b="1" i="0" u="none" strike="noStrike" kern="1200" cap="none" spc="0" normalizeH="0" baseline="0" noProof="0">
                <a:ln>
                  <a:noFill/>
                </a:ln>
                <a:solidFill>
                  <a:prstClr val="black"/>
                </a:solidFill>
                <a:effectLst/>
                <a:uLnTx/>
                <a:uFillTx/>
                <a:latin typeface="Calibri" panose="020F0502020204030204"/>
                <a:ea typeface="+mn-ea"/>
                <a:cs typeface="+mn-cs"/>
              </a:rPr>
              <a:t>document explains the CII/CPAR initiative and its implications to patients of CII/CPAR clinics. It also provides patients with </a:t>
            </a:r>
            <a:r>
              <a:rPr kumimoji="0" lang="en-CA" sz="1400" b="1" i="0" u="none" strike="noStrike" kern="1200" cap="none" spc="0" normalizeH="0" baseline="0" noProof="0">
                <a:ln>
                  <a:noFill/>
                </a:ln>
                <a:solidFill>
                  <a:srgbClr val="569BBE"/>
                </a:solidFill>
                <a:effectLst/>
                <a:uLnTx/>
                <a:uFillTx/>
                <a:latin typeface="Calibri" panose="020F0502020204030204"/>
                <a:ea typeface="+mn-ea"/>
                <a:cs typeface="+mn-cs"/>
              </a:rPr>
              <a:t>contact details*</a:t>
            </a:r>
            <a:r>
              <a:rPr kumimoji="0" lang="en-CA" sz="1400" b="1" i="0" u="none" strike="noStrike" kern="1200" cap="none" spc="0" normalizeH="0" baseline="0" noProof="0">
                <a:ln>
                  <a:noFill/>
                </a:ln>
                <a:solidFill>
                  <a:prstClr val="black"/>
                </a:solidFill>
                <a:effectLst/>
                <a:uLnTx/>
                <a:uFillTx/>
                <a:latin typeface="Calibri" panose="020F0502020204030204"/>
                <a:ea typeface="+mn-ea"/>
                <a:cs typeface="+mn-cs"/>
              </a:rPr>
              <a:t> if they have more questions.  </a:t>
            </a:r>
            <a:endParaRPr kumimoji="0" lang="en-CA" sz="11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p:cNvSpPr/>
          <p:nvPr/>
        </p:nvSpPr>
        <p:spPr>
          <a:xfrm>
            <a:off x="2541049" y="5199558"/>
            <a:ext cx="6038075" cy="739125"/>
          </a:xfrm>
          <a:prstGeom prst="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US" sz="1400" b="1" i="0" u="none" strike="noStrike" kern="1200" cap="none" spc="0" normalizeH="0" baseline="0" noProof="0">
                <a:ln>
                  <a:noFill/>
                </a:ln>
                <a:solidFill>
                  <a:srgbClr val="D06F1A"/>
                </a:solidFill>
                <a:effectLst/>
                <a:uLnTx/>
                <a:uFillTx/>
                <a:latin typeface="Calibri" panose="020F0502020204030204"/>
                <a:ea typeface="+mn-ea"/>
                <a:cs typeface="+mn-cs"/>
              </a:rPr>
              <a:t>CII/CPAR Privacy &amp; Security FAQ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further details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the sharing of health information.  </a:t>
            </a:r>
            <a:endParaRPr kumimoji="0" lang="en-CA"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485615" y="1112307"/>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09926" y="1142945"/>
            <a:ext cx="517083" cy="663320"/>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6" name="TextBox 15"/>
          <p:cNvSpPr txBox="1"/>
          <p:nvPr/>
        </p:nvSpPr>
        <p:spPr>
          <a:xfrm>
            <a:off x="1340523" y="1102288"/>
            <a:ext cx="1177033" cy="784830"/>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Arial" charset="0"/>
              </a:rPr>
              <a:t>Health Collection Poster</a:t>
            </a:r>
            <a:endParaRPr kumimoji="0" lang="en-CA" sz="16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sp>
        <p:nvSpPr>
          <p:cNvPr id="34" name="Rectangle 33"/>
          <p:cNvSpPr/>
          <p:nvPr/>
        </p:nvSpPr>
        <p:spPr>
          <a:xfrm>
            <a:off x="508608" y="2142664"/>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493859" y="3160311"/>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493860" y="4176373"/>
            <a:ext cx="2116199" cy="740249"/>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479111" y="5210348"/>
            <a:ext cx="2116199" cy="723917"/>
          </a:xfrm>
          <a:prstGeom prst="rect">
            <a:avLst/>
          </a:prstGeom>
          <a:solidFill>
            <a:schemeClr val="bg2">
              <a:lumMod val="5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3"/>
          <p:cNvSpPr/>
          <p:nvPr/>
        </p:nvSpPr>
        <p:spPr>
          <a:xfrm>
            <a:off x="2187675" y="1848467"/>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779711" y="2169101"/>
            <a:ext cx="577513" cy="672419"/>
            <a:chOff x="4218194" y="1592071"/>
            <a:chExt cx="1606706" cy="2312159"/>
          </a:xfrm>
          <a:effectLst>
            <a:outerShdw blurRad="50800" dist="38100" dir="2700000" algn="tl" rotWithShape="0">
              <a:prstClr val="black">
                <a:alpha val="40000"/>
              </a:prstClr>
            </a:outerShdw>
          </a:effectLst>
        </p:grpSpPr>
        <p:pic>
          <p:nvPicPr>
            <p:cNvPr id="8" name="Picture 7"/>
            <p:cNvPicPr>
              <a:picLocks noChangeAspect="1"/>
            </p:cNvPicPr>
            <p:nvPr/>
          </p:nvPicPr>
          <p:blipFill>
            <a:blip r:embed="rId4"/>
            <a:stretch>
              <a:fillRect/>
            </a:stretch>
          </p:blipFill>
          <p:spPr>
            <a:xfrm rot="20277090">
              <a:off x="4218194" y="1892376"/>
              <a:ext cx="963251" cy="2011854"/>
            </a:xfrm>
            <a:prstGeom prst="rect">
              <a:avLst/>
            </a:prstGeom>
          </p:spPr>
        </p:pic>
        <p:pic>
          <p:nvPicPr>
            <p:cNvPr id="6" name="Picture 5"/>
            <p:cNvPicPr>
              <a:picLocks noChangeAspect="1"/>
            </p:cNvPicPr>
            <p:nvPr/>
          </p:nvPicPr>
          <p:blipFill>
            <a:blip r:embed="rId5"/>
            <a:stretch>
              <a:fillRect/>
            </a:stretch>
          </p:blipFill>
          <p:spPr>
            <a:xfrm>
              <a:off x="4483510" y="1592071"/>
              <a:ext cx="846932" cy="1895825"/>
            </a:xfrm>
            <a:prstGeom prst="rect">
              <a:avLst/>
            </a:prstGeom>
            <a:ln w="3175">
              <a:solidFill>
                <a:schemeClr val="bg1">
                  <a:lumMod val="50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rot="920474">
              <a:off x="4861649" y="1862636"/>
              <a:ext cx="963251" cy="2011854"/>
            </a:xfrm>
            <a:prstGeom prst="rect">
              <a:avLst/>
            </a:prstGeom>
          </p:spPr>
        </p:pic>
      </p:grpSp>
      <p:sp>
        <p:nvSpPr>
          <p:cNvPr id="17" name="TextBox 16"/>
          <p:cNvSpPr txBox="1"/>
          <p:nvPr/>
        </p:nvSpPr>
        <p:spPr>
          <a:xfrm>
            <a:off x="1325886" y="2241753"/>
            <a:ext cx="1247063"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Arial" charset="0"/>
              </a:rPr>
              <a:t>Patient Brochure</a:t>
            </a:r>
            <a:endParaRPr kumimoji="0" lang="en-CA" sz="16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31" y="3175213"/>
            <a:ext cx="979871" cy="679040"/>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791483" y="3106992"/>
            <a:ext cx="245817"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Arial" charset="0"/>
              </a:rPr>
              <a:t>?</a:t>
            </a:r>
            <a:endParaRPr kumimoji="0" lang="en-CA" sz="28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sp>
        <p:nvSpPr>
          <p:cNvPr id="20" name="TextBox 19"/>
          <p:cNvSpPr txBox="1"/>
          <p:nvPr/>
        </p:nvSpPr>
        <p:spPr>
          <a:xfrm>
            <a:off x="1460085" y="3242090"/>
            <a:ext cx="1243101"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Arial" charset="0"/>
              </a:rPr>
              <a:t>Custodian &amp; Clinic Script</a:t>
            </a:r>
            <a:endParaRPr kumimoji="0" lang="en-CA" sz="16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662" y="4227413"/>
            <a:ext cx="698632" cy="698632"/>
          </a:xfrm>
          <a:prstGeom prst="rect">
            <a:avLst/>
          </a:prstGeom>
        </p:spPr>
      </p:pic>
      <p:sp>
        <p:nvSpPr>
          <p:cNvPr id="21" name="TextBox 20"/>
          <p:cNvSpPr txBox="1"/>
          <p:nvPr/>
        </p:nvSpPr>
        <p:spPr>
          <a:xfrm>
            <a:off x="1391256" y="4279389"/>
            <a:ext cx="1002431"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Arial" charset="0"/>
              </a:rPr>
              <a:t>Patient FAQ</a:t>
            </a:r>
            <a:endParaRPr kumimoji="0" lang="en-CA" sz="16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sp>
        <p:nvSpPr>
          <p:cNvPr id="22" name="TextBox 21"/>
          <p:cNvSpPr txBox="1"/>
          <p:nvPr/>
        </p:nvSpPr>
        <p:spPr>
          <a:xfrm>
            <a:off x="1223099" y="5292373"/>
            <a:ext cx="1340015" cy="553998"/>
          </a:xfrm>
          <a:prstGeom prst="rect">
            <a:avLst/>
          </a:prstGeom>
          <a:noFill/>
        </p:spPr>
        <p:txBody>
          <a:bodyPr wrap="square" rtlCol="0">
            <a:spAutoFit/>
          </a:bodyPr>
          <a:lstStyle/>
          <a:p>
            <a:pPr marL="0" marR="0" lvl="0" indent="0" algn="ctr" defTabSz="914377" rtl="0" eaLnBrk="1" fontAlgn="auto" latinLnBrk="0" hangingPunct="1">
              <a:lnSpc>
                <a:spcPts val="18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Arial" charset="0"/>
              </a:rPr>
              <a:t>Privacy &amp; Security FAQ</a:t>
            </a:r>
            <a:endParaRPr kumimoji="0" lang="en-CA" sz="1600" b="1" i="0" u="none" strike="noStrike" kern="1200" cap="none" spc="0" normalizeH="0" baseline="0" noProof="0">
              <a:ln>
                <a:noFill/>
              </a:ln>
              <a:solidFill>
                <a:prstClr val="white"/>
              </a:solidFill>
              <a:effectLst/>
              <a:uLnTx/>
              <a:uFillTx/>
              <a:latin typeface="Calibri" panose="020F0502020204030204"/>
              <a:ea typeface="+mn-ea"/>
              <a:cs typeface="Arial" charset="0"/>
            </a:endParaRPr>
          </a:p>
        </p:txBody>
      </p:sp>
      <p:sp>
        <p:nvSpPr>
          <p:cNvPr id="38" name="Down Arrow 37"/>
          <p:cNvSpPr/>
          <p:nvPr/>
        </p:nvSpPr>
        <p:spPr>
          <a:xfrm>
            <a:off x="2202427" y="2866110"/>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p:cNvSpPr/>
          <p:nvPr/>
        </p:nvSpPr>
        <p:spPr>
          <a:xfrm>
            <a:off x="2197513" y="3883751"/>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own Arrow 39"/>
          <p:cNvSpPr/>
          <p:nvPr/>
        </p:nvSpPr>
        <p:spPr>
          <a:xfrm>
            <a:off x="2177847" y="4916145"/>
            <a:ext cx="847161" cy="451596"/>
          </a:xfrm>
          <a:prstGeom prst="downArrow">
            <a:avLst>
              <a:gd name="adj1" fmla="val 70468"/>
              <a:gd name="adj2" fmla="val 50000"/>
            </a:avLst>
          </a:prstGeom>
          <a:solidFill>
            <a:srgbClr val="E7A614"/>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 name="Group 46"/>
          <p:cNvGrpSpPr/>
          <p:nvPr/>
        </p:nvGrpSpPr>
        <p:grpSpPr>
          <a:xfrm>
            <a:off x="508608" y="133404"/>
            <a:ext cx="3016255" cy="824453"/>
            <a:chOff x="-152400" y="57150"/>
            <a:chExt cx="5218397" cy="2245610"/>
          </a:xfrm>
        </p:grpSpPr>
        <p:sp>
          <p:nvSpPr>
            <p:cNvPr id="48" name="Freeform 5"/>
            <p:cNvSpPr>
              <a:spLocks/>
            </p:cNvSpPr>
            <p:nvPr/>
          </p:nvSpPr>
          <p:spPr bwMode="auto">
            <a:xfrm>
              <a:off x="1269174" y="475874"/>
              <a:ext cx="1110139" cy="1826886"/>
            </a:xfrm>
            <a:custGeom>
              <a:avLst/>
              <a:gdLst>
                <a:gd name="T0" fmla="*/ 745 w 745"/>
                <a:gd name="T1" fmla="*/ 1222 h 1226"/>
                <a:gd name="T2" fmla="*/ 745 w 745"/>
                <a:gd name="T3" fmla="*/ 0 h 1226"/>
                <a:gd name="T4" fmla="*/ 745 w 745"/>
                <a:gd name="T5" fmla="*/ 0 h 1226"/>
                <a:gd name="T6" fmla="*/ 719 w 745"/>
                <a:gd name="T7" fmla="*/ 17 h 1226"/>
                <a:gd name="T8" fmla="*/ 689 w 745"/>
                <a:gd name="T9" fmla="*/ 40 h 1226"/>
                <a:gd name="T10" fmla="*/ 651 w 745"/>
                <a:gd name="T11" fmla="*/ 69 h 1226"/>
                <a:gd name="T12" fmla="*/ 605 w 745"/>
                <a:gd name="T13" fmla="*/ 110 h 1226"/>
                <a:gd name="T14" fmla="*/ 553 w 745"/>
                <a:gd name="T15" fmla="*/ 160 h 1226"/>
                <a:gd name="T16" fmla="*/ 523 w 745"/>
                <a:gd name="T17" fmla="*/ 188 h 1226"/>
                <a:gd name="T18" fmla="*/ 495 w 745"/>
                <a:gd name="T19" fmla="*/ 219 h 1226"/>
                <a:gd name="T20" fmla="*/ 464 w 745"/>
                <a:gd name="T21" fmla="*/ 252 h 1226"/>
                <a:gd name="T22" fmla="*/ 433 w 745"/>
                <a:gd name="T23" fmla="*/ 288 h 1226"/>
                <a:gd name="T24" fmla="*/ 401 w 745"/>
                <a:gd name="T25" fmla="*/ 326 h 1226"/>
                <a:gd name="T26" fmla="*/ 370 w 745"/>
                <a:gd name="T27" fmla="*/ 367 h 1226"/>
                <a:gd name="T28" fmla="*/ 339 w 745"/>
                <a:gd name="T29" fmla="*/ 410 h 1226"/>
                <a:gd name="T30" fmla="*/ 308 w 745"/>
                <a:gd name="T31" fmla="*/ 456 h 1226"/>
                <a:gd name="T32" fmla="*/ 276 w 745"/>
                <a:gd name="T33" fmla="*/ 505 h 1226"/>
                <a:gd name="T34" fmla="*/ 245 w 745"/>
                <a:gd name="T35" fmla="*/ 556 h 1226"/>
                <a:gd name="T36" fmla="*/ 216 w 745"/>
                <a:gd name="T37" fmla="*/ 610 h 1226"/>
                <a:gd name="T38" fmla="*/ 186 w 745"/>
                <a:gd name="T39" fmla="*/ 668 h 1226"/>
                <a:gd name="T40" fmla="*/ 156 w 745"/>
                <a:gd name="T41" fmla="*/ 727 h 1226"/>
                <a:gd name="T42" fmla="*/ 130 w 745"/>
                <a:gd name="T43" fmla="*/ 790 h 1226"/>
                <a:gd name="T44" fmla="*/ 104 w 745"/>
                <a:gd name="T45" fmla="*/ 855 h 1226"/>
                <a:gd name="T46" fmla="*/ 79 w 745"/>
                <a:gd name="T47" fmla="*/ 923 h 1226"/>
                <a:gd name="T48" fmla="*/ 56 w 745"/>
                <a:gd name="T49" fmla="*/ 995 h 1226"/>
                <a:gd name="T50" fmla="*/ 36 w 745"/>
                <a:gd name="T51" fmla="*/ 1069 h 1226"/>
                <a:gd name="T52" fmla="*/ 16 w 745"/>
                <a:gd name="T53" fmla="*/ 1145 h 1226"/>
                <a:gd name="T54" fmla="*/ 0 w 745"/>
                <a:gd name="T55" fmla="*/ 1226 h 1226"/>
                <a:gd name="T56" fmla="*/ 0 w 745"/>
                <a:gd name="T57" fmla="*/ 1226 h 1226"/>
                <a:gd name="T58" fmla="*/ 18 w 745"/>
                <a:gd name="T59" fmla="*/ 1216 h 1226"/>
                <a:gd name="T60" fmla="*/ 38 w 745"/>
                <a:gd name="T61" fmla="*/ 1206 h 1226"/>
                <a:gd name="T62" fmla="*/ 64 w 745"/>
                <a:gd name="T63" fmla="*/ 1194 h 1226"/>
                <a:gd name="T64" fmla="*/ 99 w 745"/>
                <a:gd name="T65" fmla="*/ 1179 h 1226"/>
                <a:gd name="T66" fmla="*/ 138 w 745"/>
                <a:gd name="T67" fmla="*/ 1166 h 1226"/>
                <a:gd name="T68" fmla="*/ 183 w 745"/>
                <a:gd name="T69" fmla="*/ 1152 h 1226"/>
                <a:gd name="T70" fmla="*/ 234 w 745"/>
                <a:gd name="T71" fmla="*/ 1140 h 1226"/>
                <a:gd name="T72" fmla="*/ 288 w 745"/>
                <a:gd name="T73" fmla="*/ 1132 h 1226"/>
                <a:gd name="T74" fmla="*/ 316 w 745"/>
                <a:gd name="T75" fmla="*/ 1127 h 1226"/>
                <a:gd name="T76" fmla="*/ 345 w 745"/>
                <a:gd name="T77" fmla="*/ 1125 h 1226"/>
                <a:gd name="T78" fmla="*/ 377 w 745"/>
                <a:gd name="T79" fmla="*/ 1124 h 1226"/>
                <a:gd name="T80" fmla="*/ 408 w 745"/>
                <a:gd name="T81" fmla="*/ 1124 h 1226"/>
                <a:gd name="T82" fmla="*/ 439 w 745"/>
                <a:gd name="T83" fmla="*/ 1125 h 1226"/>
                <a:gd name="T84" fmla="*/ 472 w 745"/>
                <a:gd name="T85" fmla="*/ 1128 h 1226"/>
                <a:gd name="T86" fmla="*/ 505 w 745"/>
                <a:gd name="T87" fmla="*/ 1133 h 1226"/>
                <a:gd name="T88" fmla="*/ 538 w 745"/>
                <a:gd name="T89" fmla="*/ 1140 h 1226"/>
                <a:gd name="T90" fmla="*/ 572 w 745"/>
                <a:gd name="T91" fmla="*/ 1148 h 1226"/>
                <a:gd name="T92" fmla="*/ 605 w 745"/>
                <a:gd name="T93" fmla="*/ 1158 h 1226"/>
                <a:gd name="T94" fmla="*/ 640 w 745"/>
                <a:gd name="T95" fmla="*/ 1171 h 1226"/>
                <a:gd name="T96" fmla="*/ 674 w 745"/>
                <a:gd name="T97" fmla="*/ 1184 h 1226"/>
                <a:gd name="T98" fmla="*/ 711 w 745"/>
                <a:gd name="T99" fmla="*/ 1202 h 1226"/>
                <a:gd name="T100" fmla="*/ 745 w 745"/>
                <a:gd name="T101" fmla="*/ 1222 h 1226"/>
                <a:gd name="T102" fmla="*/ 745 w 745"/>
                <a:gd name="T103" fmla="*/ 12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5" h="1226">
                  <a:moveTo>
                    <a:pt x="745" y="1222"/>
                  </a:moveTo>
                  <a:lnTo>
                    <a:pt x="745" y="0"/>
                  </a:lnTo>
                  <a:lnTo>
                    <a:pt x="745" y="0"/>
                  </a:lnTo>
                  <a:lnTo>
                    <a:pt x="719" y="17"/>
                  </a:lnTo>
                  <a:lnTo>
                    <a:pt x="689" y="40"/>
                  </a:lnTo>
                  <a:lnTo>
                    <a:pt x="651" y="69"/>
                  </a:lnTo>
                  <a:lnTo>
                    <a:pt x="605" y="110"/>
                  </a:lnTo>
                  <a:lnTo>
                    <a:pt x="553" y="160"/>
                  </a:lnTo>
                  <a:lnTo>
                    <a:pt x="523" y="188"/>
                  </a:lnTo>
                  <a:lnTo>
                    <a:pt x="495" y="219"/>
                  </a:lnTo>
                  <a:lnTo>
                    <a:pt x="464" y="252"/>
                  </a:lnTo>
                  <a:lnTo>
                    <a:pt x="433" y="288"/>
                  </a:lnTo>
                  <a:lnTo>
                    <a:pt x="401" y="326"/>
                  </a:lnTo>
                  <a:lnTo>
                    <a:pt x="370" y="367"/>
                  </a:lnTo>
                  <a:lnTo>
                    <a:pt x="339" y="410"/>
                  </a:lnTo>
                  <a:lnTo>
                    <a:pt x="308" y="456"/>
                  </a:lnTo>
                  <a:lnTo>
                    <a:pt x="276" y="505"/>
                  </a:lnTo>
                  <a:lnTo>
                    <a:pt x="245" y="556"/>
                  </a:lnTo>
                  <a:lnTo>
                    <a:pt x="216" y="610"/>
                  </a:lnTo>
                  <a:lnTo>
                    <a:pt x="186" y="668"/>
                  </a:lnTo>
                  <a:lnTo>
                    <a:pt x="156" y="727"/>
                  </a:lnTo>
                  <a:lnTo>
                    <a:pt x="130" y="790"/>
                  </a:lnTo>
                  <a:lnTo>
                    <a:pt x="104" y="855"/>
                  </a:lnTo>
                  <a:lnTo>
                    <a:pt x="79" y="923"/>
                  </a:lnTo>
                  <a:lnTo>
                    <a:pt x="56" y="995"/>
                  </a:lnTo>
                  <a:lnTo>
                    <a:pt x="36" y="1069"/>
                  </a:lnTo>
                  <a:lnTo>
                    <a:pt x="16" y="1145"/>
                  </a:lnTo>
                  <a:lnTo>
                    <a:pt x="0" y="1226"/>
                  </a:lnTo>
                  <a:lnTo>
                    <a:pt x="0" y="1226"/>
                  </a:lnTo>
                  <a:lnTo>
                    <a:pt x="18" y="1216"/>
                  </a:lnTo>
                  <a:lnTo>
                    <a:pt x="38" y="1206"/>
                  </a:lnTo>
                  <a:lnTo>
                    <a:pt x="64" y="1194"/>
                  </a:lnTo>
                  <a:lnTo>
                    <a:pt x="99" y="1179"/>
                  </a:lnTo>
                  <a:lnTo>
                    <a:pt x="138" y="1166"/>
                  </a:lnTo>
                  <a:lnTo>
                    <a:pt x="183" y="1152"/>
                  </a:lnTo>
                  <a:lnTo>
                    <a:pt x="234" y="1140"/>
                  </a:lnTo>
                  <a:lnTo>
                    <a:pt x="288" y="1132"/>
                  </a:lnTo>
                  <a:lnTo>
                    <a:pt x="316" y="1127"/>
                  </a:lnTo>
                  <a:lnTo>
                    <a:pt x="345" y="1125"/>
                  </a:lnTo>
                  <a:lnTo>
                    <a:pt x="377" y="1124"/>
                  </a:lnTo>
                  <a:lnTo>
                    <a:pt x="408" y="1124"/>
                  </a:lnTo>
                  <a:lnTo>
                    <a:pt x="439" y="1125"/>
                  </a:lnTo>
                  <a:lnTo>
                    <a:pt x="472" y="1128"/>
                  </a:lnTo>
                  <a:lnTo>
                    <a:pt x="505" y="1133"/>
                  </a:lnTo>
                  <a:lnTo>
                    <a:pt x="538" y="1140"/>
                  </a:lnTo>
                  <a:lnTo>
                    <a:pt x="572" y="1148"/>
                  </a:lnTo>
                  <a:lnTo>
                    <a:pt x="605" y="1158"/>
                  </a:lnTo>
                  <a:lnTo>
                    <a:pt x="640" y="1171"/>
                  </a:lnTo>
                  <a:lnTo>
                    <a:pt x="674" y="1184"/>
                  </a:lnTo>
                  <a:lnTo>
                    <a:pt x="711" y="1202"/>
                  </a:lnTo>
                  <a:lnTo>
                    <a:pt x="745" y="1222"/>
                  </a:lnTo>
                  <a:lnTo>
                    <a:pt x="745" y="1222"/>
                  </a:lnTo>
                  <a:close/>
                </a:path>
              </a:pathLst>
            </a:custGeom>
            <a:solidFill>
              <a:srgbClr val="569BBE"/>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49" name="Freeform 6"/>
            <p:cNvSpPr>
              <a:spLocks/>
            </p:cNvSpPr>
            <p:nvPr/>
          </p:nvSpPr>
          <p:spPr bwMode="auto">
            <a:xfrm>
              <a:off x="-152400" y="475874"/>
              <a:ext cx="2402072" cy="1826886"/>
            </a:xfrm>
            <a:custGeom>
              <a:avLst/>
              <a:gdLst>
                <a:gd name="T0" fmla="*/ 869 w 1612"/>
                <a:gd name="T1" fmla="*/ 1226 h 1226"/>
                <a:gd name="T2" fmla="*/ 903 w 1612"/>
                <a:gd name="T3" fmla="*/ 1069 h 1226"/>
                <a:gd name="T4" fmla="*/ 947 w 1612"/>
                <a:gd name="T5" fmla="*/ 923 h 1226"/>
                <a:gd name="T6" fmla="*/ 997 w 1612"/>
                <a:gd name="T7" fmla="*/ 790 h 1226"/>
                <a:gd name="T8" fmla="*/ 1053 w 1612"/>
                <a:gd name="T9" fmla="*/ 668 h 1226"/>
                <a:gd name="T10" fmla="*/ 1112 w 1612"/>
                <a:gd name="T11" fmla="*/ 556 h 1226"/>
                <a:gd name="T12" fmla="*/ 1174 w 1612"/>
                <a:gd name="T13" fmla="*/ 456 h 1226"/>
                <a:gd name="T14" fmla="*/ 1239 w 1612"/>
                <a:gd name="T15" fmla="*/ 367 h 1226"/>
                <a:gd name="T16" fmla="*/ 1301 w 1612"/>
                <a:gd name="T17" fmla="*/ 288 h 1226"/>
                <a:gd name="T18" fmla="*/ 1362 w 1612"/>
                <a:gd name="T19" fmla="*/ 219 h 1226"/>
                <a:gd name="T20" fmla="*/ 1420 w 1612"/>
                <a:gd name="T21" fmla="*/ 160 h 1226"/>
                <a:gd name="T22" fmla="*/ 1518 w 1612"/>
                <a:gd name="T23" fmla="*/ 69 h 1226"/>
                <a:gd name="T24" fmla="*/ 1587 w 1612"/>
                <a:gd name="T25" fmla="*/ 17 h 1226"/>
                <a:gd name="T26" fmla="*/ 1612 w 1612"/>
                <a:gd name="T27" fmla="*/ 0 h 1226"/>
                <a:gd name="T28" fmla="*/ 1561 w 1612"/>
                <a:gd name="T29" fmla="*/ 4 h 1226"/>
                <a:gd name="T30" fmla="*/ 1420 w 1612"/>
                <a:gd name="T31" fmla="*/ 23 h 1226"/>
                <a:gd name="T32" fmla="*/ 1323 w 1612"/>
                <a:gd name="T33" fmla="*/ 43 h 1226"/>
                <a:gd name="T34" fmla="*/ 1212 w 1612"/>
                <a:gd name="T35" fmla="*/ 71 h 1226"/>
                <a:gd name="T36" fmla="*/ 1092 w 1612"/>
                <a:gd name="T37" fmla="*/ 110 h 1226"/>
                <a:gd name="T38" fmla="*/ 962 w 1612"/>
                <a:gd name="T39" fmla="*/ 161 h 1226"/>
                <a:gd name="T40" fmla="*/ 829 w 1612"/>
                <a:gd name="T41" fmla="*/ 227 h 1226"/>
                <a:gd name="T42" fmla="*/ 694 w 1612"/>
                <a:gd name="T43" fmla="*/ 308 h 1226"/>
                <a:gd name="T44" fmla="*/ 592 w 1612"/>
                <a:gd name="T45" fmla="*/ 379 h 1226"/>
                <a:gd name="T46" fmla="*/ 526 w 1612"/>
                <a:gd name="T47" fmla="*/ 431 h 1226"/>
                <a:gd name="T48" fmla="*/ 461 w 1612"/>
                <a:gd name="T49" fmla="*/ 489 h 1226"/>
                <a:gd name="T50" fmla="*/ 396 w 1612"/>
                <a:gd name="T51" fmla="*/ 553 h 1226"/>
                <a:gd name="T52" fmla="*/ 334 w 1612"/>
                <a:gd name="T53" fmla="*/ 620 h 1226"/>
                <a:gd name="T54" fmla="*/ 275 w 1612"/>
                <a:gd name="T55" fmla="*/ 694 h 1226"/>
                <a:gd name="T56" fmla="*/ 217 w 1612"/>
                <a:gd name="T57" fmla="*/ 773 h 1226"/>
                <a:gd name="T58" fmla="*/ 163 w 1612"/>
                <a:gd name="T59" fmla="*/ 857 h 1226"/>
                <a:gd name="T60" fmla="*/ 112 w 1612"/>
                <a:gd name="T61" fmla="*/ 948 h 1226"/>
                <a:gd name="T62" fmla="*/ 64 w 1612"/>
                <a:gd name="T63" fmla="*/ 1045 h 1226"/>
                <a:gd name="T64" fmla="*/ 20 w 1612"/>
                <a:gd name="T65" fmla="*/ 1148 h 1226"/>
                <a:gd name="T66" fmla="*/ 0 w 1612"/>
                <a:gd name="T67" fmla="*/ 1202 h 1226"/>
                <a:gd name="T68" fmla="*/ 76 w 1612"/>
                <a:gd name="T69" fmla="*/ 1186 h 1226"/>
                <a:gd name="T70" fmla="*/ 161 w 1612"/>
                <a:gd name="T71" fmla="*/ 1173 h 1226"/>
                <a:gd name="T72" fmla="*/ 273 w 1612"/>
                <a:gd name="T73" fmla="*/ 1160 h 1226"/>
                <a:gd name="T74" fmla="*/ 405 w 1612"/>
                <a:gd name="T75" fmla="*/ 1155 h 1226"/>
                <a:gd name="T76" fmla="*/ 553 w 1612"/>
                <a:gd name="T77" fmla="*/ 1161 h 1226"/>
                <a:gd name="T78" fmla="*/ 630 w 1612"/>
                <a:gd name="T79" fmla="*/ 1170 h 1226"/>
                <a:gd name="T80" fmla="*/ 707 w 1612"/>
                <a:gd name="T81" fmla="*/ 1183 h 1226"/>
                <a:gd name="T82" fmla="*/ 788 w 1612"/>
                <a:gd name="T83" fmla="*/ 1201 h 1226"/>
                <a:gd name="T84" fmla="*/ 869 w 1612"/>
                <a:gd name="T85"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2" h="1226">
                  <a:moveTo>
                    <a:pt x="869" y="1226"/>
                  </a:moveTo>
                  <a:lnTo>
                    <a:pt x="869" y="1226"/>
                  </a:lnTo>
                  <a:lnTo>
                    <a:pt x="885" y="1145"/>
                  </a:lnTo>
                  <a:lnTo>
                    <a:pt x="903" y="1069"/>
                  </a:lnTo>
                  <a:lnTo>
                    <a:pt x="924" y="995"/>
                  </a:lnTo>
                  <a:lnTo>
                    <a:pt x="947" y="923"/>
                  </a:lnTo>
                  <a:lnTo>
                    <a:pt x="970" y="855"/>
                  </a:lnTo>
                  <a:lnTo>
                    <a:pt x="997" y="790"/>
                  </a:lnTo>
                  <a:lnTo>
                    <a:pt x="1025" y="727"/>
                  </a:lnTo>
                  <a:lnTo>
                    <a:pt x="1053" y="668"/>
                  </a:lnTo>
                  <a:lnTo>
                    <a:pt x="1082" y="610"/>
                  </a:lnTo>
                  <a:lnTo>
                    <a:pt x="1112" y="556"/>
                  </a:lnTo>
                  <a:lnTo>
                    <a:pt x="1143" y="505"/>
                  </a:lnTo>
                  <a:lnTo>
                    <a:pt x="1174" y="456"/>
                  </a:lnTo>
                  <a:lnTo>
                    <a:pt x="1206" y="410"/>
                  </a:lnTo>
                  <a:lnTo>
                    <a:pt x="1239" y="367"/>
                  </a:lnTo>
                  <a:lnTo>
                    <a:pt x="1270" y="326"/>
                  </a:lnTo>
                  <a:lnTo>
                    <a:pt x="1301" y="288"/>
                  </a:lnTo>
                  <a:lnTo>
                    <a:pt x="1332" y="252"/>
                  </a:lnTo>
                  <a:lnTo>
                    <a:pt x="1362" y="219"/>
                  </a:lnTo>
                  <a:lnTo>
                    <a:pt x="1392" y="188"/>
                  </a:lnTo>
                  <a:lnTo>
                    <a:pt x="1420" y="160"/>
                  </a:lnTo>
                  <a:lnTo>
                    <a:pt x="1472" y="110"/>
                  </a:lnTo>
                  <a:lnTo>
                    <a:pt x="1518" y="69"/>
                  </a:lnTo>
                  <a:lnTo>
                    <a:pt x="1558" y="40"/>
                  </a:lnTo>
                  <a:lnTo>
                    <a:pt x="1587" y="17"/>
                  </a:lnTo>
                  <a:lnTo>
                    <a:pt x="1612" y="0"/>
                  </a:lnTo>
                  <a:lnTo>
                    <a:pt x="1612" y="0"/>
                  </a:lnTo>
                  <a:lnTo>
                    <a:pt x="1599" y="0"/>
                  </a:lnTo>
                  <a:lnTo>
                    <a:pt x="1561" y="4"/>
                  </a:lnTo>
                  <a:lnTo>
                    <a:pt x="1500" y="10"/>
                  </a:lnTo>
                  <a:lnTo>
                    <a:pt x="1420" y="23"/>
                  </a:lnTo>
                  <a:lnTo>
                    <a:pt x="1373" y="31"/>
                  </a:lnTo>
                  <a:lnTo>
                    <a:pt x="1323" y="43"/>
                  </a:lnTo>
                  <a:lnTo>
                    <a:pt x="1268" y="56"/>
                  </a:lnTo>
                  <a:lnTo>
                    <a:pt x="1212" y="71"/>
                  </a:lnTo>
                  <a:lnTo>
                    <a:pt x="1153" y="89"/>
                  </a:lnTo>
                  <a:lnTo>
                    <a:pt x="1092" y="110"/>
                  </a:lnTo>
                  <a:lnTo>
                    <a:pt x="1028" y="135"/>
                  </a:lnTo>
                  <a:lnTo>
                    <a:pt x="962" y="161"/>
                  </a:lnTo>
                  <a:lnTo>
                    <a:pt x="896" y="193"/>
                  </a:lnTo>
                  <a:lnTo>
                    <a:pt x="829" y="227"/>
                  </a:lnTo>
                  <a:lnTo>
                    <a:pt x="762" y="265"/>
                  </a:lnTo>
                  <a:lnTo>
                    <a:pt x="694" y="308"/>
                  </a:lnTo>
                  <a:lnTo>
                    <a:pt x="627" y="354"/>
                  </a:lnTo>
                  <a:lnTo>
                    <a:pt x="592" y="379"/>
                  </a:lnTo>
                  <a:lnTo>
                    <a:pt x="559" y="405"/>
                  </a:lnTo>
                  <a:lnTo>
                    <a:pt x="526" y="431"/>
                  </a:lnTo>
                  <a:lnTo>
                    <a:pt x="493" y="461"/>
                  </a:lnTo>
                  <a:lnTo>
                    <a:pt x="461" y="489"/>
                  </a:lnTo>
                  <a:lnTo>
                    <a:pt x="428" y="520"/>
                  </a:lnTo>
                  <a:lnTo>
                    <a:pt x="396" y="553"/>
                  </a:lnTo>
                  <a:lnTo>
                    <a:pt x="365" y="586"/>
                  </a:lnTo>
                  <a:lnTo>
                    <a:pt x="334" y="620"/>
                  </a:lnTo>
                  <a:lnTo>
                    <a:pt x="304" y="656"/>
                  </a:lnTo>
                  <a:lnTo>
                    <a:pt x="275" y="694"/>
                  </a:lnTo>
                  <a:lnTo>
                    <a:pt x="245" y="732"/>
                  </a:lnTo>
                  <a:lnTo>
                    <a:pt x="217" y="773"/>
                  </a:lnTo>
                  <a:lnTo>
                    <a:pt x="189" y="814"/>
                  </a:lnTo>
                  <a:lnTo>
                    <a:pt x="163" y="857"/>
                  </a:lnTo>
                  <a:lnTo>
                    <a:pt x="137" y="902"/>
                  </a:lnTo>
                  <a:lnTo>
                    <a:pt x="112" y="948"/>
                  </a:lnTo>
                  <a:lnTo>
                    <a:pt x="87" y="995"/>
                  </a:lnTo>
                  <a:lnTo>
                    <a:pt x="64" y="1045"/>
                  </a:lnTo>
                  <a:lnTo>
                    <a:pt x="41" y="1096"/>
                  </a:lnTo>
                  <a:lnTo>
                    <a:pt x="20" y="1148"/>
                  </a:lnTo>
                  <a:lnTo>
                    <a:pt x="0" y="1202"/>
                  </a:lnTo>
                  <a:lnTo>
                    <a:pt x="0" y="1202"/>
                  </a:lnTo>
                  <a:lnTo>
                    <a:pt x="20" y="1198"/>
                  </a:lnTo>
                  <a:lnTo>
                    <a:pt x="76" y="1186"/>
                  </a:lnTo>
                  <a:lnTo>
                    <a:pt x="115" y="1179"/>
                  </a:lnTo>
                  <a:lnTo>
                    <a:pt x="161" y="1173"/>
                  </a:lnTo>
                  <a:lnTo>
                    <a:pt x="215" y="1166"/>
                  </a:lnTo>
                  <a:lnTo>
                    <a:pt x="273" y="1160"/>
                  </a:lnTo>
                  <a:lnTo>
                    <a:pt x="337" y="1156"/>
                  </a:lnTo>
                  <a:lnTo>
                    <a:pt x="405" y="1155"/>
                  </a:lnTo>
                  <a:lnTo>
                    <a:pt x="477" y="1156"/>
                  </a:lnTo>
                  <a:lnTo>
                    <a:pt x="553" y="1161"/>
                  </a:lnTo>
                  <a:lnTo>
                    <a:pt x="591" y="1165"/>
                  </a:lnTo>
                  <a:lnTo>
                    <a:pt x="630" y="1170"/>
                  </a:lnTo>
                  <a:lnTo>
                    <a:pt x="668" y="1176"/>
                  </a:lnTo>
                  <a:lnTo>
                    <a:pt x="707" y="1183"/>
                  </a:lnTo>
                  <a:lnTo>
                    <a:pt x="748" y="1191"/>
                  </a:lnTo>
                  <a:lnTo>
                    <a:pt x="788" y="1201"/>
                  </a:lnTo>
                  <a:lnTo>
                    <a:pt x="827" y="1212"/>
                  </a:lnTo>
                  <a:lnTo>
                    <a:pt x="869" y="1226"/>
                  </a:lnTo>
                  <a:lnTo>
                    <a:pt x="869" y="1226"/>
                  </a:lnTo>
                  <a:close/>
                </a:path>
              </a:pathLst>
            </a:custGeom>
            <a:solidFill>
              <a:srgbClr val="E7A614"/>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0" name="Freeform 7"/>
            <p:cNvSpPr>
              <a:spLocks/>
            </p:cNvSpPr>
            <p:nvPr/>
          </p:nvSpPr>
          <p:spPr bwMode="auto">
            <a:xfrm>
              <a:off x="2535775" y="475874"/>
              <a:ext cx="1108649" cy="1826886"/>
            </a:xfrm>
            <a:custGeom>
              <a:avLst/>
              <a:gdLst>
                <a:gd name="T0" fmla="*/ 0 w 744"/>
                <a:gd name="T1" fmla="*/ 1222 h 1226"/>
                <a:gd name="T2" fmla="*/ 0 w 744"/>
                <a:gd name="T3" fmla="*/ 0 h 1226"/>
                <a:gd name="T4" fmla="*/ 0 w 744"/>
                <a:gd name="T5" fmla="*/ 0 h 1226"/>
                <a:gd name="T6" fmla="*/ 25 w 744"/>
                <a:gd name="T7" fmla="*/ 17 h 1226"/>
                <a:gd name="T8" fmla="*/ 55 w 744"/>
                <a:gd name="T9" fmla="*/ 40 h 1226"/>
                <a:gd name="T10" fmla="*/ 94 w 744"/>
                <a:gd name="T11" fmla="*/ 69 h 1226"/>
                <a:gd name="T12" fmla="*/ 140 w 744"/>
                <a:gd name="T13" fmla="*/ 110 h 1226"/>
                <a:gd name="T14" fmla="*/ 193 w 744"/>
                <a:gd name="T15" fmla="*/ 160 h 1226"/>
                <a:gd name="T16" fmla="*/ 221 w 744"/>
                <a:gd name="T17" fmla="*/ 188 h 1226"/>
                <a:gd name="T18" fmla="*/ 250 w 744"/>
                <a:gd name="T19" fmla="*/ 219 h 1226"/>
                <a:gd name="T20" fmla="*/ 280 w 744"/>
                <a:gd name="T21" fmla="*/ 252 h 1226"/>
                <a:gd name="T22" fmla="*/ 311 w 744"/>
                <a:gd name="T23" fmla="*/ 288 h 1226"/>
                <a:gd name="T24" fmla="*/ 343 w 744"/>
                <a:gd name="T25" fmla="*/ 326 h 1226"/>
                <a:gd name="T26" fmla="*/ 374 w 744"/>
                <a:gd name="T27" fmla="*/ 367 h 1226"/>
                <a:gd name="T28" fmla="*/ 407 w 744"/>
                <a:gd name="T29" fmla="*/ 410 h 1226"/>
                <a:gd name="T30" fmla="*/ 438 w 744"/>
                <a:gd name="T31" fmla="*/ 456 h 1226"/>
                <a:gd name="T32" fmla="*/ 469 w 744"/>
                <a:gd name="T33" fmla="*/ 505 h 1226"/>
                <a:gd name="T34" fmla="*/ 501 w 744"/>
                <a:gd name="T35" fmla="*/ 556 h 1226"/>
                <a:gd name="T36" fmla="*/ 530 w 744"/>
                <a:gd name="T37" fmla="*/ 610 h 1226"/>
                <a:gd name="T38" fmla="*/ 560 w 744"/>
                <a:gd name="T39" fmla="*/ 668 h 1226"/>
                <a:gd name="T40" fmla="*/ 588 w 744"/>
                <a:gd name="T41" fmla="*/ 727 h 1226"/>
                <a:gd name="T42" fmla="*/ 616 w 744"/>
                <a:gd name="T43" fmla="*/ 790 h 1226"/>
                <a:gd name="T44" fmla="*/ 642 w 744"/>
                <a:gd name="T45" fmla="*/ 855 h 1226"/>
                <a:gd name="T46" fmla="*/ 665 w 744"/>
                <a:gd name="T47" fmla="*/ 923 h 1226"/>
                <a:gd name="T48" fmla="*/ 688 w 744"/>
                <a:gd name="T49" fmla="*/ 995 h 1226"/>
                <a:gd name="T50" fmla="*/ 709 w 744"/>
                <a:gd name="T51" fmla="*/ 1069 h 1226"/>
                <a:gd name="T52" fmla="*/ 728 w 744"/>
                <a:gd name="T53" fmla="*/ 1145 h 1226"/>
                <a:gd name="T54" fmla="*/ 744 w 744"/>
                <a:gd name="T55" fmla="*/ 1226 h 1226"/>
                <a:gd name="T56" fmla="*/ 744 w 744"/>
                <a:gd name="T57" fmla="*/ 1226 h 1226"/>
                <a:gd name="T58" fmla="*/ 728 w 744"/>
                <a:gd name="T59" fmla="*/ 1216 h 1226"/>
                <a:gd name="T60" fmla="*/ 708 w 744"/>
                <a:gd name="T61" fmla="*/ 1206 h 1226"/>
                <a:gd name="T62" fmla="*/ 680 w 744"/>
                <a:gd name="T63" fmla="*/ 1194 h 1226"/>
                <a:gd name="T64" fmla="*/ 647 w 744"/>
                <a:gd name="T65" fmla="*/ 1179 h 1226"/>
                <a:gd name="T66" fmla="*/ 607 w 744"/>
                <a:gd name="T67" fmla="*/ 1166 h 1226"/>
                <a:gd name="T68" fmla="*/ 561 w 744"/>
                <a:gd name="T69" fmla="*/ 1152 h 1226"/>
                <a:gd name="T70" fmla="*/ 512 w 744"/>
                <a:gd name="T71" fmla="*/ 1140 h 1226"/>
                <a:gd name="T72" fmla="*/ 458 w 744"/>
                <a:gd name="T73" fmla="*/ 1132 h 1226"/>
                <a:gd name="T74" fmla="*/ 428 w 744"/>
                <a:gd name="T75" fmla="*/ 1127 h 1226"/>
                <a:gd name="T76" fmla="*/ 399 w 744"/>
                <a:gd name="T77" fmla="*/ 1125 h 1226"/>
                <a:gd name="T78" fmla="*/ 369 w 744"/>
                <a:gd name="T79" fmla="*/ 1124 h 1226"/>
                <a:gd name="T80" fmla="*/ 338 w 744"/>
                <a:gd name="T81" fmla="*/ 1124 h 1226"/>
                <a:gd name="T82" fmla="*/ 306 w 744"/>
                <a:gd name="T83" fmla="*/ 1125 h 1226"/>
                <a:gd name="T84" fmla="*/ 274 w 744"/>
                <a:gd name="T85" fmla="*/ 1128 h 1226"/>
                <a:gd name="T86" fmla="*/ 241 w 744"/>
                <a:gd name="T87" fmla="*/ 1133 h 1226"/>
                <a:gd name="T88" fmla="*/ 206 w 744"/>
                <a:gd name="T89" fmla="*/ 1140 h 1226"/>
                <a:gd name="T90" fmla="*/ 173 w 744"/>
                <a:gd name="T91" fmla="*/ 1148 h 1226"/>
                <a:gd name="T92" fmla="*/ 139 w 744"/>
                <a:gd name="T93" fmla="*/ 1158 h 1226"/>
                <a:gd name="T94" fmla="*/ 104 w 744"/>
                <a:gd name="T95" fmla="*/ 1171 h 1226"/>
                <a:gd name="T96" fmla="*/ 70 w 744"/>
                <a:gd name="T97" fmla="*/ 1184 h 1226"/>
                <a:gd name="T98" fmla="*/ 35 w 744"/>
                <a:gd name="T99" fmla="*/ 1202 h 1226"/>
                <a:gd name="T100" fmla="*/ 0 w 744"/>
                <a:gd name="T101" fmla="*/ 1222 h 1226"/>
                <a:gd name="T102" fmla="*/ 0 w 744"/>
                <a:gd name="T103" fmla="*/ 1222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4" h="1226">
                  <a:moveTo>
                    <a:pt x="0" y="1222"/>
                  </a:moveTo>
                  <a:lnTo>
                    <a:pt x="0" y="0"/>
                  </a:lnTo>
                  <a:lnTo>
                    <a:pt x="0" y="0"/>
                  </a:lnTo>
                  <a:lnTo>
                    <a:pt x="25" y="17"/>
                  </a:lnTo>
                  <a:lnTo>
                    <a:pt x="55" y="40"/>
                  </a:lnTo>
                  <a:lnTo>
                    <a:pt x="94" y="69"/>
                  </a:lnTo>
                  <a:lnTo>
                    <a:pt x="140" y="110"/>
                  </a:lnTo>
                  <a:lnTo>
                    <a:pt x="193" y="160"/>
                  </a:lnTo>
                  <a:lnTo>
                    <a:pt x="221" y="188"/>
                  </a:lnTo>
                  <a:lnTo>
                    <a:pt x="250" y="219"/>
                  </a:lnTo>
                  <a:lnTo>
                    <a:pt x="280" y="252"/>
                  </a:lnTo>
                  <a:lnTo>
                    <a:pt x="311" y="288"/>
                  </a:lnTo>
                  <a:lnTo>
                    <a:pt x="343" y="326"/>
                  </a:lnTo>
                  <a:lnTo>
                    <a:pt x="374" y="367"/>
                  </a:lnTo>
                  <a:lnTo>
                    <a:pt x="407" y="410"/>
                  </a:lnTo>
                  <a:lnTo>
                    <a:pt x="438" y="456"/>
                  </a:lnTo>
                  <a:lnTo>
                    <a:pt x="469" y="505"/>
                  </a:lnTo>
                  <a:lnTo>
                    <a:pt x="501" y="556"/>
                  </a:lnTo>
                  <a:lnTo>
                    <a:pt x="530" y="610"/>
                  </a:lnTo>
                  <a:lnTo>
                    <a:pt x="560" y="668"/>
                  </a:lnTo>
                  <a:lnTo>
                    <a:pt x="588" y="727"/>
                  </a:lnTo>
                  <a:lnTo>
                    <a:pt x="616" y="790"/>
                  </a:lnTo>
                  <a:lnTo>
                    <a:pt x="642" y="855"/>
                  </a:lnTo>
                  <a:lnTo>
                    <a:pt x="665" y="923"/>
                  </a:lnTo>
                  <a:lnTo>
                    <a:pt x="688" y="995"/>
                  </a:lnTo>
                  <a:lnTo>
                    <a:pt x="709" y="1069"/>
                  </a:lnTo>
                  <a:lnTo>
                    <a:pt x="728" y="1145"/>
                  </a:lnTo>
                  <a:lnTo>
                    <a:pt x="744" y="1226"/>
                  </a:lnTo>
                  <a:lnTo>
                    <a:pt x="744" y="1226"/>
                  </a:lnTo>
                  <a:lnTo>
                    <a:pt x="728" y="1216"/>
                  </a:lnTo>
                  <a:lnTo>
                    <a:pt x="708" y="1206"/>
                  </a:lnTo>
                  <a:lnTo>
                    <a:pt x="680" y="1194"/>
                  </a:lnTo>
                  <a:lnTo>
                    <a:pt x="647" y="1179"/>
                  </a:lnTo>
                  <a:lnTo>
                    <a:pt x="607" y="1166"/>
                  </a:lnTo>
                  <a:lnTo>
                    <a:pt x="561" y="1152"/>
                  </a:lnTo>
                  <a:lnTo>
                    <a:pt x="512" y="1140"/>
                  </a:lnTo>
                  <a:lnTo>
                    <a:pt x="458" y="1132"/>
                  </a:lnTo>
                  <a:lnTo>
                    <a:pt x="428" y="1127"/>
                  </a:lnTo>
                  <a:lnTo>
                    <a:pt x="399" y="1125"/>
                  </a:lnTo>
                  <a:lnTo>
                    <a:pt x="369" y="1124"/>
                  </a:lnTo>
                  <a:lnTo>
                    <a:pt x="338" y="1124"/>
                  </a:lnTo>
                  <a:lnTo>
                    <a:pt x="306" y="1125"/>
                  </a:lnTo>
                  <a:lnTo>
                    <a:pt x="274" y="1128"/>
                  </a:lnTo>
                  <a:lnTo>
                    <a:pt x="241" y="1133"/>
                  </a:lnTo>
                  <a:lnTo>
                    <a:pt x="206" y="1140"/>
                  </a:lnTo>
                  <a:lnTo>
                    <a:pt x="173" y="1148"/>
                  </a:lnTo>
                  <a:lnTo>
                    <a:pt x="139" y="1158"/>
                  </a:lnTo>
                  <a:lnTo>
                    <a:pt x="104" y="1171"/>
                  </a:lnTo>
                  <a:lnTo>
                    <a:pt x="70" y="1184"/>
                  </a:lnTo>
                  <a:lnTo>
                    <a:pt x="35" y="1202"/>
                  </a:lnTo>
                  <a:lnTo>
                    <a:pt x="0" y="1222"/>
                  </a:lnTo>
                  <a:lnTo>
                    <a:pt x="0" y="1222"/>
                  </a:lnTo>
                  <a:close/>
                </a:path>
              </a:pathLst>
            </a:custGeom>
            <a:solidFill>
              <a:srgbClr val="C5A901"/>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1" name="Freeform 8"/>
            <p:cNvSpPr>
              <a:spLocks/>
            </p:cNvSpPr>
            <p:nvPr/>
          </p:nvSpPr>
          <p:spPr bwMode="auto">
            <a:xfrm>
              <a:off x="2663925" y="475874"/>
              <a:ext cx="2402072" cy="1826886"/>
            </a:xfrm>
            <a:custGeom>
              <a:avLst/>
              <a:gdLst>
                <a:gd name="T0" fmla="*/ 745 w 1612"/>
                <a:gd name="T1" fmla="*/ 1226 h 1226"/>
                <a:gd name="T2" fmla="*/ 709 w 1612"/>
                <a:gd name="T3" fmla="*/ 1069 h 1226"/>
                <a:gd name="T4" fmla="*/ 666 w 1612"/>
                <a:gd name="T5" fmla="*/ 923 h 1226"/>
                <a:gd name="T6" fmla="*/ 615 w 1612"/>
                <a:gd name="T7" fmla="*/ 790 h 1226"/>
                <a:gd name="T8" fmla="*/ 561 w 1612"/>
                <a:gd name="T9" fmla="*/ 668 h 1226"/>
                <a:gd name="T10" fmla="*/ 500 w 1612"/>
                <a:gd name="T11" fmla="*/ 556 h 1226"/>
                <a:gd name="T12" fmla="*/ 438 w 1612"/>
                <a:gd name="T13" fmla="*/ 456 h 1226"/>
                <a:gd name="T14" fmla="*/ 375 w 1612"/>
                <a:gd name="T15" fmla="*/ 367 h 1226"/>
                <a:gd name="T16" fmla="*/ 313 w 1612"/>
                <a:gd name="T17" fmla="*/ 288 h 1226"/>
                <a:gd name="T18" fmla="*/ 252 w 1612"/>
                <a:gd name="T19" fmla="*/ 219 h 1226"/>
                <a:gd name="T20" fmla="*/ 194 w 1612"/>
                <a:gd name="T21" fmla="*/ 160 h 1226"/>
                <a:gd name="T22" fmla="*/ 94 w 1612"/>
                <a:gd name="T23" fmla="*/ 69 h 1226"/>
                <a:gd name="T24" fmla="*/ 26 w 1612"/>
                <a:gd name="T25" fmla="*/ 17 h 1226"/>
                <a:gd name="T26" fmla="*/ 0 w 1612"/>
                <a:gd name="T27" fmla="*/ 0 h 1226"/>
                <a:gd name="T28" fmla="*/ 53 w 1612"/>
                <a:gd name="T29" fmla="*/ 4 h 1226"/>
                <a:gd name="T30" fmla="*/ 194 w 1612"/>
                <a:gd name="T31" fmla="*/ 23 h 1226"/>
                <a:gd name="T32" fmla="*/ 291 w 1612"/>
                <a:gd name="T33" fmla="*/ 43 h 1226"/>
                <a:gd name="T34" fmla="*/ 401 w 1612"/>
                <a:gd name="T35" fmla="*/ 71 h 1226"/>
                <a:gd name="T36" fmla="*/ 521 w 1612"/>
                <a:gd name="T37" fmla="*/ 110 h 1226"/>
                <a:gd name="T38" fmla="*/ 650 w 1612"/>
                <a:gd name="T39" fmla="*/ 161 h 1226"/>
                <a:gd name="T40" fmla="*/ 783 w 1612"/>
                <a:gd name="T41" fmla="*/ 227 h 1226"/>
                <a:gd name="T42" fmla="*/ 919 w 1612"/>
                <a:gd name="T43" fmla="*/ 308 h 1226"/>
                <a:gd name="T44" fmla="*/ 1020 w 1612"/>
                <a:gd name="T45" fmla="*/ 379 h 1226"/>
                <a:gd name="T46" fmla="*/ 1087 w 1612"/>
                <a:gd name="T47" fmla="*/ 431 h 1226"/>
                <a:gd name="T48" fmla="*/ 1153 w 1612"/>
                <a:gd name="T49" fmla="*/ 489 h 1226"/>
                <a:gd name="T50" fmla="*/ 1217 w 1612"/>
                <a:gd name="T51" fmla="*/ 553 h 1226"/>
                <a:gd name="T52" fmla="*/ 1278 w 1612"/>
                <a:gd name="T53" fmla="*/ 620 h 1226"/>
                <a:gd name="T54" fmla="*/ 1339 w 1612"/>
                <a:gd name="T55" fmla="*/ 694 h 1226"/>
                <a:gd name="T56" fmla="*/ 1397 w 1612"/>
                <a:gd name="T57" fmla="*/ 773 h 1226"/>
                <a:gd name="T58" fmla="*/ 1451 w 1612"/>
                <a:gd name="T59" fmla="*/ 857 h 1226"/>
                <a:gd name="T60" fmla="*/ 1502 w 1612"/>
                <a:gd name="T61" fmla="*/ 948 h 1226"/>
                <a:gd name="T62" fmla="*/ 1549 w 1612"/>
                <a:gd name="T63" fmla="*/ 1045 h 1226"/>
                <a:gd name="T64" fmla="*/ 1592 w 1612"/>
                <a:gd name="T65" fmla="*/ 1148 h 1226"/>
                <a:gd name="T66" fmla="*/ 1612 w 1612"/>
                <a:gd name="T67" fmla="*/ 1202 h 1226"/>
                <a:gd name="T68" fmla="*/ 1538 w 1612"/>
                <a:gd name="T69" fmla="*/ 1186 h 1226"/>
                <a:gd name="T70" fmla="*/ 1451 w 1612"/>
                <a:gd name="T71" fmla="*/ 1173 h 1226"/>
                <a:gd name="T72" fmla="*/ 1339 w 1612"/>
                <a:gd name="T73" fmla="*/ 1160 h 1226"/>
                <a:gd name="T74" fmla="*/ 1207 w 1612"/>
                <a:gd name="T75" fmla="*/ 1155 h 1226"/>
                <a:gd name="T76" fmla="*/ 1061 w 1612"/>
                <a:gd name="T77" fmla="*/ 1161 h 1226"/>
                <a:gd name="T78" fmla="*/ 984 w 1612"/>
                <a:gd name="T79" fmla="*/ 1170 h 1226"/>
                <a:gd name="T80" fmla="*/ 905 w 1612"/>
                <a:gd name="T81" fmla="*/ 1183 h 1226"/>
                <a:gd name="T82" fmla="*/ 826 w 1612"/>
                <a:gd name="T83" fmla="*/ 1201 h 1226"/>
                <a:gd name="T84" fmla="*/ 745 w 1612"/>
                <a:gd name="T85" fmla="*/ 122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2" h="1226">
                  <a:moveTo>
                    <a:pt x="745" y="1226"/>
                  </a:moveTo>
                  <a:lnTo>
                    <a:pt x="745" y="1226"/>
                  </a:lnTo>
                  <a:lnTo>
                    <a:pt x="729" y="1145"/>
                  </a:lnTo>
                  <a:lnTo>
                    <a:pt x="709" y="1069"/>
                  </a:lnTo>
                  <a:lnTo>
                    <a:pt x="689" y="995"/>
                  </a:lnTo>
                  <a:lnTo>
                    <a:pt x="666" y="923"/>
                  </a:lnTo>
                  <a:lnTo>
                    <a:pt x="642" y="855"/>
                  </a:lnTo>
                  <a:lnTo>
                    <a:pt x="615" y="790"/>
                  </a:lnTo>
                  <a:lnTo>
                    <a:pt x="589" y="727"/>
                  </a:lnTo>
                  <a:lnTo>
                    <a:pt x="561" y="668"/>
                  </a:lnTo>
                  <a:lnTo>
                    <a:pt x="531" y="610"/>
                  </a:lnTo>
                  <a:lnTo>
                    <a:pt x="500" y="556"/>
                  </a:lnTo>
                  <a:lnTo>
                    <a:pt x="469" y="505"/>
                  </a:lnTo>
                  <a:lnTo>
                    <a:pt x="438" y="456"/>
                  </a:lnTo>
                  <a:lnTo>
                    <a:pt x="406" y="410"/>
                  </a:lnTo>
                  <a:lnTo>
                    <a:pt x="375" y="367"/>
                  </a:lnTo>
                  <a:lnTo>
                    <a:pt x="344" y="326"/>
                  </a:lnTo>
                  <a:lnTo>
                    <a:pt x="313" y="288"/>
                  </a:lnTo>
                  <a:lnTo>
                    <a:pt x="281" y="252"/>
                  </a:lnTo>
                  <a:lnTo>
                    <a:pt x="252" y="219"/>
                  </a:lnTo>
                  <a:lnTo>
                    <a:pt x="222" y="188"/>
                  </a:lnTo>
                  <a:lnTo>
                    <a:pt x="194" y="160"/>
                  </a:lnTo>
                  <a:lnTo>
                    <a:pt x="140" y="110"/>
                  </a:lnTo>
                  <a:lnTo>
                    <a:pt x="94" y="69"/>
                  </a:lnTo>
                  <a:lnTo>
                    <a:pt x="56" y="40"/>
                  </a:lnTo>
                  <a:lnTo>
                    <a:pt x="26" y="17"/>
                  </a:lnTo>
                  <a:lnTo>
                    <a:pt x="0" y="0"/>
                  </a:lnTo>
                  <a:lnTo>
                    <a:pt x="0" y="0"/>
                  </a:lnTo>
                  <a:lnTo>
                    <a:pt x="15" y="0"/>
                  </a:lnTo>
                  <a:lnTo>
                    <a:pt x="53" y="4"/>
                  </a:lnTo>
                  <a:lnTo>
                    <a:pt x="113" y="10"/>
                  </a:lnTo>
                  <a:lnTo>
                    <a:pt x="194" y="23"/>
                  </a:lnTo>
                  <a:lnTo>
                    <a:pt x="240" y="31"/>
                  </a:lnTo>
                  <a:lnTo>
                    <a:pt x="291" y="43"/>
                  </a:lnTo>
                  <a:lnTo>
                    <a:pt x="344" y="56"/>
                  </a:lnTo>
                  <a:lnTo>
                    <a:pt x="401" y="71"/>
                  </a:lnTo>
                  <a:lnTo>
                    <a:pt x="461" y="89"/>
                  </a:lnTo>
                  <a:lnTo>
                    <a:pt x="521" y="110"/>
                  </a:lnTo>
                  <a:lnTo>
                    <a:pt x="586" y="135"/>
                  </a:lnTo>
                  <a:lnTo>
                    <a:pt x="650" y="161"/>
                  </a:lnTo>
                  <a:lnTo>
                    <a:pt x="717" y="193"/>
                  </a:lnTo>
                  <a:lnTo>
                    <a:pt x="783" y="227"/>
                  </a:lnTo>
                  <a:lnTo>
                    <a:pt x="852" y="265"/>
                  </a:lnTo>
                  <a:lnTo>
                    <a:pt x="919" y="308"/>
                  </a:lnTo>
                  <a:lnTo>
                    <a:pt x="987" y="354"/>
                  </a:lnTo>
                  <a:lnTo>
                    <a:pt x="1020" y="379"/>
                  </a:lnTo>
                  <a:lnTo>
                    <a:pt x="1054" y="405"/>
                  </a:lnTo>
                  <a:lnTo>
                    <a:pt x="1087" y="431"/>
                  </a:lnTo>
                  <a:lnTo>
                    <a:pt x="1120" y="461"/>
                  </a:lnTo>
                  <a:lnTo>
                    <a:pt x="1153" y="489"/>
                  </a:lnTo>
                  <a:lnTo>
                    <a:pt x="1184" y="520"/>
                  </a:lnTo>
                  <a:lnTo>
                    <a:pt x="1217" y="553"/>
                  </a:lnTo>
                  <a:lnTo>
                    <a:pt x="1248" y="586"/>
                  </a:lnTo>
                  <a:lnTo>
                    <a:pt x="1278" y="620"/>
                  </a:lnTo>
                  <a:lnTo>
                    <a:pt x="1309" y="656"/>
                  </a:lnTo>
                  <a:lnTo>
                    <a:pt x="1339" y="694"/>
                  </a:lnTo>
                  <a:lnTo>
                    <a:pt x="1367" y="732"/>
                  </a:lnTo>
                  <a:lnTo>
                    <a:pt x="1397" y="773"/>
                  </a:lnTo>
                  <a:lnTo>
                    <a:pt x="1423" y="814"/>
                  </a:lnTo>
                  <a:lnTo>
                    <a:pt x="1451" y="857"/>
                  </a:lnTo>
                  <a:lnTo>
                    <a:pt x="1477" y="902"/>
                  </a:lnTo>
                  <a:lnTo>
                    <a:pt x="1502" y="948"/>
                  </a:lnTo>
                  <a:lnTo>
                    <a:pt x="1526" y="995"/>
                  </a:lnTo>
                  <a:lnTo>
                    <a:pt x="1549" y="1045"/>
                  </a:lnTo>
                  <a:lnTo>
                    <a:pt x="1571" y="1096"/>
                  </a:lnTo>
                  <a:lnTo>
                    <a:pt x="1592" y="1148"/>
                  </a:lnTo>
                  <a:lnTo>
                    <a:pt x="1612" y="1202"/>
                  </a:lnTo>
                  <a:lnTo>
                    <a:pt x="1612" y="1202"/>
                  </a:lnTo>
                  <a:lnTo>
                    <a:pt x="1592" y="1198"/>
                  </a:lnTo>
                  <a:lnTo>
                    <a:pt x="1538" y="1186"/>
                  </a:lnTo>
                  <a:lnTo>
                    <a:pt x="1497" y="1179"/>
                  </a:lnTo>
                  <a:lnTo>
                    <a:pt x="1451" y="1173"/>
                  </a:lnTo>
                  <a:lnTo>
                    <a:pt x="1398" y="1166"/>
                  </a:lnTo>
                  <a:lnTo>
                    <a:pt x="1339" y="1160"/>
                  </a:lnTo>
                  <a:lnTo>
                    <a:pt x="1275" y="1156"/>
                  </a:lnTo>
                  <a:lnTo>
                    <a:pt x="1207" y="1155"/>
                  </a:lnTo>
                  <a:lnTo>
                    <a:pt x="1135" y="1156"/>
                  </a:lnTo>
                  <a:lnTo>
                    <a:pt x="1061" y="1161"/>
                  </a:lnTo>
                  <a:lnTo>
                    <a:pt x="1023" y="1165"/>
                  </a:lnTo>
                  <a:lnTo>
                    <a:pt x="984" y="1170"/>
                  </a:lnTo>
                  <a:lnTo>
                    <a:pt x="944" y="1176"/>
                  </a:lnTo>
                  <a:lnTo>
                    <a:pt x="905" y="1183"/>
                  </a:lnTo>
                  <a:lnTo>
                    <a:pt x="865" y="1191"/>
                  </a:lnTo>
                  <a:lnTo>
                    <a:pt x="826" y="1201"/>
                  </a:lnTo>
                  <a:lnTo>
                    <a:pt x="785" y="1212"/>
                  </a:lnTo>
                  <a:lnTo>
                    <a:pt x="745" y="1226"/>
                  </a:lnTo>
                  <a:lnTo>
                    <a:pt x="745" y="1226"/>
                  </a:lnTo>
                  <a:close/>
                </a:path>
              </a:pathLst>
            </a:custGeom>
            <a:solidFill>
              <a:srgbClr val="D06F1A"/>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52" name="Freeform 9"/>
            <p:cNvSpPr>
              <a:spLocks/>
            </p:cNvSpPr>
            <p:nvPr/>
          </p:nvSpPr>
          <p:spPr bwMode="auto">
            <a:xfrm>
              <a:off x="2197518" y="57150"/>
              <a:ext cx="527502" cy="372530"/>
            </a:xfrm>
            <a:custGeom>
              <a:avLst/>
              <a:gdLst>
                <a:gd name="T0" fmla="*/ 354 w 354"/>
                <a:gd name="T1" fmla="*/ 250 h 250"/>
                <a:gd name="T2" fmla="*/ 354 w 354"/>
                <a:gd name="T3" fmla="*/ 250 h 250"/>
                <a:gd name="T4" fmla="*/ 352 w 354"/>
                <a:gd name="T5" fmla="*/ 240 h 250"/>
                <a:gd name="T6" fmla="*/ 348 w 354"/>
                <a:gd name="T7" fmla="*/ 232 h 250"/>
                <a:gd name="T8" fmla="*/ 339 w 354"/>
                <a:gd name="T9" fmla="*/ 225 h 250"/>
                <a:gd name="T10" fmla="*/ 331 w 354"/>
                <a:gd name="T11" fmla="*/ 220 h 250"/>
                <a:gd name="T12" fmla="*/ 331 w 354"/>
                <a:gd name="T13" fmla="*/ 220 h 250"/>
                <a:gd name="T14" fmla="*/ 321 w 354"/>
                <a:gd name="T15" fmla="*/ 217 h 250"/>
                <a:gd name="T16" fmla="*/ 297 w 354"/>
                <a:gd name="T17" fmla="*/ 209 h 250"/>
                <a:gd name="T18" fmla="*/ 262 w 354"/>
                <a:gd name="T19" fmla="*/ 201 h 250"/>
                <a:gd name="T20" fmla="*/ 241 w 354"/>
                <a:gd name="T21" fmla="*/ 197 h 250"/>
                <a:gd name="T22" fmla="*/ 216 w 354"/>
                <a:gd name="T23" fmla="*/ 194 h 250"/>
                <a:gd name="T24" fmla="*/ 216 w 354"/>
                <a:gd name="T25" fmla="*/ 39 h 250"/>
                <a:gd name="T26" fmla="*/ 216 w 354"/>
                <a:gd name="T27" fmla="*/ 39 h 250"/>
                <a:gd name="T28" fmla="*/ 216 w 354"/>
                <a:gd name="T29" fmla="*/ 31 h 250"/>
                <a:gd name="T30" fmla="*/ 213 w 354"/>
                <a:gd name="T31" fmla="*/ 25 h 250"/>
                <a:gd name="T32" fmla="*/ 209 w 354"/>
                <a:gd name="T33" fmla="*/ 18 h 250"/>
                <a:gd name="T34" fmla="*/ 204 w 354"/>
                <a:gd name="T35" fmla="*/ 12 h 250"/>
                <a:gd name="T36" fmla="*/ 199 w 354"/>
                <a:gd name="T37" fmla="*/ 7 h 250"/>
                <a:gd name="T38" fmla="*/ 193 w 354"/>
                <a:gd name="T39" fmla="*/ 3 h 250"/>
                <a:gd name="T40" fmla="*/ 185 w 354"/>
                <a:gd name="T41" fmla="*/ 2 h 250"/>
                <a:gd name="T42" fmla="*/ 176 w 354"/>
                <a:gd name="T43" fmla="*/ 0 h 250"/>
                <a:gd name="T44" fmla="*/ 176 w 354"/>
                <a:gd name="T45" fmla="*/ 0 h 250"/>
                <a:gd name="T46" fmla="*/ 170 w 354"/>
                <a:gd name="T47" fmla="*/ 2 h 250"/>
                <a:gd name="T48" fmla="*/ 162 w 354"/>
                <a:gd name="T49" fmla="*/ 3 h 250"/>
                <a:gd name="T50" fmla="*/ 155 w 354"/>
                <a:gd name="T51" fmla="*/ 7 h 250"/>
                <a:gd name="T52" fmla="*/ 149 w 354"/>
                <a:gd name="T53" fmla="*/ 12 h 250"/>
                <a:gd name="T54" fmla="*/ 144 w 354"/>
                <a:gd name="T55" fmla="*/ 18 h 250"/>
                <a:gd name="T56" fmla="*/ 140 w 354"/>
                <a:gd name="T57" fmla="*/ 25 h 250"/>
                <a:gd name="T58" fmla="*/ 139 w 354"/>
                <a:gd name="T59" fmla="*/ 31 h 250"/>
                <a:gd name="T60" fmla="*/ 137 w 354"/>
                <a:gd name="T61" fmla="*/ 39 h 250"/>
                <a:gd name="T62" fmla="*/ 137 w 354"/>
                <a:gd name="T63" fmla="*/ 194 h 250"/>
                <a:gd name="T64" fmla="*/ 137 w 354"/>
                <a:gd name="T65" fmla="*/ 194 h 250"/>
                <a:gd name="T66" fmla="*/ 114 w 354"/>
                <a:gd name="T67" fmla="*/ 197 h 250"/>
                <a:gd name="T68" fmla="*/ 94 w 354"/>
                <a:gd name="T69" fmla="*/ 201 h 250"/>
                <a:gd name="T70" fmla="*/ 58 w 354"/>
                <a:gd name="T71" fmla="*/ 209 h 250"/>
                <a:gd name="T72" fmla="*/ 35 w 354"/>
                <a:gd name="T73" fmla="*/ 217 h 250"/>
                <a:gd name="T74" fmla="*/ 25 w 354"/>
                <a:gd name="T75" fmla="*/ 220 h 250"/>
                <a:gd name="T76" fmla="*/ 25 w 354"/>
                <a:gd name="T77" fmla="*/ 220 h 250"/>
                <a:gd name="T78" fmla="*/ 15 w 354"/>
                <a:gd name="T79" fmla="*/ 225 h 250"/>
                <a:gd name="T80" fmla="*/ 9 w 354"/>
                <a:gd name="T81" fmla="*/ 232 h 250"/>
                <a:gd name="T82" fmla="*/ 4 w 354"/>
                <a:gd name="T83" fmla="*/ 240 h 250"/>
                <a:gd name="T84" fmla="*/ 0 w 354"/>
                <a:gd name="T85" fmla="*/ 250 h 250"/>
                <a:gd name="T86" fmla="*/ 0 w 354"/>
                <a:gd name="T87" fmla="*/ 250 h 250"/>
                <a:gd name="T88" fmla="*/ 43 w 354"/>
                <a:gd name="T89" fmla="*/ 245 h 250"/>
                <a:gd name="T90" fmla="*/ 88 w 354"/>
                <a:gd name="T91" fmla="*/ 242 h 250"/>
                <a:gd name="T92" fmla="*/ 132 w 354"/>
                <a:gd name="T93" fmla="*/ 238 h 250"/>
                <a:gd name="T94" fmla="*/ 176 w 354"/>
                <a:gd name="T95" fmla="*/ 238 h 250"/>
                <a:gd name="T96" fmla="*/ 176 w 354"/>
                <a:gd name="T97" fmla="*/ 238 h 250"/>
                <a:gd name="T98" fmla="*/ 223 w 354"/>
                <a:gd name="T99" fmla="*/ 238 h 250"/>
                <a:gd name="T100" fmla="*/ 267 w 354"/>
                <a:gd name="T101" fmla="*/ 242 h 250"/>
                <a:gd name="T102" fmla="*/ 311 w 354"/>
                <a:gd name="T103" fmla="*/ 245 h 250"/>
                <a:gd name="T104" fmla="*/ 354 w 354"/>
                <a:gd name="T105" fmla="*/ 250 h 250"/>
                <a:gd name="T106" fmla="*/ 354 w 354"/>
                <a:gd name="T10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4" h="250">
                  <a:moveTo>
                    <a:pt x="354" y="250"/>
                  </a:moveTo>
                  <a:lnTo>
                    <a:pt x="354" y="250"/>
                  </a:lnTo>
                  <a:lnTo>
                    <a:pt x="352" y="240"/>
                  </a:lnTo>
                  <a:lnTo>
                    <a:pt x="348" y="232"/>
                  </a:lnTo>
                  <a:lnTo>
                    <a:pt x="339" y="225"/>
                  </a:lnTo>
                  <a:lnTo>
                    <a:pt x="331" y="220"/>
                  </a:lnTo>
                  <a:lnTo>
                    <a:pt x="331" y="220"/>
                  </a:lnTo>
                  <a:lnTo>
                    <a:pt x="321" y="217"/>
                  </a:lnTo>
                  <a:lnTo>
                    <a:pt x="297" y="209"/>
                  </a:lnTo>
                  <a:lnTo>
                    <a:pt x="262" y="201"/>
                  </a:lnTo>
                  <a:lnTo>
                    <a:pt x="241" y="197"/>
                  </a:lnTo>
                  <a:lnTo>
                    <a:pt x="216" y="194"/>
                  </a:lnTo>
                  <a:lnTo>
                    <a:pt x="216" y="39"/>
                  </a:lnTo>
                  <a:lnTo>
                    <a:pt x="216" y="39"/>
                  </a:lnTo>
                  <a:lnTo>
                    <a:pt x="216" y="31"/>
                  </a:lnTo>
                  <a:lnTo>
                    <a:pt x="213" y="25"/>
                  </a:lnTo>
                  <a:lnTo>
                    <a:pt x="209" y="18"/>
                  </a:lnTo>
                  <a:lnTo>
                    <a:pt x="204" y="12"/>
                  </a:lnTo>
                  <a:lnTo>
                    <a:pt x="199" y="7"/>
                  </a:lnTo>
                  <a:lnTo>
                    <a:pt x="193" y="3"/>
                  </a:lnTo>
                  <a:lnTo>
                    <a:pt x="185" y="2"/>
                  </a:lnTo>
                  <a:lnTo>
                    <a:pt x="176" y="0"/>
                  </a:lnTo>
                  <a:lnTo>
                    <a:pt x="176" y="0"/>
                  </a:lnTo>
                  <a:lnTo>
                    <a:pt x="170" y="2"/>
                  </a:lnTo>
                  <a:lnTo>
                    <a:pt x="162" y="3"/>
                  </a:lnTo>
                  <a:lnTo>
                    <a:pt x="155" y="7"/>
                  </a:lnTo>
                  <a:lnTo>
                    <a:pt x="149" y="12"/>
                  </a:lnTo>
                  <a:lnTo>
                    <a:pt x="144" y="18"/>
                  </a:lnTo>
                  <a:lnTo>
                    <a:pt x="140" y="25"/>
                  </a:lnTo>
                  <a:lnTo>
                    <a:pt x="139" y="31"/>
                  </a:lnTo>
                  <a:lnTo>
                    <a:pt x="137" y="39"/>
                  </a:lnTo>
                  <a:lnTo>
                    <a:pt x="137" y="194"/>
                  </a:lnTo>
                  <a:lnTo>
                    <a:pt x="137" y="194"/>
                  </a:lnTo>
                  <a:lnTo>
                    <a:pt x="114" y="197"/>
                  </a:lnTo>
                  <a:lnTo>
                    <a:pt x="94" y="201"/>
                  </a:lnTo>
                  <a:lnTo>
                    <a:pt x="58" y="209"/>
                  </a:lnTo>
                  <a:lnTo>
                    <a:pt x="35" y="217"/>
                  </a:lnTo>
                  <a:lnTo>
                    <a:pt x="25" y="220"/>
                  </a:lnTo>
                  <a:lnTo>
                    <a:pt x="25" y="220"/>
                  </a:lnTo>
                  <a:lnTo>
                    <a:pt x="15" y="225"/>
                  </a:lnTo>
                  <a:lnTo>
                    <a:pt x="9" y="232"/>
                  </a:lnTo>
                  <a:lnTo>
                    <a:pt x="4" y="240"/>
                  </a:lnTo>
                  <a:lnTo>
                    <a:pt x="0" y="250"/>
                  </a:lnTo>
                  <a:lnTo>
                    <a:pt x="0" y="250"/>
                  </a:lnTo>
                  <a:lnTo>
                    <a:pt x="43" y="245"/>
                  </a:lnTo>
                  <a:lnTo>
                    <a:pt x="88" y="242"/>
                  </a:lnTo>
                  <a:lnTo>
                    <a:pt x="132" y="238"/>
                  </a:lnTo>
                  <a:lnTo>
                    <a:pt x="176" y="238"/>
                  </a:lnTo>
                  <a:lnTo>
                    <a:pt x="176" y="238"/>
                  </a:lnTo>
                  <a:lnTo>
                    <a:pt x="223" y="238"/>
                  </a:lnTo>
                  <a:lnTo>
                    <a:pt x="267" y="242"/>
                  </a:lnTo>
                  <a:lnTo>
                    <a:pt x="311" y="245"/>
                  </a:lnTo>
                  <a:lnTo>
                    <a:pt x="354" y="250"/>
                  </a:lnTo>
                  <a:lnTo>
                    <a:pt x="354" y="250"/>
                  </a:lnTo>
                  <a:close/>
                </a:path>
              </a:pathLst>
            </a:custGeom>
            <a:solidFill>
              <a:schemeClr val="tx1">
                <a:lumMod val="75000"/>
                <a:lumOff val="25000"/>
              </a:schemeClr>
            </a:solidFill>
            <a:ln w="6350">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sp>
        <p:nvSpPr>
          <p:cNvPr id="55" name="Rectangle 54"/>
          <p:cNvSpPr/>
          <p:nvPr/>
        </p:nvSpPr>
        <p:spPr>
          <a:xfrm>
            <a:off x="3327503" y="113221"/>
            <a:ext cx="5181604" cy="718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CII/CPAR falls under the Alberta </a:t>
            </a:r>
            <a:r>
              <a:rPr kumimoji="0" lang="en-US" sz="1400" b="1" i="0" u="none" strike="noStrike" kern="1200" cap="none" spc="0" normalizeH="0" baseline="0" noProof="0" err="1">
                <a:ln>
                  <a:noFill/>
                </a:ln>
                <a:solidFill>
                  <a:prstClr val="black"/>
                </a:solidFill>
                <a:effectLst/>
                <a:uLnTx/>
                <a:uFillTx/>
                <a:latin typeface="Calibri" panose="020F0502020204030204"/>
                <a:ea typeface="+mn-ea"/>
                <a:cs typeface="+mn-cs"/>
              </a:rPr>
              <a:t>Netcare</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 umbrella, which is covered by the </a:t>
            </a: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Health Information Act</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  Providers are not required to </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have direct conversations with their patients, however…  </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967" y="5220182"/>
            <a:ext cx="652217" cy="744540"/>
          </a:xfrm>
          <a:prstGeom prst="rect">
            <a:avLst/>
          </a:prstGeom>
        </p:spPr>
      </p:pic>
      <p:sp>
        <p:nvSpPr>
          <p:cNvPr id="11" name="Rectangle 10"/>
          <p:cNvSpPr/>
          <p:nvPr/>
        </p:nvSpPr>
        <p:spPr>
          <a:xfrm>
            <a:off x="984603" y="6125410"/>
            <a:ext cx="7227295" cy="327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69BBE"/>
                </a:solidFill>
                <a:effectLst/>
                <a:uLnTx/>
                <a:uFillTx/>
                <a:latin typeface="Calibri" panose="020F0502020204030204"/>
                <a:ea typeface="+mn-ea"/>
                <a:cs typeface="+mn-cs"/>
              </a:rPr>
              <a:t>* eHealth Netcare Support Services at 1-855-643-8649 or ehealthsupport@cgi.com  </a:t>
            </a:r>
            <a:endParaRPr kumimoji="0" lang="en-CA" sz="1600" b="1" i="0" u="none" strike="noStrike" kern="1200" cap="none" spc="0" normalizeH="0" baseline="0" noProof="0">
              <a:ln>
                <a:noFill/>
              </a:ln>
              <a:solidFill>
                <a:srgbClr val="569BBE"/>
              </a:solidFill>
              <a:effectLst/>
              <a:uLnTx/>
              <a:uFillTx/>
              <a:latin typeface="Calibri" panose="020F0502020204030204"/>
              <a:ea typeface="+mn-ea"/>
              <a:cs typeface="+mn-cs"/>
            </a:endParaRPr>
          </a:p>
        </p:txBody>
      </p:sp>
      <p:pic>
        <p:nvPicPr>
          <p:cNvPr id="13" name="Picture 12"/>
          <p:cNvPicPr>
            <a:picLocks noChangeAspect="1"/>
          </p:cNvPicPr>
          <p:nvPr/>
        </p:nvPicPr>
        <p:blipFill>
          <a:blip r:embed="rId9"/>
          <a:stretch>
            <a:fillRect/>
          </a:stretch>
        </p:blipFill>
        <p:spPr>
          <a:xfrm flipH="1">
            <a:off x="470511" y="6066254"/>
            <a:ext cx="379023" cy="404291"/>
          </a:xfrm>
          <a:prstGeom prst="rect">
            <a:avLst/>
          </a:prstGeom>
        </p:spPr>
      </p:pic>
      <p:pic>
        <p:nvPicPr>
          <p:cNvPr id="46" name="Picture 45"/>
          <p:cNvPicPr>
            <a:picLocks noChangeAspect="1"/>
          </p:cNvPicPr>
          <p:nvPr/>
        </p:nvPicPr>
        <p:blipFill>
          <a:blip r:embed="rId9"/>
          <a:stretch>
            <a:fillRect/>
          </a:stretch>
        </p:blipFill>
        <p:spPr>
          <a:xfrm>
            <a:off x="8207636" y="6066254"/>
            <a:ext cx="379023" cy="404291"/>
          </a:xfrm>
          <a:prstGeom prst="rect">
            <a:avLst/>
          </a:prstGeom>
        </p:spPr>
      </p:pic>
      <p:pic>
        <p:nvPicPr>
          <p:cNvPr id="5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10014">
            <a:off x="9062446" y="2033082"/>
            <a:ext cx="2176132" cy="2681305"/>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4" name="Title 2"/>
          <p:cNvSpPr txBox="1">
            <a:spLocks/>
          </p:cNvSpPr>
          <p:nvPr/>
        </p:nvSpPr>
        <p:spPr>
          <a:xfrm>
            <a:off x="8667139" y="177498"/>
            <a:ext cx="3840427" cy="749221"/>
          </a:xfrm>
          <a:prstGeom prst="rect">
            <a:avLst/>
          </a:prstGeom>
        </p:spPr>
        <p:txBody>
          <a:bodyPr anchor="t"/>
          <a:lstStyle>
            <a:lvl1pPr algn="l" rtl="0" eaLnBrk="0" fontAlgn="base" hangingPunct="0">
              <a:spcBef>
                <a:spcPct val="0"/>
              </a:spcBef>
              <a:spcAft>
                <a:spcPct val="0"/>
              </a:spcAft>
              <a:defRPr sz="3200" b="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3600" b="0" i="0" u="none" strike="noStrike" kern="1200" cap="none" spc="0" normalizeH="0" baseline="0" noProof="0">
                <a:ln>
                  <a:noFill/>
                </a:ln>
                <a:solidFill>
                  <a:srgbClr val="275971"/>
                </a:solidFill>
                <a:effectLst/>
                <a:uLnTx/>
                <a:uFillTx/>
                <a:latin typeface="Arial" panose="020B0604020202020204" pitchFamily="34" charset="0"/>
                <a:ea typeface="+mj-ea"/>
                <a:cs typeface="Arial" panose="020B0604020202020204" pitchFamily="34" charset="0"/>
              </a:rPr>
              <a:t>About Privacy…</a:t>
            </a:r>
          </a:p>
        </p:txBody>
      </p:sp>
      <p:cxnSp>
        <p:nvCxnSpPr>
          <p:cNvPr id="56" name="Straight Arrow Connector 55"/>
          <p:cNvCxnSpPr/>
          <p:nvPr/>
        </p:nvCxnSpPr>
        <p:spPr>
          <a:xfrm>
            <a:off x="8551441" y="1298222"/>
            <a:ext cx="975715" cy="1039087"/>
          </a:xfrm>
          <a:prstGeom prst="straightConnector1">
            <a:avLst/>
          </a:prstGeom>
          <a:noFill/>
          <a:ln w="76200" cap="flat" cmpd="sng" algn="ctr">
            <a:solidFill>
              <a:srgbClr val="CE8D3E"/>
            </a:solidFill>
            <a:prstDash val="solid"/>
            <a:tailEnd type="triangle"/>
          </a:ln>
          <a:effectLst>
            <a:outerShdw blurRad="40000" dist="23000" dir="5400000" rotWithShape="0">
              <a:srgbClr val="000000">
                <a:alpha val="35000"/>
              </a:srgbClr>
            </a:outerShdw>
          </a:effectLst>
        </p:spPr>
      </p:cxnSp>
      <p:sp>
        <p:nvSpPr>
          <p:cNvPr id="3" name="TextBox 2"/>
          <p:cNvSpPr txBox="1"/>
          <p:nvPr/>
        </p:nvSpPr>
        <p:spPr>
          <a:xfrm>
            <a:off x="9819989" y="5158899"/>
            <a:ext cx="117532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Collection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Poster</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5257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7396 -0.90931 C -0.36216 -0.82326 -0.33264 -0.54195 -0.30313 -0.39204 C -0.27344 -0.24213 -0.20834 -0.07526 -0.13559 -0.03578 C -0.06302 0.0037 -0.02848 -0.00771 3.61111E-6 -0.00031 " pathEditMode="relative" rAng="0" ptsTypes="assa">
                                      <p:cBhvr>
                                        <p:cTn id="6" dur="2000" fill="hold"/>
                                        <p:tgtEl>
                                          <p:spTgt spid="47"/>
                                        </p:tgtEl>
                                        <p:attrNameLst>
                                          <p:attrName>ppt_x</p:attrName>
                                          <p:attrName>ppt_y</p:attrName>
                                        </p:attrNameLst>
                                      </p:cBhvr>
                                      <p:rCtr x="18698" y="456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515600" cy="709617"/>
          </a:xfrm>
        </p:spPr>
        <p:txBody>
          <a:bodyPr>
            <a:normAutofit/>
          </a:bodyPr>
          <a:lstStyle/>
          <a:p>
            <a:r>
              <a:rPr lang="en-US" sz="3600">
                <a:solidFill>
                  <a:srgbClr val="275971"/>
                </a:solidFill>
              </a:rPr>
              <a:t>Privacy:  Patient Tools</a:t>
            </a:r>
            <a:endParaRPr lang="en-CA" sz="3600">
              <a:solidFill>
                <a:srgbClr val="275971"/>
              </a:solidFill>
            </a:endParaRPr>
          </a:p>
        </p:txBody>
      </p:sp>
      <p:grpSp>
        <p:nvGrpSpPr>
          <p:cNvPr id="11" name="Group 10"/>
          <p:cNvGrpSpPr/>
          <p:nvPr/>
        </p:nvGrpSpPr>
        <p:grpSpPr>
          <a:xfrm>
            <a:off x="8280400" y="1379072"/>
            <a:ext cx="3155851" cy="4465065"/>
            <a:chOff x="6179545" y="941668"/>
            <a:chExt cx="2691306" cy="3917845"/>
          </a:xfrm>
        </p:grpSpPr>
        <p:sp>
          <p:nvSpPr>
            <p:cNvPr id="12" name="TextBox 11"/>
            <p:cNvSpPr txBox="1"/>
            <p:nvPr/>
          </p:nvSpPr>
          <p:spPr>
            <a:xfrm>
              <a:off x="6884958" y="4490181"/>
              <a:ext cx="12804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Patient FAQ</a:t>
              </a:r>
            </a:p>
          </p:txBody>
        </p:sp>
        <p:pic>
          <p:nvPicPr>
            <p:cNvPr id="13" name="Picture 12"/>
            <p:cNvPicPr>
              <a:picLocks noChangeAspect="1"/>
            </p:cNvPicPr>
            <p:nvPr/>
          </p:nvPicPr>
          <p:blipFill>
            <a:blip r:embed="rId3"/>
            <a:stretch>
              <a:fillRect/>
            </a:stretch>
          </p:blipFill>
          <p:spPr>
            <a:xfrm>
              <a:off x="6179545" y="941668"/>
              <a:ext cx="2691306" cy="3473833"/>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grpSp>
        <p:nvGrpSpPr>
          <p:cNvPr id="14" name="Group 13"/>
          <p:cNvGrpSpPr/>
          <p:nvPr/>
        </p:nvGrpSpPr>
        <p:grpSpPr>
          <a:xfrm>
            <a:off x="4406900" y="1549622"/>
            <a:ext cx="3470597" cy="3103196"/>
            <a:chOff x="2975863" y="1463901"/>
            <a:chExt cx="3090299" cy="2897066"/>
          </a:xfrm>
        </p:grpSpPr>
        <p:sp>
          <p:nvSpPr>
            <p:cNvPr id="15" name="TextBox 14"/>
            <p:cNvSpPr txBox="1"/>
            <p:nvPr/>
          </p:nvSpPr>
          <p:spPr>
            <a:xfrm>
              <a:off x="2987113" y="3991635"/>
              <a:ext cx="29855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CII Patient Brochure</a:t>
              </a:r>
            </a:p>
          </p:txBody>
        </p:sp>
        <p:pic>
          <p:nvPicPr>
            <p:cNvPr id="16" name="Picture 15"/>
            <p:cNvPicPr>
              <a:picLocks noChangeAspect="1"/>
            </p:cNvPicPr>
            <p:nvPr/>
          </p:nvPicPr>
          <p:blipFill>
            <a:blip r:embed="rId4"/>
            <a:stretch>
              <a:fillRect/>
            </a:stretch>
          </p:blipFill>
          <p:spPr>
            <a:xfrm>
              <a:off x="2975863" y="1463901"/>
              <a:ext cx="3090299" cy="2429368"/>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pic>
        <p:nvPicPr>
          <p:cNvPr id="17" name="Picture 16"/>
          <p:cNvPicPr>
            <a:picLocks noChangeAspect="1"/>
          </p:cNvPicPr>
          <p:nvPr/>
        </p:nvPicPr>
        <p:blipFill>
          <a:blip r:embed="rId5"/>
          <a:stretch>
            <a:fillRect/>
          </a:stretch>
        </p:blipFill>
        <p:spPr>
          <a:xfrm>
            <a:off x="665593" y="1379072"/>
            <a:ext cx="3144407" cy="404767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8" name="TextBox 17"/>
          <p:cNvSpPr txBox="1"/>
          <p:nvPr/>
        </p:nvSpPr>
        <p:spPr>
          <a:xfrm flipH="1">
            <a:off x="693821" y="5498406"/>
            <a:ext cx="3100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Custodian and Team Script</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9305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877550" cy="706621"/>
          </a:xfrm>
        </p:spPr>
        <p:txBody>
          <a:bodyPr>
            <a:normAutofit/>
          </a:bodyPr>
          <a:lstStyle/>
          <a:p>
            <a:r>
              <a:rPr lang="en-US" sz="3600">
                <a:solidFill>
                  <a:srgbClr val="275971"/>
                </a:solidFill>
                <a:ea typeface="Helvetica Neue Condensed" panose="02000503000000020004" pitchFamily="2" charset="0"/>
              </a:rPr>
              <a:t>3. Panel Ready* – Panel Readiness Checklist </a:t>
            </a:r>
            <a:endParaRPr lang="en-CA" sz="3600">
              <a:solidFill>
                <a:srgbClr val="275971"/>
              </a:solidFill>
              <a:ea typeface="Helvetica Neue Condensed" panose="02000503000000020004" pitchFamily="2" charset="0"/>
            </a:endParaRPr>
          </a:p>
        </p:txBody>
      </p:sp>
      <p:pic>
        <p:nvPicPr>
          <p:cNvPr id="8" name="Picture 7"/>
          <p:cNvPicPr>
            <a:picLocks noChangeAspect="1"/>
          </p:cNvPicPr>
          <p:nvPr/>
        </p:nvPicPr>
        <p:blipFill>
          <a:blip r:embed="rId3"/>
          <a:stretch>
            <a:fillRect/>
          </a:stretch>
        </p:blipFill>
        <p:spPr>
          <a:xfrm>
            <a:off x="623392" y="1446612"/>
            <a:ext cx="3475741" cy="4472184"/>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stretch>
            <a:fillRect/>
          </a:stretch>
        </p:blipFill>
        <p:spPr>
          <a:xfrm>
            <a:off x="4401570" y="1446612"/>
            <a:ext cx="3457487" cy="4472184"/>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0" name="TextBox 9"/>
          <p:cNvSpPr txBox="1"/>
          <p:nvPr/>
        </p:nvSpPr>
        <p:spPr>
          <a:xfrm>
            <a:off x="8331199" y="2521059"/>
            <a:ext cx="3492499"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prstClr val="black"/>
                </a:solidFill>
                <a:effectLst/>
                <a:uLnTx/>
                <a:uFillTx/>
                <a:latin typeface="Segoe UI"/>
                <a:ea typeface="+mn-ea"/>
                <a:cs typeface="+mn-cs"/>
              </a:rPr>
              <a:t>All boxes must be checked off on the panel readiness checklist</a:t>
            </a:r>
            <a:endParaRPr kumimoji="0" lang="en-CA" sz="2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p:cNvSpPr txBox="1"/>
          <p:nvPr/>
        </p:nvSpPr>
        <p:spPr>
          <a:xfrm>
            <a:off x="8331199" y="5084584"/>
            <a:ext cx="34925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6A0D8"/>
                </a:solidFill>
                <a:effectLst/>
                <a:uLnTx/>
                <a:uFillTx/>
                <a:latin typeface="Arial" panose="020B0604020202020204" pitchFamily="34" charset="0"/>
                <a:ea typeface="+mn-ea"/>
                <a:cs typeface="Arial" panose="020B0604020202020204" pitchFamily="34" charset="0"/>
              </a:rPr>
              <a:t>*Panel readiness does </a:t>
            </a:r>
            <a:r>
              <a:rPr kumimoji="0" lang="en-US" sz="1800" b="0" i="0" u="sng" strike="noStrike" kern="1200" cap="none" spc="0" normalizeH="0" baseline="0" noProof="0">
                <a:ln>
                  <a:noFill/>
                </a:ln>
                <a:solidFill>
                  <a:srgbClr val="46A0D8"/>
                </a:solidFill>
                <a:effectLst/>
                <a:uLnTx/>
                <a:uFillTx/>
                <a:latin typeface="Arial" panose="020B0604020202020204" pitchFamily="34" charset="0"/>
                <a:ea typeface="+mn-ea"/>
                <a:cs typeface="Arial" panose="020B0604020202020204" pitchFamily="34" charset="0"/>
              </a:rPr>
              <a:t>not</a:t>
            </a:r>
            <a:r>
              <a:rPr kumimoji="0" lang="en-US" sz="1800" b="0" i="0" u="none" strike="noStrike" kern="1200" cap="none" spc="0" normalizeH="0" baseline="0" noProof="0">
                <a:ln>
                  <a:noFill/>
                </a:ln>
                <a:solidFill>
                  <a:srgbClr val="46A0D8"/>
                </a:solidFill>
                <a:effectLst/>
                <a:uLnTx/>
                <a:uFillTx/>
                <a:latin typeface="Arial" panose="020B0604020202020204" pitchFamily="34" charset="0"/>
                <a:ea typeface="+mn-ea"/>
                <a:cs typeface="Arial" panose="020B0604020202020204" pitchFamily="34" charset="0"/>
              </a:rPr>
              <a:t> apply to providers that will participate and submit encounters and/or consult reports but no panels.</a:t>
            </a:r>
            <a:endParaRPr kumimoji="0" lang="en-CA" sz="1800" b="0" i="0" u="none" strike="noStrike" kern="1200" cap="none" spc="0" normalizeH="0" baseline="0" noProof="0">
              <a:ln>
                <a:noFill/>
              </a:ln>
              <a:solidFill>
                <a:srgbClr val="46A0D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50509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083521"/>
            <a:ext cx="11131285" cy="2009564"/>
          </a:xfrm>
        </p:spPr>
        <p:txBody>
          <a:bodyPr/>
          <a:lstStyle/>
          <a:p>
            <a:pPr algn="ctr"/>
            <a:r>
              <a:rPr lang="en-US" sz="6000">
                <a:solidFill>
                  <a:schemeClr val="bg1">
                    <a:lumMod val="50000"/>
                  </a:schemeClr>
                </a:solidFill>
              </a:rPr>
              <a:t>What Must Physicians Do?</a:t>
            </a:r>
            <a:br>
              <a:rPr lang="en-US">
                <a:solidFill>
                  <a:schemeClr val="bg1">
                    <a:lumMod val="50000"/>
                  </a:schemeClr>
                </a:solidFill>
              </a:rPr>
            </a:br>
            <a:r>
              <a:rPr lang="en-US" sz="4000">
                <a:solidFill>
                  <a:schemeClr val="bg1">
                    <a:lumMod val="50000"/>
                  </a:schemeClr>
                </a:solidFill>
              </a:rPr>
              <a:t>What is Optional?</a:t>
            </a:r>
            <a:endParaRPr lang="en-CA" sz="4000">
              <a:solidFill>
                <a:schemeClr val="bg1">
                  <a:lumMod val="50000"/>
                </a:schemeClr>
              </a:solidFill>
            </a:endParaRPr>
          </a:p>
        </p:txBody>
      </p:sp>
    </p:spTree>
    <p:extLst>
      <p:ext uri="{BB962C8B-B14F-4D97-AF65-F5344CB8AC3E}">
        <p14:creationId xmlns:p14="http://schemas.microsoft.com/office/powerpoint/2010/main" val="2971521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666975"/>
          </a:xfrm>
        </p:spPr>
        <p:txBody>
          <a:bodyPr>
            <a:normAutofit/>
          </a:bodyPr>
          <a:lstStyle/>
          <a:p>
            <a:r>
              <a:rPr lang="en-US" sz="3600">
                <a:solidFill>
                  <a:srgbClr val="275971"/>
                </a:solidFill>
              </a:rPr>
              <a:t>CII/CPAR Physician Experience – Pre Go-Live</a:t>
            </a:r>
            <a:endParaRPr lang="en-CA" sz="3600">
              <a:solidFill>
                <a:srgbClr val="275971"/>
              </a:solidFill>
            </a:endParaRPr>
          </a:p>
        </p:txBody>
      </p:sp>
      <p:sp>
        <p:nvSpPr>
          <p:cNvPr id="4" name="Text Placeholder 3"/>
          <p:cNvSpPr>
            <a:spLocks noGrp="1"/>
          </p:cNvSpPr>
          <p:nvPr>
            <p:ph type="body" idx="4294967295"/>
          </p:nvPr>
        </p:nvSpPr>
        <p:spPr>
          <a:xfrm>
            <a:off x="793834" y="1582793"/>
            <a:ext cx="5157787" cy="528193"/>
          </a:xfrm>
        </p:spPr>
        <p:txBody>
          <a:bodyPr>
            <a:normAutofit/>
          </a:bodyPr>
          <a:lstStyle/>
          <a:p>
            <a:pPr marL="0" indent="0" algn="ctr">
              <a:buNone/>
            </a:pPr>
            <a:r>
              <a:rPr lang="en-US" sz="2400" b="1">
                <a:solidFill>
                  <a:srgbClr val="275971"/>
                </a:solidFill>
              </a:rPr>
              <a:t>Physician(s) Required Activities</a:t>
            </a:r>
            <a:endParaRPr lang="en-CA" sz="2400" b="1">
              <a:solidFill>
                <a:srgbClr val="275971"/>
              </a:solidFill>
            </a:endParaRPr>
          </a:p>
        </p:txBody>
      </p:sp>
      <p:sp>
        <p:nvSpPr>
          <p:cNvPr id="6" name="Text Placeholder 5"/>
          <p:cNvSpPr>
            <a:spLocks noGrp="1"/>
          </p:cNvSpPr>
          <p:nvPr>
            <p:ph type="body" sz="quarter" idx="4294967295"/>
          </p:nvPr>
        </p:nvSpPr>
        <p:spPr>
          <a:xfrm>
            <a:off x="6632546" y="1588476"/>
            <a:ext cx="5183188" cy="460312"/>
          </a:xfrm>
        </p:spPr>
        <p:txBody>
          <a:bodyPr>
            <a:normAutofit/>
          </a:bodyPr>
          <a:lstStyle/>
          <a:p>
            <a:pPr marL="0" indent="0" algn="ctr">
              <a:buNone/>
            </a:pPr>
            <a:r>
              <a:rPr lang="en-US" sz="2400" b="1">
                <a:solidFill>
                  <a:srgbClr val="275971"/>
                </a:solidFill>
              </a:rPr>
              <a:t>Physician Optional Activities</a:t>
            </a:r>
            <a:endParaRPr lang="en-CA" sz="2400" b="1">
              <a:solidFill>
                <a:srgbClr val="275971"/>
              </a:solidFill>
            </a:endParaRPr>
          </a:p>
        </p:txBody>
      </p:sp>
      <p:sp>
        <p:nvSpPr>
          <p:cNvPr id="8" name="Oval 7">
            <a:extLst>
              <a:ext uri="{FF2B5EF4-FFF2-40B4-BE49-F238E27FC236}">
                <a16:creationId xmlns:a16="http://schemas.microsoft.com/office/drawing/2014/main" id="{1DFD9188-E353-FA40-B93C-CADAA7B08D87}"/>
              </a:ext>
            </a:extLst>
          </p:cNvPr>
          <p:cNvSpPr/>
          <p:nvPr/>
        </p:nvSpPr>
        <p:spPr>
          <a:xfrm>
            <a:off x="677389" y="2502874"/>
            <a:ext cx="1325564" cy="1325564"/>
          </a:xfrm>
          <a:prstGeom prst="ellipse">
            <a:avLst/>
          </a:prstGeom>
          <a:blipFill>
            <a:blip r:embed="rId3"/>
            <a:stretch>
              <a:fillRect/>
            </a:stretch>
          </a:blipFill>
          <a:ln w="38100">
            <a:solidFill>
              <a:srgbClr val="D45500"/>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9" name="TextBox 8">
            <a:extLst>
              <a:ext uri="{FF2B5EF4-FFF2-40B4-BE49-F238E27FC236}">
                <a16:creationId xmlns:a16="http://schemas.microsoft.com/office/drawing/2014/main" id="{B95483BB-33DD-004E-8989-1407B2EA4C7F}"/>
              </a:ext>
            </a:extLst>
          </p:cNvPr>
          <p:cNvSpPr txBox="1"/>
          <p:nvPr/>
        </p:nvSpPr>
        <p:spPr>
          <a:xfrm>
            <a:off x="2031796" y="2770782"/>
            <a:ext cx="4140406" cy="666975"/>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CF7028"/>
                </a:solidFill>
                <a:effectLst/>
                <a:uLnTx/>
                <a:uFillTx/>
                <a:latin typeface="Calibri" panose="020F0502020204030204"/>
                <a:ea typeface="+mn-ea"/>
                <a:cs typeface="+mn-cs"/>
              </a:rPr>
              <a:t>Receive information about CII/CPAR including mapping in the EMR </a:t>
            </a:r>
            <a:endParaRPr kumimoji="0" lang="en-CA" sz="1867" b="0" i="0" u="none" strike="noStrike" kern="1200" cap="none" spc="0" normalizeH="0" baseline="0" noProof="0">
              <a:ln>
                <a:noFill/>
              </a:ln>
              <a:solidFill>
                <a:srgbClr val="CF7028"/>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AF9C9C3-AB99-1F4C-8CBA-8ED918C1E1B6}"/>
              </a:ext>
            </a:extLst>
          </p:cNvPr>
          <p:cNvSpPr/>
          <p:nvPr/>
        </p:nvSpPr>
        <p:spPr>
          <a:xfrm>
            <a:off x="4520654" y="3508148"/>
            <a:ext cx="1284595" cy="1316395"/>
          </a:xfrm>
          <a:prstGeom prst="ellipse">
            <a:avLst/>
          </a:prstGeom>
          <a:blipFill>
            <a:blip r:embed="rId4"/>
            <a:stretch>
              <a:fillRect/>
            </a:stretch>
          </a:blipFill>
          <a:ln w="38100">
            <a:solidFill>
              <a:srgbClr val="BAA60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0BA0E7A5-E73F-A344-8991-C36D830BE110}"/>
              </a:ext>
            </a:extLst>
          </p:cNvPr>
          <p:cNvSpPr txBox="1"/>
          <p:nvPr/>
        </p:nvSpPr>
        <p:spPr>
          <a:xfrm>
            <a:off x="641685" y="3962769"/>
            <a:ext cx="3840232" cy="379654"/>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BAA601"/>
                </a:solidFill>
                <a:effectLst/>
                <a:uLnTx/>
                <a:uFillTx/>
                <a:latin typeface="Calibri" panose="020F0502020204030204"/>
                <a:ea typeface="+mn-ea"/>
                <a:cs typeface="+mn-cs"/>
              </a:rPr>
              <a:t>Decide to participate in CII/CPAR</a:t>
            </a:r>
            <a:endParaRPr kumimoji="0" lang="en-CA" sz="1867" b="0" i="0" u="none" strike="noStrike" kern="1200" cap="none" spc="0" normalizeH="0" baseline="0" noProof="0">
              <a:ln>
                <a:noFill/>
              </a:ln>
              <a:solidFill>
                <a:srgbClr val="BAA601"/>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ED6EB5A-1C55-964F-8842-0DA3B240856A}"/>
              </a:ext>
            </a:extLst>
          </p:cNvPr>
          <p:cNvSpPr/>
          <p:nvPr/>
        </p:nvSpPr>
        <p:spPr>
          <a:xfrm>
            <a:off x="656654" y="4702690"/>
            <a:ext cx="1325564" cy="1325564"/>
          </a:xfrm>
          <a:prstGeom prst="ellipse">
            <a:avLst/>
          </a:prstGeom>
          <a:blipFill>
            <a:blip r:embed="rId5"/>
            <a:stretch>
              <a:fillRect/>
            </a:stretch>
          </a:blipFill>
          <a:ln w="38100">
            <a:solidFill>
              <a:srgbClr val="569BBE"/>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B95483BB-33DD-004E-8989-1407B2EA4C7F}"/>
              </a:ext>
            </a:extLst>
          </p:cNvPr>
          <p:cNvSpPr txBox="1"/>
          <p:nvPr/>
        </p:nvSpPr>
        <p:spPr>
          <a:xfrm>
            <a:off x="1972497" y="5031984"/>
            <a:ext cx="4140406" cy="666975"/>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569BBE"/>
                </a:solidFill>
                <a:effectLst/>
                <a:uLnTx/>
                <a:uFillTx/>
                <a:latin typeface="Calibri" panose="020F0502020204030204"/>
                <a:ea typeface="+mn-ea"/>
                <a:cs typeface="+mn-cs"/>
              </a:rPr>
              <a:t>Sign participation forms and AH PIA endorsement letter</a:t>
            </a:r>
            <a:endParaRPr kumimoji="0" lang="en-CA" sz="1867" b="0" i="0" u="none" strike="noStrike" kern="1200" cap="none" spc="0" normalizeH="0" baseline="0" noProof="0">
              <a:ln>
                <a:noFill/>
              </a:ln>
              <a:solidFill>
                <a:srgbClr val="569BBE"/>
              </a:solidFill>
              <a:effectLst/>
              <a:uLnTx/>
              <a:uFillTx/>
              <a:latin typeface="Calibri" panose="020F0502020204030204"/>
              <a:ea typeface="+mn-ea"/>
              <a:cs typeface="+mn-cs"/>
            </a:endParaRPr>
          </a:p>
        </p:txBody>
      </p:sp>
      <p:sp>
        <p:nvSpPr>
          <p:cNvPr id="14" name="Oval 13"/>
          <p:cNvSpPr/>
          <p:nvPr/>
        </p:nvSpPr>
        <p:spPr>
          <a:xfrm>
            <a:off x="10184476" y="2435432"/>
            <a:ext cx="1337760" cy="1315967"/>
          </a:xfrm>
          <a:prstGeom prst="ellipse">
            <a:avLst/>
          </a:prstGeom>
          <a:blipFill>
            <a:blip r:embed="rId6"/>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B95483BB-33DD-004E-8989-1407B2EA4C7F}"/>
              </a:ext>
            </a:extLst>
          </p:cNvPr>
          <p:cNvSpPr txBox="1"/>
          <p:nvPr/>
        </p:nvSpPr>
        <p:spPr>
          <a:xfrm>
            <a:off x="6472242" y="2591172"/>
            <a:ext cx="3683391" cy="954298"/>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275971"/>
                </a:solidFill>
                <a:effectLst/>
                <a:uLnTx/>
                <a:uFillTx/>
                <a:latin typeface="Calibri" panose="020F0502020204030204"/>
                <a:ea typeface="+mn-ea"/>
                <a:cs typeface="+mn-cs"/>
              </a:rPr>
              <a:t>Clinic identifies team member to be Site Liaison (usually clinic manager)</a:t>
            </a:r>
            <a:endParaRPr kumimoji="0" lang="en-CA" sz="1867" b="0" i="0" u="none" strike="noStrike" kern="1200" cap="none" spc="0" normalizeH="0" baseline="0" noProof="0">
              <a:ln>
                <a:noFill/>
              </a:ln>
              <a:solidFill>
                <a:srgbClr val="275971"/>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9C51BE1-D92B-7044-AB43-C429708B82FF}"/>
              </a:ext>
            </a:extLst>
          </p:cNvPr>
          <p:cNvSpPr txBox="1"/>
          <p:nvPr/>
        </p:nvSpPr>
        <p:spPr>
          <a:xfrm>
            <a:off x="7689304" y="3906618"/>
            <a:ext cx="2830103" cy="666975"/>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5AC2AD"/>
                </a:solidFill>
                <a:effectLst/>
                <a:uLnTx/>
                <a:uFillTx/>
                <a:latin typeface="Calibri" panose="020F0502020204030204"/>
                <a:ea typeface="+mn-ea"/>
                <a:cs typeface="+mn-cs"/>
              </a:rPr>
              <a:t>Meet with clinic manager/ privacy officer about PIA</a:t>
            </a:r>
            <a:endParaRPr kumimoji="0" lang="en-CA" sz="1867" b="0" i="0" u="none" strike="noStrike" kern="1200" cap="none" spc="0" normalizeH="0" baseline="0" noProof="0">
              <a:ln>
                <a:noFill/>
              </a:ln>
              <a:solidFill>
                <a:srgbClr val="5AC2AD"/>
              </a:solidFill>
              <a:effectLst/>
              <a:uLnTx/>
              <a:uFillTx/>
              <a:latin typeface="Calibri" panose="020F0502020204030204"/>
              <a:ea typeface="+mn-ea"/>
              <a:cs typeface="+mn-cs"/>
            </a:endParaRPr>
          </a:p>
        </p:txBody>
      </p:sp>
      <p:grpSp>
        <p:nvGrpSpPr>
          <p:cNvPr id="17" name="Group 16"/>
          <p:cNvGrpSpPr/>
          <p:nvPr/>
        </p:nvGrpSpPr>
        <p:grpSpPr>
          <a:xfrm>
            <a:off x="6306510" y="3547586"/>
            <a:ext cx="1353951" cy="1353951"/>
            <a:chOff x="5146674" y="4482160"/>
            <a:chExt cx="1353951" cy="1353951"/>
          </a:xfrm>
        </p:grpSpPr>
        <p:sp>
          <p:nvSpPr>
            <p:cNvPr id="18" name="Oval 17">
              <a:extLst>
                <a:ext uri="{FF2B5EF4-FFF2-40B4-BE49-F238E27FC236}">
                  <a16:creationId xmlns:a16="http://schemas.microsoft.com/office/drawing/2014/main" id="{59EB3D8F-48AD-1742-959F-F43644D3E2CB}"/>
                </a:ext>
              </a:extLst>
            </p:cNvPr>
            <p:cNvSpPr/>
            <p:nvPr/>
          </p:nvSpPr>
          <p:spPr>
            <a:xfrm>
              <a:off x="5146674" y="4482160"/>
              <a:ext cx="1353951" cy="1353951"/>
            </a:xfrm>
            <a:prstGeom prst="ellipse">
              <a:avLst/>
            </a:prstGeom>
            <a:solidFill>
              <a:schemeClr val="bg1"/>
            </a:solidFill>
            <a:ln w="38100">
              <a:solidFill>
                <a:srgbClr val="5CB4BF"/>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srgbClr val="CF7028"/>
                </a:solidFill>
                <a:effectLst/>
                <a:uLnTx/>
                <a:uFillTx/>
                <a:latin typeface="Segoe UI"/>
                <a:ea typeface="+mn-ea"/>
                <a:cs typeface="+mn-cs"/>
              </a:endParaRPr>
            </a:p>
          </p:txBody>
        </p:sp>
        <p:grpSp>
          <p:nvGrpSpPr>
            <p:cNvPr id="19" name="Group 18"/>
            <p:cNvGrpSpPr/>
            <p:nvPr/>
          </p:nvGrpSpPr>
          <p:grpSpPr>
            <a:xfrm>
              <a:off x="5472710" y="4588533"/>
              <a:ext cx="764423" cy="1099366"/>
              <a:chOff x="9439093" y="1328799"/>
              <a:chExt cx="764423" cy="1099366"/>
            </a:xfrm>
          </p:grpSpPr>
          <p:grpSp>
            <p:nvGrpSpPr>
              <p:cNvPr id="20" name="Google Shape;374;p39"/>
              <p:cNvGrpSpPr/>
              <p:nvPr/>
            </p:nvGrpSpPr>
            <p:grpSpPr>
              <a:xfrm>
                <a:off x="9439093" y="1328799"/>
                <a:ext cx="764423" cy="1099366"/>
                <a:chOff x="2003275" y="2021560"/>
                <a:chExt cx="439650" cy="523900"/>
              </a:xfrm>
            </p:grpSpPr>
            <p:sp>
              <p:nvSpPr>
                <p:cNvPr id="22" name="Google Shape;375;p39"/>
                <p:cNvSpPr/>
                <p:nvPr/>
              </p:nvSpPr>
              <p:spPr>
                <a:xfrm>
                  <a:off x="2003275" y="2081385"/>
                  <a:ext cx="378575" cy="464075"/>
                </a:xfrm>
                <a:custGeom>
                  <a:avLst/>
                  <a:gdLst/>
                  <a:ahLst/>
                  <a:cxnLst/>
                  <a:rect l="l" t="t" r="r" b="b"/>
                  <a:pathLst>
                    <a:path w="15143" h="18563" extrusionOk="0">
                      <a:moveTo>
                        <a:pt x="782" y="1"/>
                      </a:moveTo>
                      <a:lnTo>
                        <a:pt x="636" y="25"/>
                      </a:lnTo>
                      <a:lnTo>
                        <a:pt x="489" y="50"/>
                      </a:lnTo>
                      <a:lnTo>
                        <a:pt x="343" y="123"/>
                      </a:lnTo>
                      <a:lnTo>
                        <a:pt x="220" y="221"/>
                      </a:lnTo>
                      <a:lnTo>
                        <a:pt x="123" y="318"/>
                      </a:lnTo>
                      <a:lnTo>
                        <a:pt x="74" y="465"/>
                      </a:lnTo>
                      <a:lnTo>
                        <a:pt x="25" y="587"/>
                      </a:lnTo>
                      <a:lnTo>
                        <a:pt x="1" y="758"/>
                      </a:lnTo>
                      <a:lnTo>
                        <a:pt x="1" y="17756"/>
                      </a:lnTo>
                      <a:lnTo>
                        <a:pt x="25" y="17903"/>
                      </a:lnTo>
                      <a:lnTo>
                        <a:pt x="74" y="18049"/>
                      </a:lnTo>
                      <a:lnTo>
                        <a:pt x="123" y="18196"/>
                      </a:lnTo>
                      <a:lnTo>
                        <a:pt x="220" y="18318"/>
                      </a:lnTo>
                      <a:lnTo>
                        <a:pt x="343" y="18416"/>
                      </a:lnTo>
                      <a:lnTo>
                        <a:pt x="489" y="18489"/>
                      </a:lnTo>
                      <a:lnTo>
                        <a:pt x="636" y="18538"/>
                      </a:lnTo>
                      <a:lnTo>
                        <a:pt x="782" y="18562"/>
                      </a:lnTo>
                      <a:lnTo>
                        <a:pt x="14361" y="18562"/>
                      </a:lnTo>
                      <a:lnTo>
                        <a:pt x="14508" y="18538"/>
                      </a:lnTo>
                      <a:lnTo>
                        <a:pt x="14654" y="18489"/>
                      </a:lnTo>
                      <a:lnTo>
                        <a:pt x="14801" y="18416"/>
                      </a:lnTo>
                      <a:lnTo>
                        <a:pt x="14923" y="18318"/>
                      </a:lnTo>
                      <a:lnTo>
                        <a:pt x="15021" y="18196"/>
                      </a:lnTo>
                      <a:lnTo>
                        <a:pt x="15070" y="18049"/>
                      </a:lnTo>
                      <a:lnTo>
                        <a:pt x="15118" y="17903"/>
                      </a:lnTo>
                      <a:lnTo>
                        <a:pt x="15143" y="17756"/>
                      </a:lnTo>
                      <a:lnTo>
                        <a:pt x="15143" y="16608"/>
                      </a:lnTo>
                      <a:lnTo>
                        <a:pt x="2736" y="16608"/>
                      </a:lnTo>
                      <a:lnTo>
                        <a:pt x="2589" y="16584"/>
                      </a:lnTo>
                      <a:lnTo>
                        <a:pt x="2443" y="16535"/>
                      </a:lnTo>
                      <a:lnTo>
                        <a:pt x="2296" y="16462"/>
                      </a:lnTo>
                      <a:lnTo>
                        <a:pt x="2174" y="16364"/>
                      </a:lnTo>
                      <a:lnTo>
                        <a:pt x="2077" y="16242"/>
                      </a:lnTo>
                      <a:lnTo>
                        <a:pt x="2028" y="16096"/>
                      </a:lnTo>
                      <a:lnTo>
                        <a:pt x="1979" y="15949"/>
                      </a:lnTo>
                      <a:lnTo>
                        <a:pt x="1954" y="15802"/>
                      </a:lnTo>
                      <a:lnTo>
                        <a:pt x="1954" y="1"/>
                      </a:lnTo>
                      <a:close/>
                    </a:path>
                  </a:pathLst>
                </a:custGeom>
                <a:solidFill>
                  <a:srgbClr val="FFFFFF"/>
                </a:solidFill>
                <a:ln>
                  <a:solidFill>
                    <a:srgbClr val="5CB4BF"/>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76;p39"/>
                <p:cNvSpPr/>
                <p:nvPr/>
              </p:nvSpPr>
              <p:spPr>
                <a:xfrm>
                  <a:off x="2064325" y="2021560"/>
                  <a:ext cx="378600" cy="464050"/>
                </a:xfrm>
                <a:custGeom>
                  <a:avLst/>
                  <a:gdLst/>
                  <a:ahLst/>
                  <a:cxnLst/>
                  <a:rect l="l" t="t" r="r" b="b"/>
                  <a:pathLst>
                    <a:path w="15144" h="18562" extrusionOk="0">
                      <a:moveTo>
                        <a:pt x="782" y="0"/>
                      </a:moveTo>
                      <a:lnTo>
                        <a:pt x="636" y="25"/>
                      </a:lnTo>
                      <a:lnTo>
                        <a:pt x="489" y="74"/>
                      </a:lnTo>
                      <a:lnTo>
                        <a:pt x="343" y="147"/>
                      </a:lnTo>
                      <a:lnTo>
                        <a:pt x="221" y="244"/>
                      </a:lnTo>
                      <a:lnTo>
                        <a:pt x="123" y="342"/>
                      </a:lnTo>
                      <a:lnTo>
                        <a:pt x="74" y="489"/>
                      </a:lnTo>
                      <a:lnTo>
                        <a:pt x="25" y="635"/>
                      </a:lnTo>
                      <a:lnTo>
                        <a:pt x="1" y="782"/>
                      </a:lnTo>
                      <a:lnTo>
                        <a:pt x="1" y="17780"/>
                      </a:lnTo>
                      <a:lnTo>
                        <a:pt x="25" y="17951"/>
                      </a:lnTo>
                      <a:lnTo>
                        <a:pt x="74" y="18098"/>
                      </a:lnTo>
                      <a:lnTo>
                        <a:pt x="123" y="18220"/>
                      </a:lnTo>
                      <a:lnTo>
                        <a:pt x="221" y="18342"/>
                      </a:lnTo>
                      <a:lnTo>
                        <a:pt x="343" y="18440"/>
                      </a:lnTo>
                      <a:lnTo>
                        <a:pt x="489" y="18513"/>
                      </a:lnTo>
                      <a:lnTo>
                        <a:pt x="636" y="18562"/>
                      </a:lnTo>
                      <a:lnTo>
                        <a:pt x="14508" y="18562"/>
                      </a:lnTo>
                      <a:lnTo>
                        <a:pt x="14655" y="18513"/>
                      </a:lnTo>
                      <a:lnTo>
                        <a:pt x="14801" y="18440"/>
                      </a:lnTo>
                      <a:lnTo>
                        <a:pt x="14923" y="18342"/>
                      </a:lnTo>
                      <a:lnTo>
                        <a:pt x="15021" y="18220"/>
                      </a:lnTo>
                      <a:lnTo>
                        <a:pt x="15070" y="18098"/>
                      </a:lnTo>
                      <a:lnTo>
                        <a:pt x="15119" y="17951"/>
                      </a:lnTo>
                      <a:lnTo>
                        <a:pt x="15143" y="17780"/>
                      </a:lnTo>
                      <a:lnTo>
                        <a:pt x="15143" y="3859"/>
                      </a:lnTo>
                      <a:lnTo>
                        <a:pt x="12554" y="3859"/>
                      </a:lnTo>
                      <a:lnTo>
                        <a:pt x="12286" y="3835"/>
                      </a:lnTo>
                      <a:lnTo>
                        <a:pt x="12066" y="3761"/>
                      </a:lnTo>
                      <a:lnTo>
                        <a:pt x="11846" y="3664"/>
                      </a:lnTo>
                      <a:lnTo>
                        <a:pt x="11651" y="3493"/>
                      </a:lnTo>
                      <a:lnTo>
                        <a:pt x="11504" y="3297"/>
                      </a:lnTo>
                      <a:lnTo>
                        <a:pt x="11382" y="3102"/>
                      </a:lnTo>
                      <a:lnTo>
                        <a:pt x="11309" y="2858"/>
                      </a:lnTo>
                      <a:lnTo>
                        <a:pt x="11284" y="2589"/>
                      </a:lnTo>
                      <a:lnTo>
                        <a:pt x="11284" y="0"/>
                      </a:lnTo>
                      <a:close/>
                    </a:path>
                  </a:pathLst>
                </a:custGeom>
                <a:solidFill>
                  <a:srgbClr val="FFFFFF"/>
                </a:solidFill>
                <a:ln>
                  <a:solidFill>
                    <a:srgbClr val="5CB4BF"/>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TextBox 20"/>
              <p:cNvSpPr txBox="1"/>
              <p:nvPr/>
            </p:nvSpPr>
            <p:spPr>
              <a:xfrm>
                <a:off x="9574084" y="1631020"/>
                <a:ext cx="5245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PIA</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24" name="TextBox 23">
            <a:extLst>
              <a:ext uri="{FF2B5EF4-FFF2-40B4-BE49-F238E27FC236}">
                <a16:creationId xmlns:a16="http://schemas.microsoft.com/office/drawing/2014/main" id="{7A5795AE-1949-2B41-AC3B-8C604C42889F}"/>
              </a:ext>
            </a:extLst>
          </p:cNvPr>
          <p:cNvSpPr txBox="1"/>
          <p:nvPr/>
        </p:nvSpPr>
        <p:spPr>
          <a:xfrm>
            <a:off x="7948104" y="5088303"/>
            <a:ext cx="2137557" cy="666975"/>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E7A723"/>
                </a:solidFill>
                <a:effectLst/>
                <a:uLnTx/>
                <a:uFillTx/>
                <a:latin typeface="Calibri" panose="020F0502020204030204"/>
                <a:ea typeface="+mn-ea"/>
                <a:cs typeface="+mn-cs"/>
              </a:rPr>
              <a:t>Meet with PCN facilitator</a:t>
            </a:r>
            <a:endParaRPr kumimoji="0" lang="en-CA"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p:cNvSpPr/>
          <p:nvPr/>
        </p:nvSpPr>
        <p:spPr>
          <a:xfrm>
            <a:off x="10184476" y="4669653"/>
            <a:ext cx="1373392" cy="1373392"/>
          </a:xfrm>
          <a:prstGeom prst="ellipse">
            <a:avLst/>
          </a:prstGeom>
          <a:blipFill>
            <a:blip r:embed="rId7"/>
            <a:stretch>
              <a:fillRect/>
            </a:stretch>
          </a:blipFill>
          <a:ln w="38100">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738866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515600" cy="649320"/>
          </a:xfrm>
        </p:spPr>
        <p:txBody>
          <a:bodyPr>
            <a:normAutofit/>
          </a:bodyPr>
          <a:lstStyle/>
          <a:p>
            <a:r>
              <a:rPr lang="en-US" sz="3600">
                <a:solidFill>
                  <a:srgbClr val="275971"/>
                </a:solidFill>
              </a:rPr>
              <a:t>CII/CPAR Physician Experience – Post Go-Live</a:t>
            </a:r>
            <a:endParaRPr lang="en-CA" sz="3600">
              <a:solidFill>
                <a:srgbClr val="275971"/>
              </a:solidFill>
            </a:endParaRPr>
          </a:p>
        </p:txBody>
      </p:sp>
      <p:sp>
        <p:nvSpPr>
          <p:cNvPr id="12" name="Oval 11">
            <a:extLst>
              <a:ext uri="{FF2B5EF4-FFF2-40B4-BE49-F238E27FC236}">
                <a16:creationId xmlns:a16="http://schemas.microsoft.com/office/drawing/2014/main" id="{5ED6EB5A-1C55-964F-8842-0DA3B240856A}"/>
              </a:ext>
            </a:extLst>
          </p:cNvPr>
          <p:cNvSpPr/>
          <p:nvPr/>
        </p:nvSpPr>
        <p:spPr>
          <a:xfrm>
            <a:off x="6566781" y="3558884"/>
            <a:ext cx="1325564" cy="1325564"/>
          </a:xfrm>
          <a:prstGeom prst="ellipse">
            <a:avLst/>
          </a:prstGeom>
          <a:blipFill>
            <a:blip r:embed="rId3"/>
            <a:stretch>
              <a:fillRect/>
            </a:stretch>
          </a:blipFill>
          <a:ln w="38100">
            <a:solidFill>
              <a:srgbClr val="27597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0BA0E7A5-E73F-A344-8991-C36D830BE110}"/>
              </a:ext>
            </a:extLst>
          </p:cNvPr>
          <p:cNvSpPr txBox="1"/>
          <p:nvPr/>
        </p:nvSpPr>
        <p:spPr>
          <a:xfrm>
            <a:off x="2063137" y="2819080"/>
            <a:ext cx="1957451" cy="379654"/>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BAA601"/>
                </a:solidFill>
                <a:effectLst/>
                <a:uLnTx/>
                <a:uFillTx/>
                <a:latin typeface="Calibri" panose="020F0502020204030204"/>
                <a:ea typeface="+mn-ea"/>
                <a:cs typeface="+mn-cs"/>
              </a:rPr>
              <a:t>Go Live</a:t>
            </a:r>
            <a:endParaRPr kumimoji="0" lang="en-CA" sz="1867" b="0" i="0" u="none" strike="noStrike" kern="1200" cap="none" spc="0" normalizeH="0" baseline="0" noProof="0">
              <a:ln>
                <a:noFill/>
              </a:ln>
              <a:solidFill>
                <a:srgbClr val="BAA601"/>
              </a:solidFill>
              <a:effectLst/>
              <a:uLnTx/>
              <a:uFillTx/>
              <a:latin typeface="Calibri" panose="020F0502020204030204"/>
              <a:ea typeface="+mn-ea"/>
              <a:cs typeface="+mn-cs"/>
            </a:endParaRPr>
          </a:p>
        </p:txBody>
      </p:sp>
      <p:grpSp>
        <p:nvGrpSpPr>
          <p:cNvPr id="27" name="Group 26"/>
          <p:cNvGrpSpPr/>
          <p:nvPr/>
        </p:nvGrpSpPr>
        <p:grpSpPr>
          <a:xfrm>
            <a:off x="737573" y="2434170"/>
            <a:ext cx="1325564" cy="1325564"/>
            <a:chOff x="10355781" y="3232735"/>
            <a:chExt cx="1325564" cy="1325564"/>
          </a:xfrm>
        </p:grpSpPr>
        <p:sp>
          <p:nvSpPr>
            <p:cNvPr id="28" name="Oval 27">
              <a:extLst>
                <a:ext uri="{FF2B5EF4-FFF2-40B4-BE49-F238E27FC236}">
                  <a16:creationId xmlns:a16="http://schemas.microsoft.com/office/drawing/2014/main" id="{5ED6EB5A-1C55-964F-8842-0DA3B240856A}"/>
                </a:ext>
              </a:extLst>
            </p:cNvPr>
            <p:cNvSpPr/>
            <p:nvPr/>
          </p:nvSpPr>
          <p:spPr>
            <a:xfrm>
              <a:off x="10355781" y="3232735"/>
              <a:ext cx="1325564" cy="1325564"/>
            </a:xfrm>
            <a:prstGeom prst="ellipse">
              <a:avLst/>
            </a:prstGeom>
            <a:solidFill>
              <a:schemeClr val="bg1"/>
            </a:solidFill>
            <a:ln w="38100">
              <a:solidFill>
                <a:srgbClr val="BAA60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pic>
          <p:nvPicPr>
            <p:cNvPr id="29" name="Picture 28">
              <a:extLst>
                <a:ext uri="{FF2B5EF4-FFF2-40B4-BE49-F238E27FC236}">
                  <a16:creationId xmlns:a16="http://schemas.microsoft.com/office/drawing/2014/main" id="{A093FBD6-14F4-FC43-A197-B8CC7A73892D}"/>
                </a:ext>
              </a:extLst>
            </p:cNvPr>
            <p:cNvPicPr>
              <a:picLocks noChangeAspect="1"/>
            </p:cNvPicPr>
            <p:nvPr/>
          </p:nvPicPr>
          <p:blipFill>
            <a:blip r:embed="rId4"/>
            <a:stretch>
              <a:fillRect/>
            </a:stretch>
          </p:blipFill>
          <p:spPr>
            <a:xfrm>
              <a:off x="10561525" y="3439793"/>
              <a:ext cx="925099" cy="925099"/>
            </a:xfrm>
            <a:prstGeom prst="rect">
              <a:avLst/>
            </a:prstGeom>
            <a:ln>
              <a:noFill/>
            </a:ln>
          </p:spPr>
        </p:pic>
      </p:grpSp>
      <p:sp>
        <p:nvSpPr>
          <p:cNvPr id="30" name="TextBox 29"/>
          <p:cNvSpPr txBox="1"/>
          <p:nvPr/>
        </p:nvSpPr>
        <p:spPr>
          <a:xfrm>
            <a:off x="1137302" y="2891677"/>
            <a:ext cx="52610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CII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CPAR</a:t>
            </a:r>
            <a:endParaRPr kumimoji="0" lang="en-CA" sz="1050" b="0" i="0" u="none" strike="noStrike" kern="1200" cap="none" spc="0" normalizeH="0" baseline="0" noProof="0">
              <a:ln>
                <a:noFill/>
              </a:ln>
              <a:solidFill>
                <a:prstClr val="black"/>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7A5795AE-1949-2B41-AC3B-8C604C42889F}"/>
              </a:ext>
            </a:extLst>
          </p:cNvPr>
          <p:cNvSpPr txBox="1"/>
          <p:nvPr/>
        </p:nvSpPr>
        <p:spPr>
          <a:xfrm>
            <a:off x="1201656" y="3816830"/>
            <a:ext cx="3121123" cy="666975"/>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E7A723"/>
                </a:solidFill>
                <a:effectLst/>
                <a:uLnTx/>
                <a:uFillTx/>
                <a:latin typeface="Calibri" panose="020F0502020204030204"/>
                <a:ea typeface="+mn-ea"/>
                <a:cs typeface="+mn-cs"/>
              </a:rPr>
              <a:t>Review panel conflict report and give feedback</a:t>
            </a:r>
            <a:endParaRPr kumimoji="0" lang="en-CA"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1"/>
          <p:cNvSpPr/>
          <p:nvPr/>
        </p:nvSpPr>
        <p:spPr>
          <a:xfrm>
            <a:off x="4390049" y="3358121"/>
            <a:ext cx="1373392" cy="1373392"/>
          </a:xfrm>
          <a:prstGeom prst="ellipse">
            <a:avLst/>
          </a:prstGeom>
          <a:blipFill>
            <a:blip r:embed="rId5"/>
            <a:stretch>
              <a:fillRect/>
            </a:stretch>
          </a:blipFill>
          <a:ln w="38100">
            <a:solidFill>
              <a:srgbClr val="E89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sp>
        <p:nvSpPr>
          <p:cNvPr id="33" name="TextBox 32">
            <a:extLst>
              <a:ext uri="{FF2B5EF4-FFF2-40B4-BE49-F238E27FC236}">
                <a16:creationId xmlns:a16="http://schemas.microsoft.com/office/drawing/2014/main" id="{007B5C0A-8BCC-3349-BDEB-CAF9A6339135}"/>
              </a:ext>
            </a:extLst>
          </p:cNvPr>
          <p:cNvSpPr txBox="1"/>
          <p:nvPr/>
        </p:nvSpPr>
        <p:spPr>
          <a:xfrm>
            <a:off x="1997158" y="4892102"/>
            <a:ext cx="3149558" cy="954298"/>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5CB4BF"/>
                </a:solidFill>
                <a:effectLst/>
                <a:uLnTx/>
                <a:uFillTx/>
                <a:latin typeface="Calibri" panose="020F0502020204030204"/>
                <a:ea typeface="+mn-ea"/>
                <a:cs typeface="+mn-cs"/>
              </a:rPr>
              <a:t>Receive eNotifications when CPAR patients are in hospital or ER; advise on team process</a:t>
            </a:r>
            <a:endParaRPr kumimoji="0" lang="en-CA" sz="1867" b="0" i="0" u="none" strike="noStrike" kern="1200" cap="none" spc="0" normalizeH="0" baseline="0" noProof="0">
              <a:ln>
                <a:noFill/>
              </a:ln>
              <a:solidFill>
                <a:srgbClr val="5CB4B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6AF9C9C3-AB99-1F4C-8CBA-8ED918C1E1B6}"/>
              </a:ext>
            </a:extLst>
          </p:cNvPr>
          <p:cNvSpPr/>
          <p:nvPr/>
        </p:nvSpPr>
        <p:spPr>
          <a:xfrm>
            <a:off x="696838" y="4760524"/>
            <a:ext cx="1284595" cy="1284595"/>
          </a:xfrm>
          <a:prstGeom prst="ellipse">
            <a:avLst/>
          </a:prstGeom>
          <a:blipFill>
            <a:blip r:embed="rId6"/>
            <a:stretch>
              <a:fillRect/>
            </a:stretch>
          </a:blipFill>
          <a:ln w="38100">
            <a:solidFill>
              <a:srgbClr val="5CB4BF"/>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35" name="TextBox 34">
            <a:extLst>
              <a:ext uri="{FF2B5EF4-FFF2-40B4-BE49-F238E27FC236}">
                <a16:creationId xmlns:a16="http://schemas.microsoft.com/office/drawing/2014/main" id="{0BA0E7A5-E73F-A344-8991-C36D830BE110}"/>
              </a:ext>
            </a:extLst>
          </p:cNvPr>
          <p:cNvSpPr txBox="1"/>
          <p:nvPr/>
        </p:nvSpPr>
        <p:spPr>
          <a:xfrm>
            <a:off x="7286765" y="2531758"/>
            <a:ext cx="2821441" cy="954298"/>
          </a:xfrm>
          <a:prstGeom prst="rect">
            <a:avLst/>
          </a:prstGeom>
          <a:noFill/>
          <a:ln w="28575">
            <a:noFill/>
          </a:ln>
        </p:spPr>
        <p:txBody>
          <a:bodyPr wrap="square" lIns="91436" tIns="45719" rIns="91436"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569BBE"/>
                </a:solidFill>
                <a:effectLst/>
                <a:uLnTx/>
                <a:uFillTx/>
                <a:latin typeface="Calibri" panose="020F0502020204030204"/>
                <a:ea typeface="+mn-ea"/>
                <a:cs typeface="+mn-cs"/>
              </a:rPr>
              <a:t>Provider </a:t>
            </a:r>
            <a:r>
              <a:rPr kumimoji="0" lang="en-CA" sz="1867" b="1" i="0" u="sng" strike="noStrike" kern="1200" cap="none" spc="0" normalizeH="0" baseline="0" noProof="0">
                <a:ln>
                  <a:noFill/>
                </a:ln>
                <a:solidFill>
                  <a:srgbClr val="569BBE"/>
                </a:solidFill>
                <a:effectLst/>
                <a:uLnTx/>
                <a:uFillTx/>
                <a:latin typeface="Calibri" panose="020F0502020204030204"/>
                <a:ea typeface="+mn-ea"/>
                <a:cs typeface="+mn-cs"/>
              </a:rPr>
              <a:t>or</a:t>
            </a:r>
            <a:r>
              <a:rPr kumimoji="0" lang="en-CA" sz="1867" b="1" i="0" u="none" strike="noStrike" kern="1200" cap="none" spc="0" normalizeH="0" baseline="0" noProof="0">
                <a:ln>
                  <a:noFill/>
                </a:ln>
                <a:solidFill>
                  <a:srgbClr val="569BBE"/>
                </a:solidFill>
                <a:effectLst/>
                <a:uLnTx/>
                <a:uFillTx/>
                <a:latin typeface="Calibri" panose="020F0502020204030204"/>
                <a:ea typeface="+mn-ea"/>
                <a:cs typeface="+mn-cs"/>
              </a:rPr>
              <a:t> delegate views CEDs in Netcare for quality assurance</a:t>
            </a:r>
            <a:endParaRPr kumimoji="0" lang="en-CA"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6AF9C9C3-AB99-1F4C-8CBA-8ED918C1E1B6}"/>
              </a:ext>
            </a:extLst>
          </p:cNvPr>
          <p:cNvSpPr/>
          <p:nvPr/>
        </p:nvSpPr>
        <p:spPr>
          <a:xfrm>
            <a:off x="10175476" y="2364662"/>
            <a:ext cx="1284595" cy="1302139"/>
          </a:xfrm>
          <a:prstGeom prst="ellipse">
            <a:avLst/>
          </a:prstGeom>
          <a:blipFill>
            <a:blip r:embed="rId7"/>
            <a:stretch>
              <a:fillRect/>
            </a:stretch>
          </a:blipFill>
          <a:ln w="38100">
            <a:solidFill>
              <a:srgbClr val="569BBE"/>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0BA0E7A5-E73F-A344-8991-C36D830BE110}"/>
              </a:ext>
            </a:extLst>
          </p:cNvPr>
          <p:cNvSpPr txBox="1"/>
          <p:nvPr/>
        </p:nvSpPr>
        <p:spPr>
          <a:xfrm>
            <a:off x="7892345" y="3968412"/>
            <a:ext cx="2821441" cy="379654"/>
          </a:xfrm>
          <a:prstGeom prst="rect">
            <a:avLst/>
          </a:prstGeom>
          <a:noFill/>
          <a:ln w="28575">
            <a:noFill/>
          </a:ln>
        </p:spPr>
        <p:txBody>
          <a:bodyPr wrap="square" lIns="91436" tIns="45719" rIns="91436" bIns="45719"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CA" sz="1867" b="1" i="0" u="none" strike="noStrike" kern="1200" cap="none" spc="0" normalizeH="0" baseline="0" noProof="0">
                <a:ln>
                  <a:noFill/>
                </a:ln>
                <a:solidFill>
                  <a:srgbClr val="275971"/>
                </a:solidFill>
                <a:effectLst/>
                <a:uLnTx/>
                <a:uFillTx/>
                <a:latin typeface="Calibri" panose="020F0502020204030204"/>
                <a:ea typeface="+mn-ea"/>
                <a:cs typeface="+mn-cs"/>
              </a:rPr>
              <a:t>Optional evaluation</a:t>
            </a:r>
            <a:endParaRPr kumimoji="0" lang="en-CA" sz="1867" b="0" i="0" u="none" strike="noStrike" kern="1200" cap="none" spc="0" normalizeH="0" baseline="0" noProof="0">
              <a:ln>
                <a:noFill/>
              </a:ln>
              <a:solidFill>
                <a:srgbClr val="275971"/>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B95483BB-33DD-004E-8989-1407B2EA4C7F}"/>
              </a:ext>
            </a:extLst>
          </p:cNvPr>
          <p:cNvSpPr txBox="1"/>
          <p:nvPr/>
        </p:nvSpPr>
        <p:spPr>
          <a:xfrm>
            <a:off x="6836667" y="5127741"/>
            <a:ext cx="3314794" cy="666975"/>
          </a:xfrm>
          <a:prstGeom prst="rect">
            <a:avLst/>
          </a:prstGeom>
          <a:noFill/>
          <a:ln w="28575">
            <a:noFill/>
          </a:ln>
        </p:spPr>
        <p:txBody>
          <a:bodyPr wrap="square" lIns="91436" tIns="45719" rIns="91436" bIns="45719" rtlCol="0">
            <a:spAutoFit/>
          </a:bodyPr>
          <a:lstStyle/>
          <a:p>
            <a:pPr marL="0" marR="0" lvl="0" indent="0" algn="r" defTabSz="914332"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CF7028"/>
                </a:solidFill>
                <a:effectLst/>
                <a:uLnTx/>
                <a:uFillTx/>
                <a:latin typeface="Calibri" panose="020F0502020204030204"/>
                <a:ea typeface="+mn-ea"/>
                <a:cs typeface="+mn-cs"/>
              </a:rPr>
              <a:t>Provider may participate in quality improvement meetings</a:t>
            </a:r>
            <a:endParaRPr kumimoji="0" lang="en-CA" sz="1867" b="0" i="0" u="none" strike="noStrike" kern="1200" cap="none" spc="0" normalizeH="0" baseline="0" noProof="0">
              <a:ln>
                <a:noFill/>
              </a:ln>
              <a:solidFill>
                <a:srgbClr val="CF7028"/>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1DFD9188-E353-FA40-B93C-CADAA7B08D87}"/>
              </a:ext>
            </a:extLst>
          </p:cNvPr>
          <p:cNvSpPr/>
          <p:nvPr/>
        </p:nvSpPr>
        <p:spPr>
          <a:xfrm>
            <a:off x="10167186" y="4740040"/>
            <a:ext cx="1325564" cy="1325564"/>
          </a:xfrm>
          <a:prstGeom prst="ellipse">
            <a:avLst/>
          </a:prstGeom>
          <a:blipFill>
            <a:blip r:embed="rId8"/>
            <a:stretch>
              <a:fillRect/>
            </a:stretch>
          </a:blipFill>
          <a:ln w="38100">
            <a:solidFill>
              <a:srgbClr val="D45500"/>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CA" sz="1867" b="0" i="0" u="none" strike="noStrike" kern="1200" cap="none" spc="0" normalizeH="0" baseline="0" noProof="0">
              <a:ln>
                <a:noFill/>
              </a:ln>
              <a:solidFill>
                <a:prstClr val="white"/>
              </a:solidFill>
              <a:effectLst/>
              <a:uLnTx/>
              <a:uFillTx/>
              <a:latin typeface="Segoe UI"/>
              <a:ea typeface="+mn-ea"/>
              <a:cs typeface="+mn-cs"/>
            </a:endParaRPr>
          </a:p>
        </p:txBody>
      </p:sp>
      <p:sp>
        <p:nvSpPr>
          <p:cNvPr id="20" name="Text Placeholder 3">
            <a:extLst>
              <a:ext uri="{FF2B5EF4-FFF2-40B4-BE49-F238E27FC236}">
                <a16:creationId xmlns:a16="http://schemas.microsoft.com/office/drawing/2014/main" id="{74D9AA43-9F22-412A-BF30-5D18209AFEF0}"/>
              </a:ext>
            </a:extLst>
          </p:cNvPr>
          <p:cNvSpPr txBox="1">
            <a:spLocks/>
          </p:cNvSpPr>
          <p:nvPr/>
        </p:nvSpPr>
        <p:spPr>
          <a:xfrm>
            <a:off x="793834" y="1582793"/>
            <a:ext cx="5157787" cy="52819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75971"/>
                </a:solidFill>
                <a:effectLst/>
                <a:uLnTx/>
                <a:uFillTx/>
                <a:latin typeface="Segoe UI"/>
                <a:ea typeface="+mn-ea"/>
                <a:cs typeface="+mn-cs"/>
              </a:rPr>
              <a:t>Physician(s) Required Activities</a:t>
            </a:r>
            <a:endParaRPr kumimoji="0" lang="en-CA" sz="2400" b="1" i="0" u="none" strike="noStrike" kern="1200" cap="none" spc="0" normalizeH="0" baseline="0" noProof="0">
              <a:ln>
                <a:noFill/>
              </a:ln>
              <a:solidFill>
                <a:srgbClr val="275971"/>
              </a:solidFill>
              <a:effectLst/>
              <a:uLnTx/>
              <a:uFillTx/>
              <a:latin typeface="Segoe UI"/>
              <a:ea typeface="+mn-ea"/>
              <a:cs typeface="+mn-cs"/>
            </a:endParaRPr>
          </a:p>
        </p:txBody>
      </p:sp>
      <p:sp>
        <p:nvSpPr>
          <p:cNvPr id="21" name="Text Placeholder 5">
            <a:extLst>
              <a:ext uri="{FF2B5EF4-FFF2-40B4-BE49-F238E27FC236}">
                <a16:creationId xmlns:a16="http://schemas.microsoft.com/office/drawing/2014/main" id="{BFF64F88-5E8D-4F07-B9CE-74C9825B53D8}"/>
              </a:ext>
            </a:extLst>
          </p:cNvPr>
          <p:cNvSpPr txBox="1">
            <a:spLocks/>
          </p:cNvSpPr>
          <p:nvPr/>
        </p:nvSpPr>
        <p:spPr>
          <a:xfrm>
            <a:off x="6632546" y="1588476"/>
            <a:ext cx="5183188" cy="46031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75971"/>
                </a:solidFill>
                <a:effectLst/>
                <a:uLnTx/>
                <a:uFillTx/>
                <a:latin typeface="Segoe UI"/>
                <a:ea typeface="+mn-ea"/>
                <a:cs typeface="+mn-cs"/>
              </a:rPr>
              <a:t>Physician Optional Activities</a:t>
            </a:r>
            <a:endParaRPr kumimoji="0" lang="en-CA" sz="2400" b="1" i="0" u="none" strike="noStrike" kern="1200" cap="none" spc="0" normalizeH="0" baseline="0" noProof="0">
              <a:ln>
                <a:noFill/>
              </a:ln>
              <a:solidFill>
                <a:srgbClr val="275971"/>
              </a:solidFill>
              <a:effectLst/>
              <a:uLnTx/>
              <a:uFillTx/>
              <a:latin typeface="Segoe UI"/>
              <a:ea typeface="+mn-ea"/>
              <a:cs typeface="+mn-cs"/>
            </a:endParaRPr>
          </a:p>
        </p:txBody>
      </p:sp>
    </p:spTree>
    <p:extLst>
      <p:ext uri="{BB962C8B-B14F-4D97-AF65-F5344CB8AC3E}">
        <p14:creationId xmlns:p14="http://schemas.microsoft.com/office/powerpoint/2010/main" val="388052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652676"/>
            <a:ext cx="11131285" cy="871253"/>
          </a:xfrm>
        </p:spPr>
        <p:txBody>
          <a:bodyPr>
            <a:noAutofit/>
          </a:bodyPr>
          <a:lstStyle/>
          <a:p>
            <a:pPr algn="ctr"/>
            <a:r>
              <a:rPr lang="en-US" sz="6000">
                <a:solidFill>
                  <a:schemeClr val="bg1">
                    <a:lumMod val="50000"/>
                  </a:schemeClr>
                </a:solidFill>
              </a:rPr>
              <a:t>Ready to Participate?</a:t>
            </a:r>
            <a:endParaRPr lang="en-CA" sz="6000">
              <a:solidFill>
                <a:schemeClr val="bg1">
                  <a:lumMod val="50000"/>
                </a:schemeClr>
              </a:solidFill>
            </a:endParaRPr>
          </a:p>
        </p:txBody>
      </p:sp>
    </p:spTree>
    <p:extLst>
      <p:ext uri="{BB962C8B-B14F-4D97-AF65-F5344CB8AC3E}">
        <p14:creationId xmlns:p14="http://schemas.microsoft.com/office/powerpoint/2010/main" val="3437230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2662"/>
          <a:stretch/>
        </p:blipFill>
        <p:spPr>
          <a:xfrm>
            <a:off x="0" y="904874"/>
            <a:ext cx="11657103" cy="5953125"/>
          </a:xfrm>
          <a:prstGeom prst="rect">
            <a:avLst/>
          </a:prstGeom>
        </p:spPr>
      </p:pic>
      <p:sp>
        <p:nvSpPr>
          <p:cNvPr id="4" name="Title 1">
            <a:extLst>
              <a:ext uri="{FF2B5EF4-FFF2-40B4-BE49-F238E27FC236}">
                <a16:creationId xmlns:a16="http://schemas.microsoft.com/office/drawing/2014/main" id="{6BB8F58B-C14F-4146-A0BC-36A6697816A4}"/>
              </a:ext>
            </a:extLst>
          </p:cNvPr>
          <p:cNvSpPr>
            <a:spLocks noGrp="1"/>
          </p:cNvSpPr>
          <p:nvPr>
            <p:ph type="title"/>
          </p:nvPr>
        </p:nvSpPr>
        <p:spPr>
          <a:xfrm>
            <a:off x="693821" y="176576"/>
            <a:ext cx="10515600" cy="649320"/>
          </a:xfrm>
        </p:spPr>
        <p:txBody>
          <a:bodyPr>
            <a:normAutofit fontScale="90000"/>
          </a:bodyPr>
          <a:lstStyle/>
          <a:p>
            <a:r>
              <a:rPr lang="en-US" sz="4000">
                <a:solidFill>
                  <a:srgbClr val="275971"/>
                </a:solidFill>
              </a:rPr>
              <a:t>The Clinic Journey</a:t>
            </a:r>
            <a:br>
              <a:rPr lang="en-US" sz="3600">
                <a:solidFill>
                  <a:srgbClr val="275971"/>
                </a:solidFill>
              </a:rPr>
            </a:br>
            <a:r>
              <a:rPr lang="en-US" sz="2200">
                <a:solidFill>
                  <a:srgbClr val="275971"/>
                </a:solidFill>
              </a:rPr>
              <a:t>Registration and Participation: For Clinics with Panels</a:t>
            </a:r>
            <a:endParaRPr lang="en-CA" sz="3600">
              <a:solidFill>
                <a:srgbClr val="275971"/>
              </a:solidFill>
            </a:endParaRPr>
          </a:p>
        </p:txBody>
      </p:sp>
    </p:spTree>
    <p:extLst>
      <p:ext uri="{BB962C8B-B14F-4D97-AF65-F5344CB8AC3E}">
        <p14:creationId xmlns:p14="http://schemas.microsoft.com/office/powerpoint/2010/main" val="36110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C958-F40B-4212-B2CF-D7E48388BF26}"/>
              </a:ext>
            </a:extLst>
          </p:cNvPr>
          <p:cNvSpPr>
            <a:spLocks noGrp="1"/>
          </p:cNvSpPr>
          <p:nvPr>
            <p:ph type="title" idx="4294967295"/>
          </p:nvPr>
        </p:nvSpPr>
        <p:spPr>
          <a:xfrm>
            <a:off x="693821" y="176576"/>
            <a:ext cx="9819467" cy="680039"/>
          </a:xfrm>
        </p:spPr>
        <p:txBody>
          <a:bodyPr anchor="t">
            <a:normAutofit/>
          </a:bodyPr>
          <a:lstStyle/>
          <a:p>
            <a:pPr eaLnBrk="1" hangingPunct="1"/>
            <a:r>
              <a:rPr lang="en-US" sz="3600">
                <a:solidFill>
                  <a:srgbClr val="275971"/>
                </a:solidFill>
                <a:latin typeface="+mn-lt"/>
              </a:rPr>
              <a:t>CII/CPAR Alignment with PCN Initiatives</a:t>
            </a:r>
            <a:endParaRPr lang="en-CA" sz="3600">
              <a:solidFill>
                <a:srgbClr val="275971"/>
              </a:solidFill>
              <a:latin typeface="+mn-lt"/>
            </a:endParaRPr>
          </a:p>
        </p:txBody>
      </p:sp>
      <p:pic>
        <p:nvPicPr>
          <p:cNvPr id="8" name="Picture 2">
            <a:extLst>
              <a:ext uri="{FF2B5EF4-FFF2-40B4-BE49-F238E27FC236}">
                <a16:creationId xmlns:a16="http://schemas.microsoft.com/office/drawing/2014/main" id="{21778C28-EE7B-4838-BBEA-2DA29D8FF7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1415" y="3742590"/>
            <a:ext cx="3531655" cy="343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7440150" y="1499285"/>
            <a:ext cx="1561055" cy="1622877"/>
          </a:xfrm>
          <a:prstGeom prst="rect">
            <a:avLst/>
          </a:prstGeom>
        </p:spPr>
      </p:pic>
      <p:sp>
        <p:nvSpPr>
          <p:cNvPr id="3" name="TextBox 2"/>
          <p:cNvSpPr txBox="1"/>
          <p:nvPr/>
        </p:nvSpPr>
        <p:spPr>
          <a:xfrm>
            <a:off x="9168341" y="1798576"/>
            <a:ext cx="1956017" cy="830997"/>
          </a:xfrm>
          <a:prstGeom prst="rect">
            <a:avLst/>
          </a:prstGeom>
          <a:noFill/>
        </p:spPr>
        <p:txBody>
          <a:bodyPr wrap="square" rtlCol="0">
            <a:spAutoFit/>
          </a:bodyPr>
          <a:lstStyle/>
          <a:p>
            <a:pPr defTabSz="1219170" fontAlgn="base">
              <a:spcBef>
                <a:spcPct val="0"/>
              </a:spcBef>
              <a:spcAft>
                <a:spcPct val="0"/>
              </a:spcAft>
            </a:pPr>
            <a:r>
              <a:rPr lang="en-CA" sz="2400">
                <a:solidFill>
                  <a:srgbClr val="275971"/>
                </a:solidFill>
                <a:cs typeface="Segoe UI" panose="020B0502040204020203" pitchFamily="34" charset="0"/>
              </a:rPr>
              <a:t>Transitions of Care</a:t>
            </a:r>
          </a:p>
        </p:txBody>
      </p:sp>
      <p:pic>
        <p:nvPicPr>
          <p:cNvPr id="11" name="Content Placeholder 4">
            <a:extLst>
              <a:ext uri="{FF2B5EF4-FFF2-40B4-BE49-F238E27FC236}">
                <a16:creationId xmlns:a16="http://schemas.microsoft.com/office/drawing/2014/main" id="{9C70319B-847E-8349-93F1-BB5C1BE1A514}"/>
              </a:ext>
            </a:extLst>
          </p:cNvPr>
          <p:cNvPicPr>
            <a:picLocks noGrp="1" noChangeAspect="1"/>
          </p:cNvPicPr>
          <p:nvPr>
            <p:ph sz="half" idx="4294967295"/>
          </p:nvPr>
        </p:nvPicPr>
        <p:blipFill>
          <a:blip r:embed="rId5"/>
          <a:stretch>
            <a:fillRect/>
          </a:stretch>
        </p:blipFill>
        <p:spPr>
          <a:xfrm>
            <a:off x="7113316" y="3956450"/>
            <a:ext cx="2510069" cy="1790067"/>
          </a:xfrm>
          <a:prstGeom prst="rect">
            <a:avLst/>
          </a:prstGeom>
        </p:spPr>
      </p:pic>
      <p:sp>
        <p:nvSpPr>
          <p:cNvPr id="13" name="TextBox 12"/>
          <p:cNvSpPr txBox="1"/>
          <p:nvPr/>
        </p:nvSpPr>
        <p:spPr>
          <a:xfrm>
            <a:off x="9821439" y="4442572"/>
            <a:ext cx="1747171" cy="830997"/>
          </a:xfrm>
          <a:prstGeom prst="rect">
            <a:avLst/>
          </a:prstGeom>
          <a:noFill/>
        </p:spPr>
        <p:txBody>
          <a:bodyPr wrap="square" rtlCol="0">
            <a:spAutoFit/>
          </a:bodyPr>
          <a:lstStyle/>
          <a:p>
            <a:pPr defTabSz="1219170" fontAlgn="base">
              <a:spcBef>
                <a:spcPct val="0"/>
              </a:spcBef>
              <a:spcAft>
                <a:spcPct val="0"/>
              </a:spcAft>
            </a:pPr>
            <a:r>
              <a:rPr lang="en-CA" sz="2400">
                <a:solidFill>
                  <a:srgbClr val="275971"/>
                </a:solidFill>
                <a:cs typeface="Segoe UI" panose="020B0502040204020203" pitchFamily="34" charset="0"/>
              </a:rPr>
              <a:t>Opioid Response</a:t>
            </a:r>
          </a:p>
        </p:txBody>
      </p:sp>
      <p:sp>
        <p:nvSpPr>
          <p:cNvPr id="14" name="TextBox 13"/>
          <p:cNvSpPr txBox="1"/>
          <p:nvPr/>
        </p:nvSpPr>
        <p:spPr>
          <a:xfrm>
            <a:off x="1199456" y="1748206"/>
            <a:ext cx="1391471" cy="1200329"/>
          </a:xfrm>
          <a:prstGeom prst="rect">
            <a:avLst/>
          </a:prstGeom>
          <a:noFill/>
        </p:spPr>
        <p:txBody>
          <a:bodyPr wrap="none" rtlCol="0">
            <a:spAutoFit/>
          </a:bodyPr>
          <a:lstStyle/>
          <a:p>
            <a:pPr defTabSz="1219170" fontAlgn="base">
              <a:spcBef>
                <a:spcPct val="0"/>
              </a:spcBef>
              <a:spcAft>
                <a:spcPct val="0"/>
              </a:spcAft>
            </a:pPr>
            <a:r>
              <a:rPr lang="en-CA" sz="2400">
                <a:solidFill>
                  <a:srgbClr val="275971"/>
                </a:solidFill>
                <a:cs typeface="Segoe UI" panose="020B0502040204020203" pitchFamily="34" charset="0"/>
              </a:rPr>
              <a:t>Patient’s </a:t>
            </a:r>
          </a:p>
          <a:p>
            <a:pPr defTabSz="1219170" fontAlgn="base">
              <a:spcBef>
                <a:spcPct val="0"/>
              </a:spcBef>
              <a:spcAft>
                <a:spcPct val="0"/>
              </a:spcAft>
            </a:pPr>
            <a:r>
              <a:rPr lang="en-CA" sz="2400">
                <a:solidFill>
                  <a:srgbClr val="275971"/>
                </a:solidFill>
                <a:cs typeface="Segoe UI" panose="020B0502040204020203" pitchFamily="34" charset="0"/>
              </a:rPr>
              <a:t>Medical </a:t>
            </a:r>
          </a:p>
          <a:p>
            <a:pPr defTabSz="1219170" fontAlgn="base">
              <a:spcBef>
                <a:spcPct val="0"/>
              </a:spcBef>
              <a:spcAft>
                <a:spcPct val="0"/>
              </a:spcAft>
            </a:pPr>
            <a:r>
              <a:rPr lang="en-CA" sz="2400">
                <a:solidFill>
                  <a:srgbClr val="275971"/>
                </a:solidFill>
                <a:cs typeface="Segoe UI" panose="020B0502040204020203" pitchFamily="34" charset="0"/>
              </a:rPr>
              <a:t>Home</a:t>
            </a:r>
          </a:p>
        </p:txBody>
      </p:sp>
      <p:sp>
        <p:nvSpPr>
          <p:cNvPr id="15" name="TextBox 14"/>
          <p:cNvSpPr txBox="1"/>
          <p:nvPr/>
        </p:nvSpPr>
        <p:spPr>
          <a:xfrm>
            <a:off x="815413" y="4257906"/>
            <a:ext cx="1713091" cy="1200329"/>
          </a:xfrm>
          <a:prstGeom prst="rect">
            <a:avLst/>
          </a:prstGeom>
          <a:noFill/>
        </p:spPr>
        <p:txBody>
          <a:bodyPr wrap="square" rtlCol="0">
            <a:spAutoFit/>
          </a:bodyPr>
          <a:lstStyle/>
          <a:p>
            <a:pPr defTabSz="1219170" fontAlgn="base">
              <a:spcBef>
                <a:spcPct val="0"/>
              </a:spcBef>
              <a:spcAft>
                <a:spcPct val="0"/>
              </a:spcAft>
            </a:pPr>
            <a:r>
              <a:rPr lang="en-CA" sz="2400">
                <a:solidFill>
                  <a:srgbClr val="275971"/>
                </a:solidFill>
                <a:cs typeface="Segoe UI" panose="020B0502040204020203" pitchFamily="34" charset="0"/>
              </a:rPr>
              <a:t>Continuity </a:t>
            </a:r>
          </a:p>
          <a:p>
            <a:pPr defTabSz="1219170" fontAlgn="base">
              <a:spcBef>
                <a:spcPct val="0"/>
              </a:spcBef>
              <a:spcAft>
                <a:spcPct val="0"/>
              </a:spcAft>
            </a:pPr>
            <a:r>
              <a:rPr lang="en-CA" sz="2400">
                <a:solidFill>
                  <a:srgbClr val="275971"/>
                </a:solidFill>
                <a:cs typeface="Segoe UI" panose="020B0502040204020203" pitchFamily="34" charset="0"/>
              </a:rPr>
              <a:t>Of </a:t>
            </a:r>
          </a:p>
          <a:p>
            <a:pPr defTabSz="1219170" fontAlgn="base">
              <a:spcBef>
                <a:spcPct val="0"/>
              </a:spcBef>
              <a:spcAft>
                <a:spcPct val="0"/>
              </a:spcAft>
            </a:pPr>
            <a:r>
              <a:rPr lang="en-CA" sz="2400">
                <a:solidFill>
                  <a:srgbClr val="275971"/>
                </a:solidFill>
                <a:cs typeface="Segoe UI" panose="020B0502040204020203" pitchFamily="34" charset="0"/>
              </a:rPr>
              <a:t>Care</a:t>
            </a:r>
          </a:p>
        </p:txBody>
      </p:sp>
      <p:pic>
        <p:nvPicPr>
          <p:cNvPr id="16" name="Picture 15"/>
          <p:cNvPicPr/>
          <p:nvPr/>
        </p:nvPicPr>
        <p:blipFill>
          <a:blip r:embed="rId6"/>
          <a:stretch>
            <a:fillRect/>
          </a:stretch>
        </p:blipFill>
        <p:spPr>
          <a:xfrm>
            <a:off x="2752458" y="1275737"/>
            <a:ext cx="2937265" cy="2406650"/>
          </a:xfrm>
          <a:prstGeom prst="rect">
            <a:avLst/>
          </a:prstGeom>
        </p:spPr>
      </p:pic>
    </p:spTree>
    <p:extLst>
      <p:ext uri="{BB962C8B-B14F-4D97-AF65-F5344CB8AC3E}">
        <p14:creationId xmlns:p14="http://schemas.microsoft.com/office/powerpoint/2010/main" val="3270614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CBBC-537D-4380-8334-F0A98B4378D3}"/>
              </a:ext>
            </a:extLst>
          </p:cNvPr>
          <p:cNvSpPr>
            <a:spLocks noGrp="1"/>
          </p:cNvSpPr>
          <p:nvPr>
            <p:ph type="title"/>
          </p:nvPr>
        </p:nvSpPr>
        <p:spPr>
          <a:xfrm>
            <a:off x="693821" y="176576"/>
            <a:ext cx="10382888" cy="649320"/>
          </a:xfrm>
        </p:spPr>
        <p:txBody>
          <a:bodyPr/>
          <a:lstStyle/>
          <a:p>
            <a:pPr>
              <a:lnSpc>
                <a:spcPct val="100000"/>
              </a:lnSpc>
            </a:pPr>
            <a:r>
              <a:rPr lang="en-CA"/>
              <a:t>The Clinic Journey – Registration &amp; Participation</a:t>
            </a:r>
            <a:br>
              <a:rPr lang="en-CA"/>
            </a:br>
            <a:r>
              <a:rPr lang="en-CA" sz="2800" i="1"/>
              <a:t>(for Participants Submitting Encounters and/or Consult Reports)</a:t>
            </a:r>
            <a:endParaRPr lang="en-CA" i="1"/>
          </a:p>
        </p:txBody>
      </p:sp>
      <p:sp>
        <p:nvSpPr>
          <p:cNvPr id="4" name="Slide Number Placeholder 3">
            <a:extLst>
              <a:ext uri="{FF2B5EF4-FFF2-40B4-BE49-F238E27FC236}">
                <a16:creationId xmlns:a16="http://schemas.microsoft.com/office/drawing/2014/main" id="{F34257AE-4EDC-4B56-8530-5A3ED055D3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F5746B-1A61-4914-9792-FA2C912D93FF}" type="slidenum">
              <a:rPr kumimoji="0" lang="en-CA" sz="9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CA" sz="9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Picture 5">
            <a:extLst>
              <a:ext uri="{FF2B5EF4-FFF2-40B4-BE49-F238E27FC236}">
                <a16:creationId xmlns:a16="http://schemas.microsoft.com/office/drawing/2014/main" id="{39084DAE-E499-48F3-AA7C-A46F29EB2FA7}"/>
              </a:ext>
            </a:extLst>
          </p:cNvPr>
          <p:cNvPicPr>
            <a:picLocks noChangeAspect="1"/>
          </p:cNvPicPr>
          <p:nvPr/>
        </p:nvPicPr>
        <p:blipFill rotWithShape="1">
          <a:blip r:embed="rId3"/>
          <a:srcRect t="14406"/>
          <a:stretch/>
        </p:blipFill>
        <p:spPr>
          <a:xfrm>
            <a:off x="2165383" y="1429766"/>
            <a:ext cx="7861234" cy="4237102"/>
          </a:xfrm>
          <a:prstGeom prst="rect">
            <a:avLst/>
          </a:prstGeom>
        </p:spPr>
      </p:pic>
      <p:sp>
        <p:nvSpPr>
          <p:cNvPr id="8" name="TextBox 7">
            <a:extLst>
              <a:ext uri="{FF2B5EF4-FFF2-40B4-BE49-F238E27FC236}">
                <a16:creationId xmlns:a16="http://schemas.microsoft.com/office/drawing/2014/main" id="{27CC2EC6-F6B1-4E7E-BF88-F1A908FE58F8}"/>
              </a:ext>
            </a:extLst>
          </p:cNvPr>
          <p:cNvSpPr txBox="1"/>
          <p:nvPr/>
        </p:nvSpPr>
        <p:spPr>
          <a:xfrm>
            <a:off x="2339742" y="5666868"/>
            <a:ext cx="35733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Confirmation of Participation Form</a:t>
            </a:r>
          </a:p>
        </p:txBody>
      </p:sp>
      <p:sp>
        <p:nvSpPr>
          <p:cNvPr id="10" name="TextBox 9">
            <a:extLst>
              <a:ext uri="{FF2B5EF4-FFF2-40B4-BE49-F238E27FC236}">
                <a16:creationId xmlns:a16="http://schemas.microsoft.com/office/drawing/2014/main" id="{22A9752A-CEAC-451D-9F78-F27F30E3D3E0}"/>
              </a:ext>
            </a:extLst>
          </p:cNvPr>
          <p:cNvSpPr txBox="1"/>
          <p:nvPr/>
        </p:nvSpPr>
        <p:spPr>
          <a:xfrm>
            <a:off x="6278878" y="5843303"/>
            <a:ext cx="35733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635"/>
                </a:solidFill>
                <a:effectLst/>
                <a:uLnTx/>
                <a:uFillTx/>
                <a:latin typeface="Segoe UI" panose="020B0502040204020203" pitchFamily="34" charset="0"/>
                <a:ea typeface="+mn-ea"/>
                <a:cs typeface="Segoe UI" panose="020B0502040204020203" pitchFamily="34" charset="0"/>
              </a:rPr>
              <a:t>Participation Package</a:t>
            </a:r>
          </a:p>
        </p:txBody>
      </p:sp>
    </p:spTree>
    <p:extLst>
      <p:ext uri="{BB962C8B-B14F-4D97-AF65-F5344CB8AC3E}">
        <p14:creationId xmlns:p14="http://schemas.microsoft.com/office/powerpoint/2010/main" val="10748057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3821" y="176576"/>
            <a:ext cx="10964779" cy="571504"/>
          </a:xfrm>
        </p:spPr>
        <p:txBody>
          <a:bodyPr>
            <a:normAutofit/>
          </a:bodyPr>
          <a:lstStyle/>
          <a:p>
            <a:r>
              <a:rPr lang="en-US" sz="3200">
                <a:solidFill>
                  <a:srgbClr val="275971"/>
                </a:solidFill>
                <a:ea typeface="Helvetica Neue Condensed" panose="02000503000000020004" pitchFamily="2" charset="0"/>
              </a:rPr>
              <a:t>Ready to Complete the Confirmation of Participation Form?</a:t>
            </a:r>
            <a:endParaRPr lang="en-CA" sz="3200">
              <a:solidFill>
                <a:srgbClr val="275971"/>
              </a:solidFill>
              <a:ea typeface="Helvetica Neue Condensed" panose="02000503000000020004" pitchFamily="2" charset="0"/>
            </a:endParaRPr>
          </a:p>
        </p:txBody>
      </p:sp>
      <p:sp>
        <p:nvSpPr>
          <p:cNvPr id="7" name="Content Placeholder 6"/>
          <p:cNvSpPr>
            <a:spLocks noGrp="1"/>
          </p:cNvSpPr>
          <p:nvPr>
            <p:ph idx="1"/>
          </p:nvPr>
        </p:nvSpPr>
        <p:spPr>
          <a:xfrm>
            <a:off x="3540948" y="2072987"/>
            <a:ext cx="5767131" cy="35943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buNone/>
            </a:pPr>
            <a:r>
              <a:rPr lang="en-US" sz="2400" b="1"/>
              <a:t>Part A: Gather Clinic Information</a:t>
            </a:r>
          </a:p>
          <a:p>
            <a:pPr>
              <a:buFont typeface="Wingdings" panose="05000000000000000000" pitchFamily="2" charset="2"/>
              <a:buChar char="ü"/>
            </a:pPr>
            <a:r>
              <a:rPr lang="en-US" sz="1800"/>
              <a:t>Decide who will be the clinic Site Liaison (and alternate)</a:t>
            </a:r>
          </a:p>
          <a:p>
            <a:pPr marL="0" indent="0">
              <a:buNone/>
            </a:pPr>
            <a:r>
              <a:rPr lang="en-US" sz="2400" b="1"/>
              <a:t>Part B: Clinic Readiness</a:t>
            </a:r>
          </a:p>
          <a:p>
            <a:pPr>
              <a:buFont typeface="Wingdings" panose="05000000000000000000" pitchFamily="2" charset="2"/>
              <a:buChar char="ü"/>
            </a:pPr>
            <a:r>
              <a:rPr lang="en-US" sz="1800"/>
              <a:t>Respond to questions</a:t>
            </a:r>
          </a:p>
          <a:p>
            <a:pPr marL="0" indent="0">
              <a:buNone/>
            </a:pPr>
            <a:r>
              <a:rPr lang="en-US" sz="2400" b="1"/>
              <a:t>Part C: Identify Participating Providers</a:t>
            </a:r>
          </a:p>
          <a:p>
            <a:pPr>
              <a:buFont typeface="Wingdings" panose="05000000000000000000" pitchFamily="2" charset="2"/>
              <a:buChar char="ü"/>
            </a:pPr>
            <a:r>
              <a:rPr lang="en-US" sz="1800"/>
              <a:t>Providers with panels upload</a:t>
            </a:r>
          </a:p>
          <a:p>
            <a:pPr marL="0" indent="0">
              <a:buNone/>
            </a:pPr>
            <a:r>
              <a:rPr lang="en-US" sz="1800"/>
              <a:t>panels and encounters</a:t>
            </a:r>
          </a:p>
          <a:p>
            <a:pPr>
              <a:buFont typeface="Wingdings" panose="05000000000000000000" pitchFamily="2" charset="2"/>
              <a:buChar char="ü"/>
            </a:pPr>
            <a:r>
              <a:rPr lang="en-US" sz="1800"/>
              <a:t>Providers who write consult reports upload consult reports</a:t>
            </a:r>
            <a:endParaRPr lang="en-CA" sz="1800"/>
          </a:p>
        </p:txBody>
      </p:sp>
      <p:pic>
        <p:nvPicPr>
          <p:cNvPr id="5" name="Picture 4"/>
          <p:cNvPicPr>
            <a:picLocks noChangeAspect="1"/>
          </p:cNvPicPr>
          <p:nvPr/>
        </p:nvPicPr>
        <p:blipFill>
          <a:blip r:embed="rId3"/>
          <a:stretch>
            <a:fillRect/>
          </a:stretch>
        </p:blipFill>
        <p:spPr>
          <a:xfrm>
            <a:off x="352425" y="1697040"/>
            <a:ext cx="3067986" cy="397033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9202283" y="1443177"/>
            <a:ext cx="2301320" cy="298608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9" name="TextBox 8"/>
          <p:cNvSpPr txBox="1"/>
          <p:nvPr/>
        </p:nvSpPr>
        <p:spPr>
          <a:xfrm>
            <a:off x="8649474" y="1068877"/>
            <a:ext cx="339823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CPAR Roles and Responsibilities</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11" name="Straight Arrow Connector 10"/>
          <p:cNvCxnSpPr>
            <a:cxnSpLocks/>
          </p:cNvCxnSpPr>
          <p:nvPr/>
        </p:nvCxnSpPr>
        <p:spPr>
          <a:xfrm>
            <a:off x="8447809" y="2452255"/>
            <a:ext cx="1226416" cy="395720"/>
          </a:xfrm>
          <a:prstGeom prst="straightConnector1">
            <a:avLst/>
          </a:prstGeom>
          <a:ln w="28575">
            <a:solidFill>
              <a:srgbClr val="569BBE"/>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308079" y="4563190"/>
            <a:ext cx="2654300"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a:ln>
                  <a:noFill/>
                </a:ln>
                <a:solidFill>
                  <a:prstClr val="black"/>
                </a:solidFill>
                <a:effectLst/>
                <a:uLnTx/>
                <a:uFillTx/>
                <a:latin typeface="Segoe UI"/>
                <a:ea typeface="+mn-ea"/>
                <a:cs typeface="+mn-cs"/>
              </a:rPr>
              <a:t>Providers with panels can sign up for eNotifications when enabled</a:t>
            </a:r>
            <a:endParaRPr kumimoji="0" lang="en-CA" sz="2000" b="0" i="0" u="none" strike="noStrike" kern="1200" cap="none" spc="0" normalizeH="0" baseline="0" noProof="0">
              <a:ln>
                <a:noFill/>
              </a:ln>
              <a:solidFill>
                <a:prstClr val="black"/>
              </a:solidFill>
              <a:effectLst/>
              <a:uLnTx/>
              <a:uFillTx/>
              <a:latin typeface="Segoe UI"/>
              <a:ea typeface="+mn-ea"/>
              <a:cs typeface="+mn-cs"/>
            </a:endParaRPr>
          </a:p>
        </p:txBody>
      </p:sp>
      <p:sp>
        <p:nvSpPr>
          <p:cNvPr id="2" name="TextBox 1"/>
          <p:cNvSpPr txBox="1"/>
          <p:nvPr/>
        </p:nvSpPr>
        <p:spPr>
          <a:xfrm>
            <a:off x="415351" y="5885935"/>
            <a:ext cx="28687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See Team Toolkit Appendix C</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6524100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176576"/>
            <a:ext cx="10972800" cy="695325"/>
          </a:xfrm>
        </p:spPr>
        <p:txBody>
          <a:bodyPr>
            <a:normAutofit/>
          </a:bodyPr>
          <a:lstStyle/>
          <a:p>
            <a:r>
              <a:rPr lang="en-US" sz="3600">
                <a:solidFill>
                  <a:srgbClr val="275971"/>
                </a:solidFill>
                <a:ea typeface="Helvetica Neue Condensed" panose="02000503000000020004" pitchFamily="2" charset="0"/>
              </a:rPr>
              <a:t>Confirmation of Participation Form – Page 2</a:t>
            </a:r>
            <a:endParaRPr lang="en-CA" sz="3600">
              <a:solidFill>
                <a:srgbClr val="275971"/>
              </a:solidFill>
              <a:ea typeface="Helvetica Neue Condensed" panose="02000503000000020004" pitchFamily="2" charset="0"/>
            </a:endParaRPr>
          </a:p>
        </p:txBody>
      </p:sp>
      <p:sp>
        <p:nvSpPr>
          <p:cNvPr id="3" name="Content Placeholder 2"/>
          <p:cNvSpPr>
            <a:spLocks noGrp="1"/>
          </p:cNvSpPr>
          <p:nvPr>
            <p:ph idx="1"/>
          </p:nvPr>
        </p:nvSpPr>
        <p:spPr>
          <a:xfrm>
            <a:off x="3881956" y="1671999"/>
            <a:ext cx="7700444" cy="3601315"/>
          </a:xfrm>
        </p:spPr>
        <p:txBody>
          <a:bodyPr>
            <a:normAutofit/>
          </a:bodyPr>
          <a:lstStyle/>
          <a:p>
            <a:pPr marL="0" indent="0">
              <a:buNone/>
            </a:pPr>
            <a:r>
              <a:rPr lang="en-US" sz="2400" b="1"/>
              <a:t>Part D: Clinic Governance</a:t>
            </a:r>
          </a:p>
          <a:p>
            <a:pPr>
              <a:buFont typeface="Wingdings" panose="05000000000000000000" pitchFamily="2" charset="2"/>
              <a:buChar char="ü"/>
            </a:pPr>
            <a:r>
              <a:rPr lang="en-US" sz="2000"/>
              <a:t>Is there a primary custodian at the clinic?</a:t>
            </a:r>
          </a:p>
          <a:p>
            <a:pPr marL="0" indent="0">
              <a:buNone/>
            </a:pPr>
            <a:r>
              <a:rPr lang="en-US" sz="2400" b="1"/>
              <a:t>Part E: Provider Awareness and Agreement</a:t>
            </a:r>
          </a:p>
          <a:p>
            <a:pPr>
              <a:buFont typeface="Wingdings" panose="05000000000000000000" pitchFamily="2" charset="2"/>
              <a:buChar char="ü"/>
            </a:pPr>
            <a:r>
              <a:rPr lang="en-US" sz="2000"/>
              <a:t>Confirm provider awareness</a:t>
            </a:r>
          </a:p>
          <a:p>
            <a:pPr marL="0" indent="0">
              <a:buNone/>
            </a:pPr>
            <a:r>
              <a:rPr lang="en-US" sz="2400" b="1"/>
              <a:t>Part F: Training Confirmation</a:t>
            </a:r>
          </a:p>
          <a:p>
            <a:pPr>
              <a:buFont typeface="Wingdings" panose="05000000000000000000" pitchFamily="2" charset="2"/>
              <a:buChar char="ü"/>
            </a:pPr>
            <a:r>
              <a:rPr lang="en-US" sz="2000"/>
              <a:t>Providers reviewed privacy materials</a:t>
            </a:r>
          </a:p>
          <a:p>
            <a:pPr>
              <a:buFont typeface="Wingdings" panose="05000000000000000000" pitchFamily="2" charset="2"/>
              <a:buChar char="ü"/>
            </a:pPr>
            <a:r>
              <a:rPr lang="en-US" sz="2000"/>
              <a:t>Team is aware of roles and responsibilities</a:t>
            </a:r>
          </a:p>
          <a:p>
            <a:pPr>
              <a:buFont typeface="Wingdings" panose="05000000000000000000" pitchFamily="2" charset="2"/>
              <a:buChar char="ü"/>
            </a:pPr>
            <a:r>
              <a:rPr lang="en-US" sz="2000"/>
              <a:t>EMR mapping to Netcare understood</a:t>
            </a:r>
          </a:p>
          <a:p>
            <a:pPr>
              <a:buFont typeface="Wingdings" panose="05000000000000000000" pitchFamily="2" charset="2"/>
              <a:buChar char="ü"/>
            </a:pPr>
            <a:r>
              <a:rPr lang="en-US" sz="2000"/>
              <a:t>Panel readiness checklist (for panel clinics only)</a:t>
            </a:r>
          </a:p>
          <a:p>
            <a:pPr>
              <a:buFont typeface="Wingdings" panose="05000000000000000000" pitchFamily="2" charset="2"/>
              <a:buChar char="ü"/>
            </a:pPr>
            <a:endParaRPr lang="en-CA" sz="2400"/>
          </a:p>
        </p:txBody>
      </p:sp>
      <p:pic>
        <p:nvPicPr>
          <p:cNvPr id="5" name="Picture 4"/>
          <p:cNvPicPr>
            <a:picLocks noChangeAspect="1"/>
          </p:cNvPicPr>
          <p:nvPr/>
        </p:nvPicPr>
        <p:blipFill>
          <a:blip r:embed="rId3"/>
          <a:stretch>
            <a:fillRect/>
          </a:stretch>
        </p:blipFill>
        <p:spPr>
          <a:xfrm>
            <a:off x="609600" y="1480270"/>
            <a:ext cx="3066763" cy="398477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TextBox 5"/>
          <p:cNvSpPr txBox="1"/>
          <p:nvPr/>
        </p:nvSpPr>
        <p:spPr>
          <a:xfrm>
            <a:off x="1344987" y="5888746"/>
            <a:ext cx="88742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6A0D8"/>
                </a:solidFill>
                <a:effectLst/>
                <a:uLnTx/>
                <a:uFillTx/>
                <a:latin typeface="Segoe UI"/>
                <a:ea typeface="+mn-ea"/>
                <a:cs typeface="+mn-cs"/>
              </a:rPr>
              <a:t>Note: </a:t>
            </a:r>
            <a:r>
              <a:rPr kumimoji="0" lang="en-US" sz="1800" b="0" i="0" u="none" strike="noStrike" kern="1200" cap="none" spc="0" normalizeH="0" baseline="0" noProof="0">
                <a:ln>
                  <a:noFill/>
                </a:ln>
                <a:solidFill>
                  <a:srgbClr val="46A0D8"/>
                </a:solidFill>
                <a:effectLst/>
                <a:uLnTx/>
                <a:uFillTx/>
                <a:latin typeface="Segoe UI"/>
                <a:ea typeface="+mn-ea"/>
                <a:cs typeface="+mn-cs"/>
              </a:rPr>
              <a:t>Page 3 of the Confirmation of Participation Form provides detailed instructions.</a:t>
            </a:r>
            <a:endParaRPr kumimoji="0" lang="en-CA" sz="1800" b="0" i="0" u="none" strike="noStrike" kern="1200" cap="none" spc="0" normalizeH="0" baseline="0" noProof="0">
              <a:ln>
                <a:noFill/>
              </a:ln>
              <a:solidFill>
                <a:srgbClr val="46A0D8"/>
              </a:solidFill>
              <a:effectLst/>
              <a:uLnTx/>
              <a:uFillTx/>
              <a:latin typeface="Segoe UI"/>
              <a:ea typeface="+mn-ea"/>
              <a:cs typeface="+mn-cs"/>
            </a:endParaRPr>
          </a:p>
        </p:txBody>
      </p:sp>
    </p:spTree>
    <p:extLst>
      <p:ext uri="{BB962C8B-B14F-4D97-AF65-F5344CB8AC3E}">
        <p14:creationId xmlns:p14="http://schemas.microsoft.com/office/powerpoint/2010/main" val="2897115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0357" y="1343866"/>
            <a:ext cx="11131285" cy="1488875"/>
          </a:xfrm>
        </p:spPr>
        <p:txBody>
          <a:bodyPr>
            <a:noAutofit/>
          </a:bodyPr>
          <a:lstStyle/>
          <a:p>
            <a:pPr algn="ctr"/>
            <a:r>
              <a:rPr lang="en-US" sz="6000">
                <a:solidFill>
                  <a:schemeClr val="bg1">
                    <a:lumMod val="50000"/>
                  </a:schemeClr>
                </a:solidFill>
              </a:rPr>
              <a:t>Pre Go-Live Tips</a:t>
            </a:r>
            <a:br>
              <a:rPr lang="en-US" sz="6000">
                <a:solidFill>
                  <a:schemeClr val="bg1">
                    <a:lumMod val="50000"/>
                  </a:schemeClr>
                </a:solidFill>
              </a:rPr>
            </a:br>
            <a:r>
              <a:rPr lang="en-US" sz="6000">
                <a:solidFill>
                  <a:schemeClr val="bg1">
                    <a:lumMod val="50000"/>
                  </a:schemeClr>
                </a:solidFill>
              </a:rPr>
              <a:t>Tools and Supports</a:t>
            </a:r>
            <a:endParaRPr lang="en-CA" sz="6000">
              <a:solidFill>
                <a:schemeClr val="bg1">
                  <a:lumMod val="50000"/>
                </a:schemeClr>
              </a:solidFill>
            </a:endParaRPr>
          </a:p>
        </p:txBody>
      </p:sp>
      <p:sp>
        <p:nvSpPr>
          <p:cNvPr id="2" name="Rectangle 1"/>
          <p:cNvSpPr/>
          <p:nvPr/>
        </p:nvSpPr>
        <p:spPr>
          <a:xfrm>
            <a:off x="2896439" y="3120509"/>
            <a:ext cx="74698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Segoe UI"/>
                <a:ea typeface="+mn-ea"/>
                <a:cs typeface="+mn-cs"/>
                <a:hlinkClick r:id="rId3"/>
              </a:rPr>
              <a:t>https://actt.albertadoctors.org/cii-cpar/toolsresources</a:t>
            </a:r>
            <a:endParaRPr kumimoji="0" lang="en-CA" sz="24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85657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0479" y="2570421"/>
            <a:ext cx="5275521" cy="1717157"/>
          </a:xfrm>
        </p:spPr>
        <p:txBody>
          <a:bodyPr>
            <a:normAutofit/>
          </a:bodyPr>
          <a:lstStyle/>
          <a:p>
            <a:pPr algn="ctr"/>
            <a:r>
              <a:rPr lang="en-US" sz="3600">
                <a:solidFill>
                  <a:srgbClr val="275971"/>
                </a:solidFill>
              </a:rPr>
              <a:t>Next step for the clinic Site Liaison</a:t>
            </a:r>
            <a:br>
              <a:rPr lang="en-US" sz="3600">
                <a:solidFill>
                  <a:srgbClr val="275971"/>
                </a:solidFill>
              </a:rPr>
            </a:br>
            <a:endParaRPr lang="en-CA" sz="3600">
              <a:solidFill>
                <a:srgbClr val="275971"/>
              </a:solidFill>
            </a:endParaRPr>
          </a:p>
        </p:txBody>
      </p:sp>
      <p:pic>
        <p:nvPicPr>
          <p:cNvPr id="2" name="Picture 1">
            <a:extLst>
              <a:ext uri="{FF2B5EF4-FFF2-40B4-BE49-F238E27FC236}">
                <a16:creationId xmlns:a16="http://schemas.microsoft.com/office/drawing/2014/main" id="{8B9243E5-F2CB-4406-804A-07ED592ACEDD}"/>
              </a:ext>
            </a:extLst>
          </p:cNvPr>
          <p:cNvPicPr>
            <a:picLocks noChangeAspect="1"/>
          </p:cNvPicPr>
          <p:nvPr/>
        </p:nvPicPr>
        <p:blipFill>
          <a:blip r:embed="rId3"/>
          <a:stretch>
            <a:fillRect/>
          </a:stretch>
        </p:blipFill>
        <p:spPr>
          <a:xfrm>
            <a:off x="6664195" y="913379"/>
            <a:ext cx="4176257" cy="5391168"/>
          </a:xfrm>
          <a:prstGeom prst="rect">
            <a:avLst/>
          </a:prstGeom>
        </p:spPr>
      </p:pic>
      <p:sp>
        <p:nvSpPr>
          <p:cNvPr id="4" name="Title 2">
            <a:extLst>
              <a:ext uri="{FF2B5EF4-FFF2-40B4-BE49-F238E27FC236}">
                <a16:creationId xmlns:a16="http://schemas.microsoft.com/office/drawing/2014/main" id="{064E6190-56F4-465E-B17A-B52AA9BE9D79}"/>
              </a:ext>
            </a:extLst>
          </p:cNvPr>
          <p:cNvSpPr txBox="1">
            <a:spLocks/>
          </p:cNvSpPr>
          <p:nvPr/>
        </p:nvSpPr>
        <p:spPr>
          <a:xfrm>
            <a:off x="693821" y="176576"/>
            <a:ext cx="5275521" cy="73608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275971"/>
                </a:solidFill>
                <a:effectLst/>
                <a:uLnTx/>
                <a:uFillTx/>
                <a:latin typeface="Segoe UI" panose="020B0502040204020203" pitchFamily="34" charset="0"/>
                <a:ea typeface="+mj-ea"/>
                <a:cs typeface="+mj-cs"/>
              </a:rPr>
              <a:t>Team Toolkit</a:t>
            </a:r>
            <a:endParaRPr kumimoji="0" lang="en-CA" sz="3600" b="0" i="0" u="none" strike="noStrike" kern="1200" cap="none" spc="0" normalizeH="0" baseline="0" noProof="0">
              <a:ln>
                <a:noFill/>
              </a:ln>
              <a:solidFill>
                <a:srgbClr val="275971"/>
              </a:solidFill>
              <a:effectLst/>
              <a:uLnTx/>
              <a:uFillTx/>
              <a:latin typeface="Segoe UI" panose="020B0502040204020203" pitchFamily="34" charset="0"/>
              <a:ea typeface="+mj-ea"/>
              <a:cs typeface="+mj-cs"/>
            </a:endParaRPr>
          </a:p>
        </p:txBody>
      </p:sp>
    </p:spTree>
    <p:extLst>
      <p:ext uri="{BB962C8B-B14F-4D97-AF65-F5344CB8AC3E}">
        <p14:creationId xmlns:p14="http://schemas.microsoft.com/office/powerpoint/2010/main" val="2981180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314575"/>
            <a:ext cx="4404360" cy="1707912"/>
          </a:xfrm>
        </p:spPr>
        <p:txBody>
          <a:bodyPr>
            <a:normAutofit/>
          </a:bodyPr>
          <a:lstStyle/>
          <a:p>
            <a:r>
              <a:rPr lang="en-US" sz="3600">
                <a:solidFill>
                  <a:srgbClr val="275971"/>
                </a:solidFill>
              </a:rPr>
              <a:t>Use the Clinic Journey Checklist for each step</a:t>
            </a:r>
            <a:endParaRPr lang="en-CA" sz="3600">
              <a:solidFill>
                <a:srgbClr val="275971"/>
              </a:solidFill>
            </a:endParaRPr>
          </a:p>
        </p:txBody>
      </p:sp>
      <p:pic>
        <p:nvPicPr>
          <p:cNvPr id="5" name="Picture 4"/>
          <p:cNvPicPr>
            <a:picLocks noChangeAspect="1"/>
          </p:cNvPicPr>
          <p:nvPr/>
        </p:nvPicPr>
        <p:blipFill>
          <a:blip r:embed="rId3"/>
          <a:stretch>
            <a:fillRect/>
          </a:stretch>
        </p:blipFill>
        <p:spPr>
          <a:xfrm>
            <a:off x="6192037" y="898358"/>
            <a:ext cx="4299248" cy="5529262"/>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3" name="Rectangle 2"/>
          <p:cNvSpPr/>
          <p:nvPr/>
        </p:nvSpPr>
        <p:spPr>
          <a:xfrm>
            <a:off x="221818" y="4184134"/>
            <a:ext cx="56371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Segoe UI"/>
                <a:ea typeface="+mn-ea"/>
                <a:cs typeface="+mn-cs"/>
                <a:hlinkClick r:id="rId4"/>
              </a:rPr>
              <a:t>https://actt.albertadoctors.org/cii-cpar/toolsresources</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
        <p:nvSpPr>
          <p:cNvPr id="6" name="Title 3">
            <a:extLst>
              <a:ext uri="{FF2B5EF4-FFF2-40B4-BE49-F238E27FC236}">
                <a16:creationId xmlns:a16="http://schemas.microsoft.com/office/drawing/2014/main" id="{FC80A2B3-69FC-4E21-898B-135284C7FDA9}"/>
              </a:ext>
            </a:extLst>
          </p:cNvPr>
          <p:cNvSpPr txBox="1">
            <a:spLocks/>
          </p:cNvSpPr>
          <p:nvPr/>
        </p:nvSpPr>
        <p:spPr>
          <a:xfrm>
            <a:off x="693821" y="176576"/>
            <a:ext cx="6619875" cy="6858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000" b="0" kern="1200">
                <a:solidFill>
                  <a:srgbClr val="27597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275971"/>
                </a:solidFill>
                <a:effectLst/>
                <a:uLnTx/>
                <a:uFillTx/>
                <a:latin typeface="Segoe UI" panose="020B0502040204020203" pitchFamily="34" charset="0"/>
                <a:ea typeface="+mj-ea"/>
                <a:cs typeface="+mj-cs"/>
              </a:rPr>
              <a:t>The Clinic Journey Checklist</a:t>
            </a:r>
            <a:endParaRPr kumimoji="0" lang="en-CA" sz="3600" b="0" i="0" u="none" strike="noStrike" kern="1200" cap="none" spc="0" normalizeH="0" baseline="0" noProof="0">
              <a:ln>
                <a:noFill/>
              </a:ln>
              <a:solidFill>
                <a:srgbClr val="275971"/>
              </a:solidFill>
              <a:effectLst/>
              <a:uLnTx/>
              <a:uFillTx/>
              <a:latin typeface="Segoe UI" panose="020B0502040204020203" pitchFamily="34" charset="0"/>
              <a:ea typeface="+mj-ea"/>
              <a:cs typeface="+mj-cs"/>
            </a:endParaRPr>
          </a:p>
        </p:txBody>
      </p:sp>
    </p:spTree>
    <p:extLst>
      <p:ext uri="{BB962C8B-B14F-4D97-AF65-F5344CB8AC3E}">
        <p14:creationId xmlns:p14="http://schemas.microsoft.com/office/powerpoint/2010/main" val="39504885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16495" y="853294"/>
            <a:ext cx="5303096" cy="5183477"/>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693821" y="176576"/>
            <a:ext cx="10515600" cy="684696"/>
          </a:xfrm>
        </p:spPr>
        <p:txBody>
          <a:bodyPr anchor="t">
            <a:normAutofit/>
          </a:bodyPr>
          <a:lstStyle/>
          <a:p>
            <a:pPr eaLnBrk="1" hangingPunct="1"/>
            <a:r>
              <a:rPr lang="en-CA" sz="3600">
                <a:solidFill>
                  <a:srgbClr val="275971"/>
                </a:solidFill>
                <a:ea typeface="Helvetica Neue Condensed" panose="02000503000000020004" pitchFamily="2" charset="0"/>
              </a:rPr>
              <a:t>More Information and Resources</a:t>
            </a:r>
          </a:p>
        </p:txBody>
      </p:sp>
      <p:sp>
        <p:nvSpPr>
          <p:cNvPr id="8" name="Title 2"/>
          <p:cNvSpPr txBox="1">
            <a:spLocks/>
          </p:cNvSpPr>
          <p:nvPr/>
        </p:nvSpPr>
        <p:spPr bwMode="auto">
          <a:xfrm>
            <a:off x="627220" y="5829234"/>
            <a:ext cx="10959008" cy="75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lvl1pPr algn="l" rtl="0" eaLnBrk="0" fontAlgn="base" hangingPunct="0">
              <a:spcBef>
                <a:spcPct val="0"/>
              </a:spcBef>
              <a:spcAft>
                <a:spcPct val="0"/>
              </a:spcAft>
              <a:defRPr sz="3200" b="0" kern="1200">
                <a:solidFill>
                  <a:schemeClr val="accent3"/>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rgbClr val="6A737B"/>
                </a:solidFill>
                <a:latin typeface="Arial" charset="0"/>
                <a:cs typeface="Arial" charset="0"/>
              </a:defRPr>
            </a:lvl2pPr>
            <a:lvl3pPr algn="l" rtl="0" eaLnBrk="0" fontAlgn="base" hangingPunct="0">
              <a:spcBef>
                <a:spcPct val="0"/>
              </a:spcBef>
              <a:spcAft>
                <a:spcPct val="0"/>
              </a:spcAft>
              <a:defRPr sz="4400">
                <a:solidFill>
                  <a:srgbClr val="6A737B"/>
                </a:solidFill>
                <a:latin typeface="Arial" charset="0"/>
                <a:cs typeface="Arial" charset="0"/>
              </a:defRPr>
            </a:lvl3pPr>
            <a:lvl4pPr algn="l" rtl="0" eaLnBrk="0" fontAlgn="base" hangingPunct="0">
              <a:spcBef>
                <a:spcPct val="0"/>
              </a:spcBef>
              <a:spcAft>
                <a:spcPct val="0"/>
              </a:spcAft>
              <a:defRPr sz="4400">
                <a:solidFill>
                  <a:srgbClr val="6A737B"/>
                </a:solidFill>
                <a:latin typeface="Arial" charset="0"/>
                <a:cs typeface="Arial" charset="0"/>
              </a:defRPr>
            </a:lvl4pPr>
            <a:lvl5pPr algn="l" rtl="0" eaLnBrk="0" fontAlgn="base" hangingPunct="0">
              <a:spcBef>
                <a:spcPct val="0"/>
              </a:spcBef>
              <a:spcAft>
                <a:spcPct val="0"/>
              </a:spcAft>
              <a:defRPr sz="4400">
                <a:solidFill>
                  <a:srgbClr val="6A737B"/>
                </a:solidFill>
                <a:latin typeface="Arial" charset="0"/>
                <a:cs typeface="Arial" charset="0"/>
              </a:defRPr>
            </a:lvl5pPr>
            <a:lvl6pPr marL="457200" algn="l" rtl="0" fontAlgn="base">
              <a:spcBef>
                <a:spcPct val="0"/>
              </a:spcBef>
              <a:spcAft>
                <a:spcPct val="0"/>
              </a:spcAft>
              <a:defRPr sz="4400">
                <a:solidFill>
                  <a:srgbClr val="6A737B"/>
                </a:solidFill>
                <a:latin typeface="Arial" charset="0"/>
                <a:cs typeface="Arial" charset="0"/>
              </a:defRPr>
            </a:lvl6pPr>
            <a:lvl7pPr marL="914400" algn="l" rtl="0" fontAlgn="base">
              <a:spcBef>
                <a:spcPct val="0"/>
              </a:spcBef>
              <a:spcAft>
                <a:spcPct val="0"/>
              </a:spcAft>
              <a:defRPr sz="4400">
                <a:solidFill>
                  <a:srgbClr val="6A737B"/>
                </a:solidFill>
                <a:latin typeface="Arial" charset="0"/>
                <a:cs typeface="Arial" charset="0"/>
              </a:defRPr>
            </a:lvl7pPr>
            <a:lvl8pPr marL="1371600" algn="l" rtl="0" fontAlgn="base">
              <a:spcBef>
                <a:spcPct val="0"/>
              </a:spcBef>
              <a:spcAft>
                <a:spcPct val="0"/>
              </a:spcAft>
              <a:defRPr sz="4400">
                <a:solidFill>
                  <a:srgbClr val="6A737B"/>
                </a:solidFill>
                <a:latin typeface="Arial" charset="0"/>
                <a:cs typeface="Arial" charset="0"/>
              </a:defRPr>
            </a:lvl8pPr>
            <a:lvl9pPr marL="1828800" algn="l" rtl="0" fontAlgn="base">
              <a:spcBef>
                <a:spcPct val="0"/>
              </a:spcBef>
              <a:spcAft>
                <a:spcPct val="0"/>
              </a:spcAft>
              <a:defRPr sz="4400">
                <a:solidFill>
                  <a:srgbClr val="6A737B"/>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hlinkClick r:id="rId4"/>
              </a:rPr>
              <a:t>https://actt.albertadoctors.org/cii-cpar/toolsresources</a:t>
            </a:r>
            <a:endParaRPr kumimoji="0" lang="en-CA" sz="32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193632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3821" y="176576"/>
            <a:ext cx="10515600" cy="655189"/>
          </a:xfrm>
        </p:spPr>
        <p:txBody>
          <a:bodyPr>
            <a:normAutofit/>
          </a:bodyPr>
          <a:lstStyle/>
          <a:p>
            <a:r>
              <a:rPr lang="en-US" sz="3600">
                <a:solidFill>
                  <a:srgbClr val="275971"/>
                </a:solidFill>
              </a:rPr>
              <a:t>Information Sharing Questions?</a:t>
            </a:r>
            <a:endParaRPr lang="en-CA" sz="3600">
              <a:solidFill>
                <a:srgbClr val="275971"/>
              </a:solidFill>
            </a:endParaRPr>
          </a:p>
        </p:txBody>
      </p:sp>
      <p:pic>
        <p:nvPicPr>
          <p:cNvPr id="6" name="Picture 5"/>
          <p:cNvPicPr>
            <a:picLocks noChangeAspect="1"/>
          </p:cNvPicPr>
          <p:nvPr/>
        </p:nvPicPr>
        <p:blipFill>
          <a:blip r:embed="rId3"/>
          <a:stretch>
            <a:fillRect/>
          </a:stretch>
        </p:blipFill>
        <p:spPr>
          <a:xfrm>
            <a:off x="838200" y="1388012"/>
            <a:ext cx="2886690" cy="374200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7" name="TextBox 6"/>
          <p:cNvSpPr txBox="1"/>
          <p:nvPr/>
        </p:nvSpPr>
        <p:spPr>
          <a:xfrm>
            <a:off x="4344617" y="1388012"/>
            <a:ext cx="758478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What if I add a diagnosis or assessment that is incorrect?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Disclaimer:  </a:t>
            </a:r>
            <a:r>
              <a:rPr kumimoji="0" lang="en-US" sz="2400" b="0" i="1" u="none" strike="noStrike" kern="1200" cap="none" spc="0" normalizeH="0" baseline="0" noProof="0">
                <a:ln>
                  <a:noFill/>
                </a:ln>
                <a:solidFill>
                  <a:prstClr val="black"/>
                </a:solidFill>
                <a:effectLst/>
                <a:uLnTx/>
                <a:uFillTx/>
                <a:latin typeface="Segoe UI"/>
                <a:ea typeface="+mn-ea"/>
                <a:cs typeface="+mn-cs"/>
              </a:rPr>
              <a:t>This document lists the patient’s encounter information from participating clinics.  It does not represent the patient’s medical history or summary.   Provider must verify the accuracy and completeness of this patient’s information prior to treatment decisions. </a:t>
            </a:r>
            <a:endParaRPr kumimoji="0" lang="en-CA" sz="2400" b="0" i="1" u="none" strike="noStrike" kern="1200" cap="none" spc="0" normalizeH="0" baseline="0" noProof="0">
              <a:ln>
                <a:noFill/>
              </a:ln>
              <a:solidFill>
                <a:prstClr val="black"/>
              </a:solidFill>
              <a:effectLst/>
              <a:uLnTx/>
              <a:uFillTx/>
              <a:latin typeface="Segoe UI"/>
              <a:ea typeface="+mn-ea"/>
              <a:cs typeface="+mn-cs"/>
            </a:endParaRPr>
          </a:p>
        </p:txBody>
      </p:sp>
      <p:cxnSp>
        <p:nvCxnSpPr>
          <p:cNvPr id="9" name="Straight Arrow Connector 8"/>
          <p:cNvCxnSpPr>
            <a:cxnSpLocks/>
            <a:stCxn id="7" idx="1"/>
          </p:cNvCxnSpPr>
          <p:nvPr/>
        </p:nvCxnSpPr>
        <p:spPr>
          <a:xfrm flipH="1">
            <a:off x="3127664" y="3096172"/>
            <a:ext cx="1216953" cy="1708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838200" y="4804332"/>
            <a:ext cx="2467708" cy="32568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Picture 2" descr="http://www.albertanetcare.ca/images/Netcar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689" y="5284711"/>
            <a:ext cx="1895824" cy="836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77330" y="5156531"/>
            <a:ext cx="520564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By accessing Alberta Netcare, users agree to the Term of Use and Disclaimer. Information is “as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Providers must use their clinical judgement.</a:t>
            </a:r>
            <a:endParaRPr kumimoji="0" lang="en-CA"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37678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00A0-27C9-8F46-B3A7-AC7120E18E8B}"/>
              </a:ext>
            </a:extLst>
          </p:cNvPr>
          <p:cNvSpPr>
            <a:spLocks noGrp="1"/>
          </p:cNvSpPr>
          <p:nvPr>
            <p:ph type="ctrTitle"/>
          </p:nvPr>
        </p:nvSpPr>
        <p:spPr>
          <a:xfrm>
            <a:off x="747274" y="357259"/>
            <a:ext cx="5656452" cy="4224469"/>
          </a:xfrm>
        </p:spPr>
        <p:txBody>
          <a:bodyPr>
            <a:normAutofit/>
          </a:bodyPr>
          <a:lstStyle/>
          <a:p>
            <a:r>
              <a:rPr lang="en-US">
                <a:solidFill>
                  <a:srgbClr val="275971"/>
                </a:solidFill>
              </a:rPr>
              <a:t>Questions</a:t>
            </a:r>
            <a:br>
              <a:rPr lang="en-US">
                <a:solidFill>
                  <a:srgbClr val="275971"/>
                </a:solidFill>
              </a:rPr>
            </a:br>
            <a:r>
              <a:rPr lang="en-US">
                <a:solidFill>
                  <a:srgbClr val="275971"/>
                </a:solidFill>
              </a:rPr>
              <a:t>&amp; Next</a:t>
            </a:r>
            <a:br>
              <a:rPr lang="en-US">
                <a:solidFill>
                  <a:srgbClr val="275971"/>
                </a:solidFill>
              </a:rPr>
            </a:br>
            <a:r>
              <a:rPr lang="en-US">
                <a:solidFill>
                  <a:srgbClr val="275971"/>
                </a:solidFill>
              </a:rPr>
              <a:t>Steps</a:t>
            </a:r>
            <a:br>
              <a:rPr lang="en-US">
                <a:solidFill>
                  <a:srgbClr val="275971"/>
                </a:solidFill>
              </a:rPr>
            </a:br>
            <a:br>
              <a:rPr lang="en-US">
                <a:solidFill>
                  <a:srgbClr val="275971"/>
                </a:solidFill>
              </a:rPr>
            </a:br>
            <a:endParaRPr lang="en-US">
              <a:solidFill>
                <a:srgbClr val="275971"/>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101201" y="357259"/>
            <a:ext cx="5486400" cy="5232400"/>
          </a:xfrm>
          <a:prstGeom prst="rect">
            <a:avLst/>
          </a:prstGeom>
        </p:spPr>
      </p:pic>
    </p:spTree>
    <p:extLst>
      <p:ext uri="{BB962C8B-B14F-4D97-AF65-F5344CB8AC3E}">
        <p14:creationId xmlns:p14="http://schemas.microsoft.com/office/powerpoint/2010/main" val="1725000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16225"/>
            <a:ext cx="10515600" cy="3022600"/>
          </a:xfrm>
        </p:spPr>
        <p:txBody>
          <a:bodyPr>
            <a:normAutofit fontScale="85000" lnSpcReduction="10000"/>
          </a:bodyPr>
          <a:lstStyle/>
          <a:p>
            <a:pPr marL="0" indent="0">
              <a:buNone/>
            </a:pPr>
            <a:r>
              <a:rPr lang="en-CA" sz="2800">
                <a:hlinkClick r:id="rId3"/>
              </a:rPr>
              <a:t>http://www.albertanetcare.ca/learningcentre/CII.htm</a:t>
            </a:r>
            <a:endParaRPr lang="en-CA" sz="2800"/>
          </a:p>
          <a:p>
            <a:pPr marL="0" indent="0">
              <a:buNone/>
            </a:pPr>
            <a:endParaRPr lang="en-US" sz="28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prstClr val="black"/>
                </a:solidFill>
                <a:effectLst/>
                <a:uLnTx/>
                <a:uFillTx/>
                <a:latin typeface="+mn-lt"/>
                <a:ea typeface="+mj-ea"/>
                <a:cs typeface="Arial" panose="020B0604020202020204" pitchFamily="34" charset="0"/>
                <a:hlinkClick r:id="rId4"/>
              </a:rPr>
              <a:t>https://actt.albertadoctors.org/CII-CPAR/cii-cpar-primary-care/Pages/CII-CPAR-for-Primary-Care.aspx</a:t>
            </a:r>
            <a:r>
              <a:rPr kumimoji="0" lang="en-US" sz="2800" b="0" i="0" u="sng" strike="noStrike" kern="1200" cap="none" spc="0" normalizeH="0" baseline="0" noProof="0">
                <a:ln>
                  <a:noFill/>
                </a:ln>
                <a:solidFill>
                  <a:prstClr val="black"/>
                </a:solidFill>
                <a:effectLst/>
                <a:uLnTx/>
                <a:uFillTx/>
                <a:latin typeface="+mn-lt"/>
                <a:ea typeface="+mj-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a:ln>
                <a:noFill/>
              </a:ln>
              <a:solidFill>
                <a:prstClr val="black"/>
              </a:solidFill>
              <a:effectLst/>
              <a:uLnTx/>
              <a:uFillTx/>
              <a:latin typeface="+mn-lt"/>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a:ln>
                  <a:noFill/>
                </a:ln>
                <a:solidFill>
                  <a:prstClr val="black"/>
                </a:solidFill>
                <a:effectLst/>
                <a:uLnTx/>
                <a:uFillTx/>
                <a:latin typeface="+mn-lt"/>
                <a:ea typeface="+mj-ea"/>
                <a:cs typeface="Arial" panose="020B0604020202020204" pitchFamily="34" charset="0"/>
                <a:hlinkClick r:id="rId5"/>
              </a:rPr>
              <a:t>https://actt.albertadoctors.org/CII-CPAR/Pages/Tools-and-Resources.aspx</a:t>
            </a:r>
            <a:r>
              <a:rPr lang="en-US" sz="2800" u="sng">
                <a:solidFill>
                  <a:prstClr val="black"/>
                </a:solidFill>
                <a:latin typeface="+mn-lt"/>
              </a:rPr>
              <a:t> </a:t>
            </a:r>
            <a:endParaRPr lang="en-US" sz="2800"/>
          </a:p>
          <a:p>
            <a:pPr marL="0" indent="0">
              <a:buNone/>
            </a:pPr>
            <a:endParaRPr lang="en-US" sz="2800"/>
          </a:p>
          <a:p>
            <a:pPr marL="0" indent="0">
              <a:buNone/>
            </a:pPr>
            <a:r>
              <a:rPr lang="en-US" sz="2800"/>
              <a:t>Let your PCN know that you are interested in participating in CII/CPAR.</a:t>
            </a:r>
          </a:p>
        </p:txBody>
      </p:sp>
      <p:sp>
        <p:nvSpPr>
          <p:cNvPr id="4" name="Oval 3"/>
          <p:cNvSpPr/>
          <p:nvPr/>
        </p:nvSpPr>
        <p:spPr>
          <a:xfrm>
            <a:off x="5067300" y="266700"/>
            <a:ext cx="2057400" cy="2057400"/>
          </a:xfrm>
          <a:prstGeom prst="ellipse">
            <a:avLst/>
          </a:prstGeom>
          <a:solidFill>
            <a:srgbClr val="5CB4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1" u="none" strike="noStrike" kern="1200" cap="none" spc="0" normalizeH="0" baseline="0" noProof="0">
                <a:ln>
                  <a:noFill/>
                </a:ln>
                <a:solidFill>
                  <a:prstClr val="white"/>
                </a:solidFill>
                <a:effectLst/>
                <a:uLnTx/>
                <a:uFillTx/>
                <a:latin typeface="Segoe UI" panose="020B0502040204020203" pitchFamily="34" charset="0"/>
                <a:ea typeface="+mn-ea"/>
                <a:cs typeface="+mn-cs"/>
              </a:rPr>
              <a:t>?</a:t>
            </a:r>
            <a:endParaRPr kumimoji="0" lang="en-CA" sz="1800" b="0" i="1"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35086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93821" y="176576"/>
            <a:ext cx="9819467" cy="680039"/>
          </a:xfrm>
        </p:spPr>
        <p:txBody>
          <a:bodyPr vert="horz" lIns="91440" tIns="45720" rIns="91440" bIns="45720" rtlCol="0" anchor="t">
            <a:normAutofit/>
          </a:bodyPr>
          <a:lstStyle/>
          <a:p>
            <a:r>
              <a:rPr lang="en-US" sz="3600">
                <a:solidFill>
                  <a:srgbClr val="275971"/>
                </a:solidFill>
                <a:latin typeface="+mn-lt"/>
              </a:rPr>
              <a:t>New TOP Relational Continuity CPG</a:t>
            </a:r>
          </a:p>
        </p:txBody>
      </p:sp>
      <p:sp>
        <p:nvSpPr>
          <p:cNvPr id="4" name="Slide Number Placeholder 3"/>
          <p:cNvSpPr>
            <a:spLocks noGrp="1"/>
          </p:cNvSpPr>
          <p:nvPr>
            <p:ph type="sldNum" sz="quarter" idx="4294967295"/>
          </p:nvPr>
        </p:nvSpPr>
        <p:spPr/>
        <p:txBody>
          <a:bodyPr/>
          <a:lstStyle/>
          <a:p>
            <a:fld id="{3A2281A5-0AAD-5C43-9874-F8F3A9F5B29A}" type="slidenum">
              <a:rPr lang="en-US" smtClean="0"/>
              <a:pPr/>
              <a:t>8</a:t>
            </a:fld>
            <a:endParaRPr lang="en-US"/>
          </a:p>
        </p:txBody>
      </p:sp>
      <p:pic>
        <p:nvPicPr>
          <p:cNvPr id="3" name="Picture 2"/>
          <p:cNvPicPr>
            <a:picLocks noChangeAspect="1"/>
          </p:cNvPicPr>
          <p:nvPr/>
        </p:nvPicPr>
        <p:blipFill>
          <a:blip r:embed="rId3"/>
          <a:stretch>
            <a:fillRect/>
          </a:stretch>
        </p:blipFill>
        <p:spPr>
          <a:xfrm>
            <a:off x="470992" y="1460068"/>
            <a:ext cx="3418203" cy="4405989"/>
          </a:xfrm>
          <a:prstGeom prst="rect">
            <a:avLst/>
          </a:prstGeom>
          <a:effectLst>
            <a:outerShdw blurRad="50800" dist="38100" dir="8100000" algn="tr" rotWithShape="0">
              <a:prstClr val="black">
                <a:alpha val="40000"/>
              </a:prstClr>
            </a:outerShdw>
          </a:effectLst>
        </p:spPr>
      </p:pic>
      <p:pic>
        <p:nvPicPr>
          <p:cNvPr id="5" name="Picture 4"/>
          <p:cNvPicPr>
            <a:picLocks noChangeAspect="1"/>
          </p:cNvPicPr>
          <p:nvPr/>
        </p:nvPicPr>
        <p:blipFill>
          <a:blip r:embed="rId4"/>
          <a:stretch>
            <a:fillRect/>
          </a:stretch>
        </p:blipFill>
        <p:spPr>
          <a:xfrm>
            <a:off x="4136572" y="1460069"/>
            <a:ext cx="3413608" cy="4405989"/>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stretch>
            <a:fillRect/>
          </a:stretch>
        </p:blipFill>
        <p:spPr>
          <a:xfrm>
            <a:off x="7651343" y="2420719"/>
            <a:ext cx="4451757" cy="2716493"/>
          </a:xfrm>
          <a:prstGeom prst="rect">
            <a:avLst/>
          </a:prstGeom>
          <a:effectLst>
            <a:outerShdw blurRad="50800" dist="38100" dir="18900000" algn="bl" rotWithShape="0">
              <a:prstClr val="black">
                <a:alpha val="40000"/>
              </a:prstClr>
            </a:outerShdw>
          </a:effectLst>
        </p:spPr>
      </p:pic>
      <p:sp>
        <p:nvSpPr>
          <p:cNvPr id="10" name="TextBox 9"/>
          <p:cNvSpPr txBox="1"/>
          <p:nvPr/>
        </p:nvSpPr>
        <p:spPr>
          <a:xfrm>
            <a:off x="1443353" y="5872586"/>
            <a:ext cx="1473480" cy="461665"/>
          </a:xfrm>
          <a:prstGeom prst="rect">
            <a:avLst/>
          </a:prstGeom>
          <a:noFill/>
        </p:spPr>
        <p:txBody>
          <a:bodyPr wrap="none" rtlCol="0">
            <a:spAutoFit/>
          </a:bodyPr>
          <a:lstStyle/>
          <a:p>
            <a:r>
              <a:rPr lang="en-US" sz="2400"/>
              <a:t>Guideline</a:t>
            </a:r>
            <a:endParaRPr lang="en-CA" sz="2400"/>
          </a:p>
        </p:txBody>
      </p:sp>
      <p:sp>
        <p:nvSpPr>
          <p:cNvPr id="11" name="TextBox 10"/>
          <p:cNvSpPr txBox="1"/>
          <p:nvPr/>
        </p:nvSpPr>
        <p:spPr>
          <a:xfrm>
            <a:off x="5104487" y="5866057"/>
            <a:ext cx="1477777" cy="461665"/>
          </a:xfrm>
          <a:prstGeom prst="rect">
            <a:avLst/>
          </a:prstGeom>
          <a:noFill/>
        </p:spPr>
        <p:txBody>
          <a:bodyPr wrap="none" rtlCol="0">
            <a:spAutoFit/>
          </a:bodyPr>
          <a:lstStyle/>
          <a:p>
            <a:r>
              <a:rPr lang="en-US" sz="2400"/>
              <a:t>Summary</a:t>
            </a:r>
            <a:endParaRPr lang="en-CA" sz="2400"/>
          </a:p>
        </p:txBody>
      </p:sp>
      <p:sp>
        <p:nvSpPr>
          <p:cNvPr id="12" name="TextBox 11"/>
          <p:cNvSpPr txBox="1"/>
          <p:nvPr/>
        </p:nvSpPr>
        <p:spPr>
          <a:xfrm>
            <a:off x="8748451" y="5137213"/>
            <a:ext cx="2422138" cy="461665"/>
          </a:xfrm>
          <a:prstGeom prst="rect">
            <a:avLst/>
          </a:prstGeom>
          <a:noFill/>
        </p:spPr>
        <p:txBody>
          <a:bodyPr wrap="none" rtlCol="0">
            <a:spAutoFit/>
          </a:bodyPr>
          <a:lstStyle/>
          <a:p>
            <a:r>
              <a:rPr lang="en-US" sz="2400"/>
              <a:t>Change Package</a:t>
            </a:r>
            <a:endParaRPr lang="en-CA" sz="2400"/>
          </a:p>
        </p:txBody>
      </p:sp>
      <p:sp>
        <p:nvSpPr>
          <p:cNvPr id="2" name="Oval 1"/>
          <p:cNvSpPr/>
          <p:nvPr/>
        </p:nvSpPr>
        <p:spPr>
          <a:xfrm>
            <a:off x="10094152" y="199681"/>
            <a:ext cx="1626857" cy="1648243"/>
          </a:xfrm>
          <a:prstGeom prst="ellipse">
            <a:avLst/>
          </a:prstGeom>
          <a:solidFill>
            <a:srgbClr val="27597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33"/>
              <a:t>June 2019</a:t>
            </a:r>
            <a:endParaRPr lang="en-CA" sz="2133"/>
          </a:p>
        </p:txBody>
      </p:sp>
    </p:spTree>
    <p:extLst>
      <p:ext uri="{BB962C8B-B14F-4D97-AF65-F5344CB8AC3E}">
        <p14:creationId xmlns:p14="http://schemas.microsoft.com/office/powerpoint/2010/main" val="83406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0357" y="2029325"/>
            <a:ext cx="11131285" cy="1063759"/>
          </a:xfrm>
        </p:spPr>
        <p:txBody>
          <a:bodyPr>
            <a:normAutofit/>
          </a:bodyPr>
          <a:lstStyle/>
          <a:p>
            <a:pPr algn="ctr"/>
            <a:r>
              <a:rPr lang="en-CA" sz="6000">
                <a:solidFill>
                  <a:schemeClr val="bg2">
                    <a:lumMod val="50000"/>
                  </a:schemeClr>
                </a:solidFill>
                <a:latin typeface="+mn-lt"/>
              </a:rPr>
              <a:t>What are CII and CPAR?</a:t>
            </a:r>
          </a:p>
        </p:txBody>
      </p:sp>
      <p:sp>
        <p:nvSpPr>
          <p:cNvPr id="4" name="Slide Number Placeholder 3"/>
          <p:cNvSpPr>
            <a:spLocks noGrp="1"/>
          </p:cNvSpPr>
          <p:nvPr>
            <p:ph type="sldNum" sz="quarter" idx="4294967295"/>
          </p:nvPr>
        </p:nvSpPr>
        <p:spPr>
          <a:xfrm>
            <a:off x="0" y="6309785"/>
            <a:ext cx="2743200" cy="366183"/>
          </a:xfrm>
        </p:spPr>
        <p:txBody>
          <a:bodyPr/>
          <a:lstStyle/>
          <a:p>
            <a:pPr defTabSz="1219170" fontAlgn="base">
              <a:spcBef>
                <a:spcPct val="0"/>
              </a:spcBef>
              <a:spcAft>
                <a:spcPct val="0"/>
              </a:spcAft>
            </a:pPr>
            <a:fld id="{3A2281A5-0AAD-5C43-9874-F8F3A9F5B29A}" type="slidenum">
              <a:rPr lang="en-US">
                <a:solidFill>
                  <a:srgbClr val="36424A">
                    <a:tint val="75000"/>
                  </a:srgbClr>
                </a:solidFill>
              </a:rPr>
              <a:pPr defTabSz="1219170" fontAlgn="base">
                <a:spcBef>
                  <a:spcPct val="0"/>
                </a:spcBef>
                <a:spcAft>
                  <a:spcPct val="0"/>
                </a:spcAft>
              </a:pPr>
              <a:t>9</a:t>
            </a:fld>
            <a:endParaRPr lang="en-US">
              <a:solidFill>
                <a:srgbClr val="36424A">
                  <a:tint val="75000"/>
                </a:srgbClr>
              </a:solidFill>
            </a:endParaRPr>
          </a:p>
        </p:txBody>
      </p:sp>
    </p:spTree>
    <p:extLst>
      <p:ext uri="{BB962C8B-B14F-4D97-AF65-F5344CB8AC3E}">
        <p14:creationId xmlns:p14="http://schemas.microsoft.com/office/powerpoint/2010/main" val="3821802613"/>
      </p:ext>
    </p:extLst>
  </p:cSld>
  <p:clrMapOvr>
    <a:masterClrMapping/>
  </p:clrMapOvr>
</p:sld>
</file>

<file path=ppt/theme/theme1.xml><?xml version="1.0" encoding="utf-8"?>
<a:theme xmlns:a="http://schemas.openxmlformats.org/drawingml/2006/main" name="CII Updated">
  <a:themeElements>
    <a:clrScheme name="Custom 1">
      <a:dk1>
        <a:sysClr val="windowText" lastClr="000000"/>
      </a:dk1>
      <a:lt1>
        <a:sysClr val="window" lastClr="FFFFFF"/>
      </a:lt1>
      <a:dk2>
        <a:srgbClr val="2D3C50"/>
      </a:dk2>
      <a:lt2>
        <a:srgbClr val="CBD1D1"/>
      </a:lt2>
      <a:accent1>
        <a:srgbClr val="46A0D8"/>
      </a:accent1>
      <a:accent2>
        <a:srgbClr val="CC5B27"/>
      </a:accent2>
      <a:accent3>
        <a:srgbClr val="33AC55"/>
      </a:accent3>
      <a:accent4>
        <a:srgbClr val="EE9F20"/>
      </a:accent4>
      <a:accent5>
        <a:srgbClr val="824D9D"/>
      </a:accent5>
      <a:accent6>
        <a:srgbClr val="3ABA99"/>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I Updated" id="{165082BC-5C6B-46C0-949B-2C1CE19C9E24}" vid="{D2F31BE5-1A7D-4740-9113-BE97E9A30E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II Updated">
  <a:themeElements>
    <a:clrScheme name="Custom 1">
      <a:dk1>
        <a:sysClr val="windowText" lastClr="000000"/>
      </a:dk1>
      <a:lt1>
        <a:sysClr val="window" lastClr="FFFFFF"/>
      </a:lt1>
      <a:dk2>
        <a:srgbClr val="2D3C50"/>
      </a:dk2>
      <a:lt2>
        <a:srgbClr val="CBD1D1"/>
      </a:lt2>
      <a:accent1>
        <a:srgbClr val="46A0D8"/>
      </a:accent1>
      <a:accent2>
        <a:srgbClr val="CC5B27"/>
      </a:accent2>
      <a:accent3>
        <a:srgbClr val="33AC55"/>
      </a:accent3>
      <a:accent4>
        <a:srgbClr val="EE9F20"/>
      </a:accent4>
      <a:accent5>
        <a:srgbClr val="824D9D"/>
      </a:accent5>
      <a:accent6>
        <a:srgbClr val="3ABA99"/>
      </a:accent6>
      <a:hlink>
        <a:srgbClr val="0563C1"/>
      </a:hlink>
      <a:folHlink>
        <a:srgbClr val="954F72"/>
      </a:folHlink>
    </a:clrScheme>
    <a:fontScheme name="Custom 2">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CII Updated" id="{165082BC-5C6B-46C0-949B-2C1CE19C9E24}" vid="{D2F31BE5-1A7D-4740-9113-BE97E9A30E02}"/>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5DA9AF63ED7540A573C9323D8CA6CF" ma:contentTypeVersion="3" ma:contentTypeDescription="Create a new document." ma:contentTypeScope="" ma:versionID="5b853673f1cc2f559449b0dded585869">
  <xsd:schema xmlns:xsd="http://www.w3.org/2001/XMLSchema" xmlns:xs="http://www.w3.org/2001/XMLSchema" xmlns:p="http://schemas.microsoft.com/office/2006/metadata/properties" xmlns:ns1="http://schemas.microsoft.com/sharepoint/v3" xmlns:ns2="0d37f581-b434-4035-8b4e-33383588098f" targetNamespace="http://schemas.microsoft.com/office/2006/metadata/properties" ma:root="true" ma:fieldsID="d9f1ebb60a2ffe29a1128610904e439d" ns1:_="" ns2:_="">
    <xsd:import namespace="http://schemas.microsoft.com/sharepoint/v3"/>
    <xsd:import namespace="0d37f581-b434-4035-8b4e-33383588098f"/>
    <xsd:element name="properties">
      <xsd:complexType>
        <xsd:sequence>
          <xsd:element name="documentManagement">
            <xsd:complexType>
              <xsd:all>
                <xsd:element ref="ns1:PublishingStartDate" minOccurs="0"/>
                <xsd:element ref="ns1:PublishingExpirationDate" minOccurs="0"/>
                <xsd:element ref="ns2:Teams_x0020_location" minOccurs="0"/>
                <xsd:element ref="ns2:Page_x0020_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37f581-b434-4035-8b4e-33383588098f" elementFormDefault="qualified">
    <xsd:import namespace="http://schemas.microsoft.com/office/2006/documentManagement/types"/>
    <xsd:import namespace="http://schemas.microsoft.com/office/infopath/2007/PartnerControls"/>
    <xsd:element name="Teams_x0020_location" ma:index="10" nillable="true" ma:displayName="Teams location" ma:format="Hyperlink" ma:internalName="Teams_x0020_location">
      <xsd:complexType>
        <xsd:complexContent>
          <xsd:extension base="dms:URL">
            <xsd:sequence>
              <xsd:element name="Url" type="dms:ValidUrl" minOccurs="0" nillable="true"/>
              <xsd:element name="Description" type="xsd:string" nillable="true"/>
            </xsd:sequence>
          </xsd:extension>
        </xsd:complexContent>
      </xsd:complexType>
    </xsd:element>
    <xsd:element name="Page_x0020_Location" ma:index="11" nillable="true" ma:displayName="Page Location" ma:format="Hyperlink" ma:internalName="Page_x0020_Location">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Page_x0020_Location xmlns="0d37f581-b434-4035-8b4e-33383588098f">
      <Url xsi:nil="true"/>
      <Description xsi:nil="true"/>
    </Page_x0020_Location>
    <Teams_x0020_location xmlns="0d37f581-b434-4035-8b4e-33383588098f">
      <Url xsi:nil="true"/>
      <Description xsi:nil="true"/>
    </Teams_x0020_locat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FA2DB4-F5D7-471E-B907-9EEA6B025FC6}"/>
</file>

<file path=customXml/itemProps2.xml><?xml version="1.0" encoding="utf-8"?>
<ds:datastoreItem xmlns:ds="http://schemas.openxmlformats.org/officeDocument/2006/customXml" ds:itemID="{50333825-5E5E-4328-AFCB-BD123FEFA58C}">
  <ds:schemaRefs>
    <ds:schemaRef ds:uri="1226895d-a49c-4384-bca4-60b43a1d70f6"/>
    <ds:schemaRef ds:uri="http://schemas.microsoft.com/office/2006/documentManagement/types"/>
    <ds:schemaRef ds:uri="http://schemas.microsoft.com/office/infopath/2007/PartnerControls"/>
    <ds:schemaRef ds:uri="http://purl.org/dc/dcmitype/"/>
    <ds:schemaRef ds:uri="http://www.w3.org/XML/1998/namespace"/>
    <ds:schemaRef ds:uri="http://schemas.openxmlformats.org/package/2006/metadata/core-properties"/>
    <ds:schemaRef ds:uri="http://purl.org/dc/terms/"/>
    <ds:schemaRef ds:uri="http://schemas.microsoft.com/office/2006/metadata/properties"/>
    <ds:schemaRef ds:uri="http://purl.org/dc/elements/1.1/"/>
    <ds:schemaRef ds:uri="a241be55-8eed-4ada-b246-699491c8ee38"/>
  </ds:schemaRefs>
</ds:datastoreItem>
</file>

<file path=customXml/itemProps3.xml><?xml version="1.0" encoding="utf-8"?>
<ds:datastoreItem xmlns:ds="http://schemas.openxmlformats.org/officeDocument/2006/customXml" ds:itemID="{219E6859-570A-4A13-8BBF-2E7F533CAE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11147</Words>
  <Application>Microsoft Office PowerPoint</Application>
  <PresentationFormat>Widescreen</PresentationFormat>
  <Paragraphs>1096</Paragraphs>
  <Slides>79</Slides>
  <Notes>77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79</vt:i4>
      </vt:variant>
    </vt:vector>
  </HeadingPairs>
  <TitlesOfParts>
    <vt:vector size="91" baseType="lpstr">
      <vt:lpstr>Arial</vt:lpstr>
      <vt:lpstr>Avenir</vt:lpstr>
      <vt:lpstr>Calibri</vt:lpstr>
      <vt:lpstr>Courier New</vt:lpstr>
      <vt:lpstr>Roboto Regular</vt:lpstr>
      <vt:lpstr>Segoe UI</vt:lpstr>
      <vt:lpstr>Symbol</vt:lpstr>
      <vt:lpstr>Wingdings</vt:lpstr>
      <vt:lpstr>CII Updated</vt:lpstr>
      <vt:lpstr>Office Theme</vt:lpstr>
      <vt:lpstr>1_CII Updated</vt:lpstr>
      <vt:lpstr>1_Office Theme</vt:lpstr>
      <vt:lpstr>PowerPoint Presentation</vt:lpstr>
      <vt:lpstr>Sections</vt:lpstr>
      <vt:lpstr>CII and CPAR were at the Request of Physicians</vt:lpstr>
      <vt:lpstr>Why Technology for Integration &amp; Continuity?</vt:lpstr>
      <vt:lpstr>Continuity Defined</vt:lpstr>
      <vt:lpstr> Rationale/Benefits</vt:lpstr>
      <vt:lpstr>CII/CPAR Alignment with PCN Initiatives</vt:lpstr>
      <vt:lpstr>New TOP Relational Continuity CPG</vt:lpstr>
      <vt:lpstr>What are CII and CPAR?</vt:lpstr>
      <vt:lpstr>What is Community Information Integration (CII)?</vt:lpstr>
      <vt:lpstr>Healthcare Data Repository</vt:lpstr>
      <vt:lpstr>Central Patient Attachment Registry (CPAR)</vt:lpstr>
      <vt:lpstr>Tools and Resources Web Page</vt:lpstr>
      <vt:lpstr>How Does CII/CPAR Work?</vt:lpstr>
      <vt:lpstr>PowerPoint Presentation</vt:lpstr>
      <vt:lpstr>Community Encounter Digest (CED) In Netcare</vt:lpstr>
      <vt:lpstr>Community Encounter Digest (CED) Sample</vt:lpstr>
      <vt:lpstr>        CII                 Data Elements                  CPAR</vt:lpstr>
      <vt:lpstr>Encounters- EMR Checklist Before Go-Live</vt:lpstr>
      <vt:lpstr>Conditions that allow for Encounter information to flow to the CED in Netcare</vt:lpstr>
      <vt:lpstr>Refer to the Accuro EMR CII/CPAR User Guide </vt:lpstr>
      <vt:lpstr>Data Mapping to CED</vt:lpstr>
      <vt:lpstr>Accuro Data Mapping Data that Maps to Alberta Netcare CED and the Healthcare Data Repository</vt:lpstr>
      <vt:lpstr>Accuro Data Mapping Data that Maps to Alberta Netcare CED and the Healthcare Data Repository</vt:lpstr>
      <vt:lpstr>Accuro Data Mapping Data that Maps to Alberta Netcare CED and the Healthcare Data Repository</vt:lpstr>
      <vt:lpstr>Accuro Data Mapping Data that Maps to Alberta Netcare CED and the Healthcare Data Repository</vt:lpstr>
      <vt:lpstr>Accuro Data Mapping Data that Maps to Alberta Netcare CED and the Healthcare Data Repository</vt:lpstr>
      <vt:lpstr>Accuro Data Mapping Data that Maps to Alberta Netcare CED and the Healthcare Data Repository</vt:lpstr>
      <vt:lpstr>Accuro Data Mapping Data that Maps to Alberta Netcare CED and the Healthcare Data Repository</vt:lpstr>
      <vt:lpstr>Accuro Data Mapping Data that Maps to Alberta Netcare CED and the Healthcare Data Repository</vt:lpstr>
      <vt:lpstr>Accuro Data Mapping Data that Maps to Alberta Netcare CED and the Healthcare Data Repository</vt:lpstr>
      <vt:lpstr>PowerPoint Presentation</vt:lpstr>
      <vt:lpstr>Refer to the QHR Accuro CII/CPAR Mapping and User Guides</vt:lpstr>
      <vt:lpstr>Keeping Records Confidential – Do Not Share Encounters</vt:lpstr>
      <vt:lpstr>Consult Reports in Netcare</vt:lpstr>
      <vt:lpstr>Consult Reports - EMR Checklist Before Go-Live</vt:lpstr>
      <vt:lpstr>Sending Consult Reports to Netcare</vt:lpstr>
      <vt:lpstr>Sending Consult Reports to Netcare</vt:lpstr>
      <vt:lpstr>QHR Accuro – Sending Consult Reports to Netcare</vt:lpstr>
      <vt:lpstr>Consult Reports in Netcare</vt:lpstr>
      <vt:lpstr>Keeping Records Confidential – Do Not Share Consult Reports</vt:lpstr>
      <vt:lpstr>Keeping Records Confidential – Do Not Share Consult Reports (Another Option)</vt:lpstr>
      <vt:lpstr>PowerPoint Presentation</vt:lpstr>
      <vt:lpstr>Accuro CPAR Mapping – Patient Demographics</vt:lpstr>
      <vt:lpstr>CPAR Panels – EMR Checklist Before Go-Live</vt:lpstr>
      <vt:lpstr>Conditions that allow Panels to flow from Accuro to the CPAR</vt:lpstr>
      <vt:lpstr>Panel Tip – Review your Panel Before Submission</vt:lpstr>
      <vt:lpstr>Uploads and Reports</vt:lpstr>
      <vt:lpstr>Reports Available for Download</vt:lpstr>
      <vt:lpstr>Reports Available for Download</vt:lpstr>
      <vt:lpstr>PowerPoint Presentation</vt:lpstr>
      <vt:lpstr>eNotifications </vt:lpstr>
      <vt:lpstr>Additional Information About eNotifications</vt:lpstr>
      <vt:lpstr>More Information and Resources</vt:lpstr>
      <vt:lpstr>Benefits of CII/CPAR</vt:lpstr>
      <vt:lpstr>Participation Readiness</vt:lpstr>
      <vt:lpstr>Prerequisites to Participate in CII</vt:lpstr>
      <vt:lpstr>1. Live on Alberta Netcare Portal</vt:lpstr>
      <vt:lpstr>2. Clinic PIA must be up-to-date</vt:lpstr>
      <vt:lpstr>Minor or Major PIA Update?</vt:lpstr>
      <vt:lpstr>Questions about Privacy?</vt:lpstr>
      <vt:lpstr>PowerPoint Presentation</vt:lpstr>
      <vt:lpstr>Privacy:  Patient Tools</vt:lpstr>
      <vt:lpstr>3. Panel Ready* – Panel Readiness Checklist </vt:lpstr>
      <vt:lpstr>What Must Physicians Do? What is Optional?</vt:lpstr>
      <vt:lpstr>CII/CPAR Physician Experience – Pre Go-Live</vt:lpstr>
      <vt:lpstr>CII/CPAR Physician Experience – Post Go-Live</vt:lpstr>
      <vt:lpstr>Ready to Participate?</vt:lpstr>
      <vt:lpstr>The Clinic Journey Registration and Participation: For Clinics with Panels</vt:lpstr>
      <vt:lpstr>The Clinic Journey – Registration &amp; Participation (for Participants Submitting Encounters and/or Consult Reports)</vt:lpstr>
      <vt:lpstr>Ready to Complete the Confirmation of Participation Form?</vt:lpstr>
      <vt:lpstr>Confirmation of Participation Form – Page 2</vt:lpstr>
      <vt:lpstr>Pre Go-Live Tips Tools and Supports</vt:lpstr>
      <vt:lpstr>Next step for the clinic Site Liaison </vt:lpstr>
      <vt:lpstr>Use the Clinic Journey Checklist for each step</vt:lpstr>
      <vt:lpstr>More Information and Resources</vt:lpstr>
      <vt:lpstr>Information Sharing Questions?</vt:lpstr>
      <vt:lpstr>Questions &amp; Next Steps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CII-CPAR-Orientation-QHR-Accuro.pptx</dc:title>
  <dc:creator>PresenterMedia.com</dc:creator>
  <cp:lastModifiedBy>Sarah-Joy Kurth</cp:lastModifiedBy>
  <cp:revision>1</cp:revision>
  <cp:lastPrinted>2020-03-03T19:53:55Z</cp:lastPrinted>
  <dcterms:created xsi:type="dcterms:W3CDTF">2016-04-25T18:03:43Z</dcterms:created>
  <dcterms:modified xsi:type="dcterms:W3CDTF">2021-06-08T17:23:47Z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0x0101004A5DA9AF63ED7540A573C9323D8CA6CF</vt:lpwstr>
  </property>
  <property fmtid="{D5CDD505-2E9C-101B-9397-08002B2CF9AE}" pid="3" name="Order">
    <vt:r8>37200</vt:r8>
  </property>
  <property fmtid="{D5CDD505-2E9C-101B-9397-08002B2CF9AE}" pid="4" name="xd_ProgID">
    <vt:lpwstr/>
  </property>
  <property fmtid="{D5CDD505-2E9C-101B-9397-08002B2CF9AE}" pid="5" name="TemplateUrl">
    <vt:lpwstr/>
  </property>
  <property fmtid="{D5CDD505-2E9C-101B-9397-08002B2CF9AE}" pid="6" name="project">
    <vt:lpwstr>;#CII CPAR;#</vt:lpwstr>
  </property>
</Properties>
</file>