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96" r:id="rId5"/>
    <p:sldMasterId id="2147483711" r:id="rId6"/>
    <p:sldMasterId id="2147483740" r:id="rId7"/>
    <p:sldMasterId id="2147483762" r:id="rId8"/>
    <p:sldMasterId id="2147483779" r:id="rId9"/>
    <p:sldMasterId id="2147483800" r:id="rId10"/>
  </p:sldMasterIdLst>
  <p:notesMasterIdLst>
    <p:notesMasterId r:id="rId91"/>
  </p:notesMasterIdLst>
  <p:handoutMasterIdLst>
    <p:handoutMasterId r:id="rId92"/>
  </p:handoutMasterIdLst>
  <p:sldIdLst>
    <p:sldId id="496" r:id="rId11"/>
    <p:sldId id="1379" r:id="rId12"/>
    <p:sldId id="574" r:id="rId13"/>
    <p:sldId id="1380" r:id="rId14"/>
    <p:sldId id="1381" r:id="rId15"/>
    <p:sldId id="1382" r:id="rId16"/>
    <p:sldId id="1383" r:id="rId17"/>
    <p:sldId id="575" r:id="rId18"/>
    <p:sldId id="1384" r:id="rId19"/>
    <p:sldId id="1385" r:id="rId20"/>
    <p:sldId id="639" r:id="rId21"/>
    <p:sldId id="1386" r:id="rId22"/>
    <p:sldId id="576" r:id="rId23"/>
    <p:sldId id="1387" r:id="rId24"/>
    <p:sldId id="529" r:id="rId25"/>
    <p:sldId id="530" r:id="rId26"/>
    <p:sldId id="487" r:id="rId27"/>
    <p:sldId id="547" r:id="rId28"/>
    <p:sldId id="292" r:id="rId29"/>
    <p:sldId id="290" r:id="rId30"/>
    <p:sldId id="538" r:id="rId31"/>
    <p:sldId id="548" r:id="rId32"/>
    <p:sldId id="497" r:id="rId33"/>
    <p:sldId id="498" r:id="rId34"/>
    <p:sldId id="499" r:id="rId35"/>
    <p:sldId id="500" r:id="rId36"/>
    <p:sldId id="501" r:id="rId37"/>
    <p:sldId id="502" r:id="rId38"/>
    <p:sldId id="503" r:id="rId39"/>
    <p:sldId id="504" r:id="rId40"/>
    <p:sldId id="505" r:id="rId41"/>
    <p:sldId id="506" r:id="rId42"/>
    <p:sldId id="1378" r:id="rId43"/>
    <p:sldId id="1388" r:id="rId44"/>
    <p:sldId id="484" r:id="rId45"/>
    <p:sldId id="289" r:id="rId46"/>
    <p:sldId id="1678" r:id="rId47"/>
    <p:sldId id="291" r:id="rId48"/>
    <p:sldId id="1675" r:id="rId49"/>
    <p:sldId id="644" r:id="rId50"/>
    <p:sldId id="1702" r:id="rId51"/>
    <p:sldId id="560" r:id="rId52"/>
    <p:sldId id="540" r:id="rId53"/>
    <p:sldId id="559" r:id="rId54"/>
    <p:sldId id="630" r:id="rId55"/>
    <p:sldId id="542" r:id="rId56"/>
    <p:sldId id="543" r:id="rId57"/>
    <p:sldId id="1676" r:id="rId58"/>
    <p:sldId id="512" r:id="rId59"/>
    <p:sldId id="558" r:id="rId60"/>
    <p:sldId id="537" r:id="rId61"/>
    <p:sldId id="637" r:id="rId62"/>
    <p:sldId id="580" r:id="rId63"/>
    <p:sldId id="581" r:id="rId64"/>
    <p:sldId id="268" r:id="rId65"/>
    <p:sldId id="583" r:id="rId66"/>
    <p:sldId id="584" r:id="rId67"/>
    <p:sldId id="585" r:id="rId68"/>
    <p:sldId id="586" r:id="rId69"/>
    <p:sldId id="587" r:id="rId70"/>
    <p:sldId id="588" r:id="rId71"/>
    <p:sldId id="589" r:id="rId72"/>
    <p:sldId id="590" r:id="rId73"/>
    <p:sldId id="591" r:id="rId74"/>
    <p:sldId id="592" r:id="rId75"/>
    <p:sldId id="593" r:id="rId76"/>
    <p:sldId id="594" r:id="rId77"/>
    <p:sldId id="276" r:id="rId78"/>
    <p:sldId id="596" r:id="rId79"/>
    <p:sldId id="597" r:id="rId80"/>
    <p:sldId id="598" r:id="rId81"/>
    <p:sldId id="524" r:id="rId82"/>
    <p:sldId id="525" r:id="rId83"/>
    <p:sldId id="526" r:id="rId84"/>
    <p:sldId id="599" r:id="rId85"/>
    <p:sldId id="600" r:id="rId86"/>
    <p:sldId id="601" r:id="rId87"/>
    <p:sldId id="603" r:id="rId88"/>
    <p:sldId id="556" r:id="rId89"/>
    <p:sldId id="170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4BF"/>
    <a:srgbClr val="D45500"/>
    <a:srgbClr val="275971"/>
    <a:srgbClr val="66CCFF"/>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9E7A2-B906-49A1-8E22-4E35C45BC31C}" v="2" dt="2021-06-08T15:29:30.462"/>
    <p1510:client id="{AD77D378-E2AE-4A9A-AD22-9E1045548783}" v="8" dt="2021-06-08T17:22:46.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1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theme" Target="theme/theme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iamant" userId="S::chris.diamant@albertadoctors.org::92aef410-07f6-417a-a945-72cef927e1a1" providerId="AD" clId="Web-{1711D944-B48B-4671-AEA2-7DF25EC5E1BF}"/>
    <pc:docChg chg="addSld delSld modSld">
      <pc:chgData name="Chris Diamant" userId="S::chris.diamant@albertadoctors.org::92aef410-07f6-417a-a945-72cef927e1a1" providerId="AD" clId="Web-{1711D944-B48B-4671-AEA2-7DF25EC5E1BF}" dt="2021-06-04T16:04:16.828" v="5"/>
      <pc:docMkLst>
        <pc:docMk/>
      </pc:docMkLst>
      <pc:sldChg chg="del">
        <pc:chgData name="Chris Diamant" userId="S::chris.diamant@albertadoctors.org::92aef410-07f6-417a-a945-72cef927e1a1" providerId="AD" clId="Web-{1711D944-B48B-4671-AEA2-7DF25EC5E1BF}" dt="2021-06-04T16:03:36.967" v="2"/>
        <pc:sldMkLst>
          <pc:docMk/>
          <pc:sldMk cId="941868839" sldId="301"/>
        </pc:sldMkLst>
      </pc:sldChg>
      <pc:sldChg chg="addSp delSp modSp">
        <pc:chgData name="Chris Diamant" userId="S::chris.diamant@albertadoctors.org::92aef410-07f6-417a-a945-72cef927e1a1" providerId="AD" clId="Web-{1711D944-B48B-4671-AEA2-7DF25EC5E1BF}" dt="2021-06-04T16:04:16.828" v="5"/>
        <pc:sldMkLst>
          <pc:docMk/>
          <pc:sldMk cId="3267871335" sldId="644"/>
        </pc:sldMkLst>
        <pc:picChg chg="add del mod">
          <ac:chgData name="Chris Diamant" userId="S::chris.diamant@albertadoctors.org::92aef410-07f6-417a-a945-72cef927e1a1" providerId="AD" clId="Web-{1711D944-B48B-4671-AEA2-7DF25EC5E1BF}" dt="2021-06-04T16:04:16.828" v="5"/>
          <ac:picMkLst>
            <pc:docMk/>
            <pc:sldMk cId="3267871335" sldId="644"/>
            <ac:picMk id="3" creationId="{B28DA230-0E0C-490E-83D2-61BADB70CDE1}"/>
          </ac:picMkLst>
        </pc:picChg>
      </pc:sldChg>
      <pc:sldChg chg="add del">
        <pc:chgData name="Chris Diamant" userId="S::chris.diamant@albertadoctors.org::92aef410-07f6-417a-a945-72cef927e1a1" providerId="AD" clId="Web-{1711D944-B48B-4671-AEA2-7DF25EC5E1BF}" dt="2021-06-04T16:03:36.967" v="3"/>
        <pc:sldMkLst>
          <pc:docMk/>
          <pc:sldMk cId="396008679" sldId="1674"/>
        </pc:sldMkLst>
      </pc:sldChg>
    </pc:docChg>
  </pc:docChgLst>
  <pc:docChgLst>
    <pc:chgData name="Sarah-Joy Kurth" userId="0e2a37c2-be2d-4f93-8f84-2b6cbfe1fd16" providerId="ADAL" clId="{1139C71E-B99F-41C2-A42F-FB204977BA58}"/>
    <pc:docChg chg="addSld delSld modSld">
      <pc:chgData name="Sarah-Joy Kurth" userId="0e2a37c2-be2d-4f93-8f84-2b6cbfe1fd16" providerId="ADAL" clId="{1139C71E-B99F-41C2-A42F-FB204977BA58}" dt="2021-05-26T13:00:25.886" v="24" actId="47"/>
      <pc:docMkLst>
        <pc:docMk/>
      </pc:docMkLst>
      <pc:sldChg chg="del">
        <pc:chgData name="Sarah-Joy Kurth" userId="0e2a37c2-be2d-4f93-8f84-2b6cbfe1fd16" providerId="ADAL" clId="{1139C71E-B99F-41C2-A42F-FB204977BA58}" dt="2021-05-26T12:48:51.552" v="6" actId="47"/>
        <pc:sldMkLst>
          <pc:docMk/>
          <pc:sldMk cId="4247340680" sldId="282"/>
        </pc:sldMkLst>
      </pc:sldChg>
      <pc:sldChg chg="del">
        <pc:chgData name="Sarah-Joy Kurth" userId="0e2a37c2-be2d-4f93-8f84-2b6cbfe1fd16" providerId="ADAL" clId="{1139C71E-B99F-41C2-A42F-FB204977BA58}" dt="2021-05-26T12:50:38.142" v="8" actId="47"/>
        <pc:sldMkLst>
          <pc:docMk/>
          <pc:sldMk cId="3382188102" sldId="480"/>
        </pc:sldMkLst>
      </pc:sldChg>
      <pc:sldChg chg="modSp mod">
        <pc:chgData name="Sarah-Joy Kurth" userId="0e2a37c2-be2d-4f93-8f84-2b6cbfe1fd16" providerId="ADAL" clId="{1139C71E-B99F-41C2-A42F-FB204977BA58}" dt="2021-05-26T12:31:06.346" v="4" actId="20577"/>
        <pc:sldMkLst>
          <pc:docMk/>
          <pc:sldMk cId="3216940737" sldId="496"/>
        </pc:sldMkLst>
        <pc:spChg chg="mod">
          <ac:chgData name="Sarah-Joy Kurth" userId="0e2a37c2-be2d-4f93-8f84-2b6cbfe1fd16" providerId="ADAL" clId="{1139C71E-B99F-41C2-A42F-FB204977BA58}" dt="2021-05-26T12:31:06.346" v="4" actId="20577"/>
          <ac:spMkLst>
            <pc:docMk/>
            <pc:sldMk cId="3216940737" sldId="496"/>
            <ac:spMk id="6" creationId="{00000000-0000-0000-0000-000000000000}"/>
          </ac:spMkLst>
        </pc:spChg>
      </pc:sldChg>
      <pc:sldChg chg="del">
        <pc:chgData name="Sarah-Joy Kurth" userId="0e2a37c2-be2d-4f93-8f84-2b6cbfe1fd16" providerId="ADAL" clId="{1139C71E-B99F-41C2-A42F-FB204977BA58}" dt="2021-05-26T12:31:01.095" v="0" actId="2696"/>
        <pc:sldMkLst>
          <pc:docMk/>
          <pc:sldMk cId="3349432237" sldId="536"/>
        </pc:sldMkLst>
      </pc:sldChg>
      <pc:sldChg chg="modSp mod">
        <pc:chgData name="Sarah-Joy Kurth" userId="0e2a37c2-be2d-4f93-8f84-2b6cbfe1fd16" providerId="ADAL" clId="{1139C71E-B99F-41C2-A42F-FB204977BA58}" dt="2021-05-26T12:55:54.100" v="9"/>
        <pc:sldMkLst>
          <pc:docMk/>
          <pc:sldMk cId="3811535731" sldId="543"/>
        </pc:sldMkLst>
        <pc:spChg chg="mod">
          <ac:chgData name="Sarah-Joy Kurth" userId="0e2a37c2-be2d-4f93-8f84-2b6cbfe1fd16" providerId="ADAL" clId="{1139C71E-B99F-41C2-A42F-FB204977BA58}" dt="2021-05-26T12:55:54.100" v="9"/>
          <ac:spMkLst>
            <pc:docMk/>
            <pc:sldMk cId="3811535731" sldId="543"/>
            <ac:spMk id="6" creationId="{00000000-0000-0000-0000-000000000000}"/>
          </ac:spMkLst>
        </pc:spChg>
      </pc:sldChg>
      <pc:sldChg chg="add">
        <pc:chgData name="Sarah-Joy Kurth" userId="0e2a37c2-be2d-4f93-8f84-2b6cbfe1fd16" providerId="ADAL" clId="{1139C71E-B99F-41C2-A42F-FB204977BA58}" dt="2021-05-26T12:50:36.498" v="7"/>
        <pc:sldMkLst>
          <pc:docMk/>
          <pc:sldMk cId="2712442522" sldId="630"/>
        </pc:sldMkLst>
      </pc:sldChg>
      <pc:sldChg chg="add">
        <pc:chgData name="Sarah-Joy Kurth" userId="0e2a37c2-be2d-4f93-8f84-2b6cbfe1fd16" providerId="ADAL" clId="{1139C71E-B99F-41C2-A42F-FB204977BA58}" dt="2021-05-26T12:48:47.976" v="5"/>
        <pc:sldMkLst>
          <pc:docMk/>
          <pc:sldMk cId="3267871335" sldId="644"/>
        </pc:sldMkLst>
      </pc:sldChg>
      <pc:sldChg chg="modSp del mod">
        <pc:chgData name="Sarah-Joy Kurth" userId="0e2a37c2-be2d-4f93-8f84-2b6cbfe1fd16" providerId="ADAL" clId="{1139C71E-B99F-41C2-A42F-FB204977BA58}" dt="2021-05-26T13:00:25.886" v="24" actId="47"/>
        <pc:sldMkLst>
          <pc:docMk/>
          <pc:sldMk cId="674982410" sldId="1677"/>
        </pc:sldMkLst>
        <pc:spChg chg="mod">
          <ac:chgData name="Sarah-Joy Kurth" userId="0e2a37c2-be2d-4f93-8f84-2b6cbfe1fd16" providerId="ADAL" clId="{1139C71E-B99F-41C2-A42F-FB204977BA58}" dt="2021-05-26T12:57:34.080" v="15" actId="20577"/>
          <ac:spMkLst>
            <pc:docMk/>
            <pc:sldMk cId="674982410" sldId="1677"/>
            <ac:spMk id="3" creationId="{00000000-0000-0000-0000-000000000000}"/>
          </ac:spMkLst>
        </pc:spChg>
        <pc:spChg chg="mod">
          <ac:chgData name="Sarah-Joy Kurth" userId="0e2a37c2-be2d-4f93-8f84-2b6cbfe1fd16" providerId="ADAL" clId="{1139C71E-B99F-41C2-A42F-FB204977BA58}" dt="2021-05-26T12:57:55.503" v="22" actId="2711"/>
          <ac:spMkLst>
            <pc:docMk/>
            <pc:sldMk cId="674982410" sldId="1677"/>
            <ac:spMk id="5" creationId="{00000000-0000-0000-0000-000000000000}"/>
          </ac:spMkLst>
        </pc:spChg>
      </pc:sldChg>
      <pc:sldChg chg="add">
        <pc:chgData name="Sarah-Joy Kurth" userId="0e2a37c2-be2d-4f93-8f84-2b6cbfe1fd16" providerId="ADAL" clId="{1139C71E-B99F-41C2-A42F-FB204977BA58}" dt="2021-05-26T13:00:23.663" v="23"/>
        <pc:sldMkLst>
          <pc:docMk/>
          <pc:sldMk cId="2035086960" sldId="1701"/>
        </pc:sldMkLst>
      </pc:sldChg>
      <pc:sldMasterChg chg="delSldLayout">
        <pc:chgData name="Sarah-Joy Kurth" userId="0e2a37c2-be2d-4f93-8f84-2b6cbfe1fd16" providerId="ADAL" clId="{1139C71E-B99F-41C2-A42F-FB204977BA58}" dt="2021-05-26T12:31:01.095" v="0" actId="2696"/>
        <pc:sldMasterMkLst>
          <pc:docMk/>
          <pc:sldMasterMk cId="3869651337" sldId="2147483740"/>
        </pc:sldMasterMkLst>
        <pc:sldLayoutChg chg="del">
          <pc:chgData name="Sarah-Joy Kurth" userId="0e2a37c2-be2d-4f93-8f84-2b6cbfe1fd16" providerId="ADAL" clId="{1139C71E-B99F-41C2-A42F-FB204977BA58}" dt="2021-05-26T12:31:01.095" v="0" actId="2696"/>
          <pc:sldLayoutMkLst>
            <pc:docMk/>
            <pc:sldMasterMk cId="3869651337" sldId="2147483740"/>
            <pc:sldLayoutMk cId="3608400675" sldId="2147483815"/>
          </pc:sldLayoutMkLst>
        </pc:sldLayoutChg>
      </pc:sldMasterChg>
    </pc:docChg>
  </pc:docChgLst>
  <pc:docChgLst>
    <pc:chgData name="Sarah-Joy Kurth" userId="0e2a37c2-be2d-4f93-8f84-2b6cbfe1fd16" providerId="ADAL" clId="{AD77D378-E2AE-4A9A-AD22-9E1045548783}"/>
    <pc:docChg chg="custSel modSld">
      <pc:chgData name="Sarah-Joy Kurth" userId="0e2a37c2-be2d-4f93-8f84-2b6cbfe1fd16" providerId="ADAL" clId="{AD77D378-E2AE-4A9A-AD22-9E1045548783}" dt="2021-06-08T17:22:46.771" v="6" actId="20577"/>
      <pc:docMkLst>
        <pc:docMk/>
      </pc:docMkLst>
      <pc:sldChg chg="modSp mod">
        <pc:chgData name="Sarah-Joy Kurth" userId="0e2a37c2-be2d-4f93-8f84-2b6cbfe1fd16" providerId="ADAL" clId="{AD77D378-E2AE-4A9A-AD22-9E1045548783}" dt="2021-06-08T17:22:46.771" v="6" actId="20577"/>
        <pc:sldMkLst>
          <pc:docMk/>
          <pc:sldMk cId="3216940737" sldId="496"/>
        </pc:sldMkLst>
        <pc:spChg chg="mod">
          <ac:chgData name="Sarah-Joy Kurth" userId="0e2a37c2-be2d-4f93-8f84-2b6cbfe1fd16" providerId="ADAL" clId="{AD77D378-E2AE-4A9A-AD22-9E1045548783}" dt="2021-06-08T17:22:46.771" v="6" actId="20577"/>
          <ac:spMkLst>
            <pc:docMk/>
            <pc:sldMk cId="3216940737" sldId="496"/>
            <ac:spMk id="6" creationId="{00000000-0000-0000-0000-000000000000}"/>
          </ac:spMkLst>
        </pc:spChg>
      </pc:sldChg>
      <pc:sldChg chg="delSp mod">
        <pc:chgData name="Sarah-Joy Kurth" userId="0e2a37c2-be2d-4f93-8f84-2b6cbfe1fd16" providerId="ADAL" clId="{AD77D378-E2AE-4A9A-AD22-9E1045548783}" dt="2021-06-08T17:21:30.445" v="0" actId="478"/>
        <pc:sldMkLst>
          <pc:docMk/>
          <pc:sldMk cId="3949554586" sldId="560"/>
        </pc:sldMkLst>
        <pc:spChg chg="del">
          <ac:chgData name="Sarah-Joy Kurth" userId="0e2a37c2-be2d-4f93-8f84-2b6cbfe1fd16" providerId="ADAL" clId="{AD77D378-E2AE-4A9A-AD22-9E1045548783}" dt="2021-06-08T17:21:30.445" v="0" actId="478"/>
          <ac:spMkLst>
            <pc:docMk/>
            <pc:sldMk cId="3949554586" sldId="560"/>
            <ac:spMk id="3" creationId="{00000000-0000-0000-0000-000000000000}"/>
          </ac:spMkLst>
        </pc:spChg>
      </pc:sldChg>
    </pc:docChg>
  </pc:docChgLst>
  <pc:docChgLst>
    <pc:chgData name="Chris Diamant" userId="92aef410-07f6-417a-a945-72cef927e1a1" providerId="ADAL" clId="{2329E7A2-B906-49A1-8E22-4E35C45BC31C}"/>
    <pc:docChg chg="addSld modSld">
      <pc:chgData name="Chris Diamant" userId="92aef410-07f6-417a-a945-72cef927e1a1" providerId="ADAL" clId="{2329E7A2-B906-49A1-8E22-4E35C45BC31C}" dt="2021-06-08T15:29:30.457" v="0"/>
      <pc:docMkLst>
        <pc:docMk/>
      </pc:docMkLst>
      <pc:sldChg chg="add">
        <pc:chgData name="Chris Diamant" userId="92aef410-07f6-417a-a945-72cef927e1a1" providerId="ADAL" clId="{2329E7A2-B906-49A1-8E22-4E35C45BC31C}" dt="2021-06-08T15:29:30.457" v="0"/>
        <pc:sldMkLst>
          <pc:docMk/>
          <pc:sldMk cId="3949554586" sldId="560"/>
        </pc:sldMkLst>
      </pc:sldChg>
      <pc:sldChg chg="add">
        <pc:chgData name="Chris Diamant" userId="92aef410-07f6-417a-a945-72cef927e1a1" providerId="ADAL" clId="{2329E7A2-B906-49A1-8E22-4E35C45BC31C}" dt="2021-06-08T15:29:30.457" v="0"/>
        <pc:sldMkLst>
          <pc:docMk/>
          <pc:sldMk cId="3026791920" sldId="17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9D4D9-96C9-450A-8B96-74C908771F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5940A210-4AF2-4ADE-9B08-8D4A40216B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34A767-AB54-4094-BEC0-C775ED8B7FE2}" type="datetimeFigureOut">
              <a:rPr lang="en-CA" smtClean="0"/>
              <a:t>2021-06-08</a:t>
            </a:fld>
            <a:endParaRPr lang="en-CA"/>
          </a:p>
        </p:txBody>
      </p:sp>
      <p:sp>
        <p:nvSpPr>
          <p:cNvPr id="4" name="Footer Placeholder 3">
            <a:extLst>
              <a:ext uri="{FF2B5EF4-FFF2-40B4-BE49-F238E27FC236}">
                <a16:creationId xmlns:a16="http://schemas.microsoft.com/office/drawing/2014/main" id="{1BAF41BC-0950-4660-9963-EA11317571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11862684-0109-45AC-BE56-037DEC42DE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D5F467-57A4-4C5B-8E57-4A5DFEA8EE5A}" type="slidenum">
              <a:rPr lang="en-CA" smtClean="0"/>
              <a:t>‹#›</a:t>
            </a:fld>
            <a:endParaRPr lang="en-CA"/>
          </a:p>
        </p:txBody>
      </p:sp>
    </p:spTree>
    <p:extLst>
      <p:ext uri="{BB962C8B-B14F-4D97-AF65-F5344CB8AC3E}">
        <p14:creationId xmlns:p14="http://schemas.microsoft.com/office/powerpoint/2010/main" val="288393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C1561-A2AB-4458-B7CF-CD800D8A9C11}"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C2099-781F-4471-9219-972D7FEA1EBA}" type="slidenum">
              <a:rPr lang="en-US" smtClean="0"/>
              <a:t>‹#›</a:t>
            </a:fld>
            <a:endParaRPr lang="en-US"/>
          </a:p>
        </p:txBody>
      </p:sp>
    </p:spTree>
    <p:extLst>
      <p:ext uri="{BB962C8B-B14F-4D97-AF65-F5344CB8AC3E}">
        <p14:creationId xmlns:p14="http://schemas.microsoft.com/office/powerpoint/2010/main" val="127029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ctt.albertadoctors.org/PMH/panel-continuity/CII-CPAR/cii-for-specialists/Pages/Get-Started-Today.aspx"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actt.albertadoctors.org/file/CII-CPAR_Considerations_for_Partially_Onboarded_Clinic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elp.med-access.net/latest/ab/Introduction/Welcome.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ctt.albertadoctors.org/PMH/panel-continuity/CII-CPAR/cii-for-specialists/Pages/Get-Started-Today.aspx"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help.med-access.net/PDF/Med_Access_EMR_CII_CPAR_Guide.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psa.ca/wp-content/uploads/2020/05/Referral-Consultation.pdf%2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albertanetcare.ca/learningcentre/trainingrecordings.htm"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ctt.albertadoctors.org/PMH/panel-continuity/CII-CPAR/Pages/Tools-and-Resources.aspx"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actt.albertadoctors.org/PMH/panel-continuity/CII-CPAR/Pages/Tools-and-Resources.aspx"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8725" y="890588"/>
            <a:ext cx="4273550" cy="2405062"/>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54082-0EDA-40C0-B23E-AB88047B2438}" type="slidenum">
              <a:rPr kumimoji="0" lang="en-IN"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38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5713" y="871538"/>
            <a:ext cx="4184650" cy="2354262"/>
          </a:xfrm>
        </p:spPr>
      </p:sp>
      <p:sp>
        <p:nvSpPr>
          <p:cNvPr id="3" name="Notes Placeholder 2"/>
          <p:cNvSpPr>
            <a:spLocks noGrp="1"/>
          </p:cNvSpPr>
          <p:nvPr>
            <p:ph type="body" idx="1"/>
          </p:nvPr>
        </p:nvSpPr>
        <p:spPr/>
        <p:txBody>
          <a:bodyPr/>
          <a:lstStyle/>
          <a:p>
            <a:r>
              <a:rPr lang="en-US" baseline="0"/>
              <a:t>Key Messages: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Healthcare Data Repository is a database created by Alberta Health to gather information from across the healthcare system including community EMRs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a:t>So new that it contains limited information that isn’t currently being used at all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a:t>The only people who currently have access are technicians responsible for making sure everything is operating properly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Alberta health will ”use this information within its data analytics systems to perform such activities as planning, quality improvement and health system management.” (PIA summary page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All high performing health care systems have this capability, Alberta is aligned with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Use of this information for system improvement will benefit everyone – </a:t>
            </a:r>
            <a:r>
              <a:rPr lang="en-US" baseline="0">
                <a:solidFill>
                  <a:srgbClr val="FFFF00"/>
                </a:solidFill>
              </a:rPr>
              <a:t>efficiency, cost savings, better resource allocation, better outcomes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This system is</a:t>
            </a:r>
            <a:r>
              <a:rPr lang="en-US" b="1" baseline="0">
                <a:solidFill>
                  <a:srgbClr val="FF0000"/>
                </a:solidFill>
              </a:rPr>
              <a:t> not </a:t>
            </a:r>
            <a:r>
              <a:rPr lang="en-US" b="0" baseline="0">
                <a:solidFill>
                  <a:srgbClr val="FF0000"/>
                </a:solidFill>
              </a:rPr>
              <a:t>intended or </a:t>
            </a:r>
            <a:r>
              <a:rPr lang="en-US" baseline="0">
                <a:solidFill>
                  <a:srgbClr val="FF0000"/>
                </a:solidFill>
              </a:rPr>
              <a:t>designed to be used for performance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data collected for the HDR is similar to data collected for billing, but not the same; and of course collected for a different purpose. Billing data is not available for the kind of analytics needed for sophisticated health system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There is GOVERNANCE!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 Information Data Governance Committee is responsible for making recommendations on how the data may be used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82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solidFill>
                  <a:schemeClr val="accent2">
                    <a:lumMod val="75000"/>
                  </a:schemeClr>
                </a:solidFill>
              </a:rPr>
              <a:t>Key Messages:</a:t>
            </a:r>
          </a:p>
          <a:p>
            <a:pPr marL="178908" indent="-178908">
              <a:buFont typeface="Arial" panose="020B0604020202020204" pitchFamily="34" charset="0"/>
              <a:buChar char="•"/>
            </a:pPr>
            <a:r>
              <a:rPr lang="en-US" sz="1300">
                <a:solidFill>
                  <a:schemeClr val="accent2">
                    <a:lumMod val="75000"/>
                  </a:schemeClr>
                </a:solidFill>
              </a:rPr>
              <a:t>CPAR supports new processes so that family doctors and teams can confirm their relationships with patients and share it through Alberta Netcare. This will help reinforce the consistent relationships between patients and their providers.</a:t>
            </a:r>
          </a:p>
          <a:p>
            <a:pPr marL="178908" indent="-178908">
              <a:buFont typeface="Arial" panose="020B0604020202020204" pitchFamily="34" charset="0"/>
              <a:buChar char="•"/>
            </a:pPr>
            <a:r>
              <a:rPr lang="en-CA"/>
              <a:t>Panels</a:t>
            </a:r>
            <a:r>
              <a:rPr lang="en-CA" baseline="0"/>
              <a:t> will be uploaded monthly, automatically, from clinic EMRs. This monthly capture is needed because panels are fluid. They change as patients are born, pass, join the practice and leave the practice.</a:t>
            </a:r>
          </a:p>
          <a:p>
            <a:pPr marL="178908" indent="-178908">
              <a:buFont typeface="Arial" panose="020B0604020202020204" pitchFamily="34" charset="0"/>
              <a:buChar char="•"/>
            </a:pPr>
            <a:r>
              <a:rPr lang="en-CA"/>
              <a:t>Panel information </a:t>
            </a:r>
            <a:r>
              <a:rPr lang="en-CA" baseline="0"/>
              <a:t>in the registry is crucial to future enhancements in Alberta. It is the source of truth of panel.</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12</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3891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tools referred</a:t>
            </a:r>
            <a:r>
              <a:rPr lang="en-US" baseline="0"/>
              <a:t> to in this slide deck may be found on the CII/CPAR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60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43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Key Messages:</a:t>
            </a:r>
          </a:p>
          <a:p>
            <a:pPr marL="178908" indent="-178908">
              <a:buFont typeface="Arial" panose="020B0604020202020204" pitchFamily="34" charset="0"/>
              <a:buChar char="•"/>
            </a:pPr>
            <a:r>
              <a:rPr lang="en-US" baseline="0"/>
              <a:t>Physicians and nurse practitioners need to first register to participate in CII/CPAR. </a:t>
            </a:r>
          </a:p>
          <a:p>
            <a:pPr marL="178908" indent="-178908">
              <a:buFont typeface="Arial" panose="020B0604020202020204" pitchFamily="34" charset="0"/>
              <a:buChar char="•"/>
            </a:pPr>
            <a:r>
              <a:rPr lang="en-US" baseline="0"/>
              <a:t>The first type of patient data shared is encounter data.</a:t>
            </a:r>
          </a:p>
          <a:p>
            <a:pPr marL="178908" indent="-178908">
              <a:buFont typeface="Arial" panose="020B0604020202020204" pitchFamily="34" charset="0"/>
              <a:buChar char="•"/>
            </a:pPr>
            <a:r>
              <a:rPr lang="en-US" baseline="0"/>
              <a:t>EMR encounter data is mapped (defined fields) and uploaded to the CII Data hub and presented in Netcare as a Community Encounter Digest (CED) report and shared with the Healthcare Data Repository to inform program development</a:t>
            </a:r>
            <a:endParaRPr lang="en-CA" baseline="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15</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9793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encounters are rolled</a:t>
            </a:r>
            <a:r>
              <a:rPr lang="en-CA" baseline="0"/>
              <a:t> up into a 12 month summary called the Community Encounter Digest and these will be displayed in Alberta Netcare in the new “Community Reports” folder.</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16</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24236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ANIMATED</a:t>
            </a:r>
          </a:p>
          <a:p>
            <a:r>
              <a:rPr lang="en-CA"/>
              <a:t>Key Messages:</a:t>
            </a:r>
          </a:p>
          <a:p>
            <a:pPr marL="171450" indent="-171450">
              <a:buFont typeface="Arial" panose="020B0604020202020204" pitchFamily="34" charset="0"/>
              <a:buChar char="•"/>
            </a:pPr>
            <a:r>
              <a:rPr lang="en-CA"/>
              <a:t>For each patient, the</a:t>
            </a:r>
            <a:r>
              <a:rPr lang="en-CA" baseline="0"/>
              <a:t> Community Encounter Digest (CED)</a:t>
            </a:r>
            <a:r>
              <a:rPr lang="en-CA"/>
              <a:t> assembles a record of their visits/encounters across all providers</a:t>
            </a:r>
            <a:r>
              <a:rPr lang="en-CA" baseline="0"/>
              <a:t> participating in CII. It is a rolling snapshot of encounters the patient has had with CII/CPAR enabled clinics over the last 12 months. It is available in Alberta Netcare for other providers in the system to view care the patient has received over the last year and inform care when the patient is in front of them. Only “mapped fields” for which data is entered in a visit flows to the CED in Netcare.</a:t>
            </a:r>
          </a:p>
          <a:p>
            <a:pPr marL="171450" indent="-171450">
              <a:buFont typeface="Arial" panose="020B0604020202020204" pitchFamily="34" charset="0"/>
              <a:buChar char="•"/>
            </a:pPr>
            <a:r>
              <a:rPr lang="en-CA" baseline="0"/>
              <a:t>The “Community Encounters” section records the location and reason information for each encounter.</a:t>
            </a:r>
          </a:p>
          <a:p>
            <a:pPr marL="171450" indent="-171450">
              <a:buFont typeface="Arial" panose="020B0604020202020204" pitchFamily="34" charset="0"/>
              <a:buChar char="•"/>
            </a:pPr>
            <a:r>
              <a:rPr lang="en-CA" baseline="0"/>
              <a:t>The “Health Concern History” section records any entries made in the problem list during the encounter.</a:t>
            </a:r>
          </a:p>
          <a:p>
            <a:pPr marL="171450" indent="-171450">
              <a:buFont typeface="Arial" panose="020B0604020202020204" pitchFamily="34" charset="0"/>
              <a:buChar char="•"/>
            </a:pPr>
            <a:r>
              <a:rPr lang="en-CA" baseline="0"/>
              <a:t>The “Measured Observations” section records any blood pressure, height, weight, and waist circumference values recorded during an encounter.</a:t>
            </a:r>
          </a:p>
          <a:p>
            <a:pPr marL="171450" indent="-171450">
              <a:buFont typeface="Arial" panose="020B0604020202020204" pitchFamily="34" charset="0"/>
              <a:buChar char="•"/>
            </a:pPr>
            <a:r>
              <a:rPr lang="en-CA" baseline="0"/>
              <a:t>The “Possible Allergy” section displays any allergy entries made during the encounter.</a:t>
            </a:r>
          </a:p>
          <a:p>
            <a:pPr marL="171450" indent="-171450">
              <a:buFont typeface="Arial" panose="020B0604020202020204" pitchFamily="34" charset="0"/>
              <a:buChar char="•"/>
            </a:pPr>
            <a:r>
              <a:rPr lang="en-CA" baseline="0"/>
              <a:t>The “Immunization” section displays immunizations done during the encounter.</a:t>
            </a:r>
          </a:p>
          <a:p>
            <a:pPr marL="171450" indent="-171450">
              <a:buFont typeface="Arial" panose="020B0604020202020204" pitchFamily="34" charset="0"/>
              <a:buChar char="•"/>
            </a:pPr>
            <a:r>
              <a:rPr lang="en-CA" baseline="0"/>
              <a:t>The “Referrals” section displays any referrals to specialists done during the encounter.</a:t>
            </a:r>
          </a:p>
          <a:p>
            <a:pPr marL="171450" indent="-171450">
              <a:buFont typeface="Arial" panose="020B0604020202020204" pitchFamily="34" charset="0"/>
              <a:buChar char="•"/>
            </a:pPr>
            <a:br>
              <a:rPr lang="en-US" baseline="0"/>
            </a:br>
            <a:r>
              <a:rPr lang="en-US" baseline="0"/>
              <a:t>The disclosure message at the bottom of the CED states:</a:t>
            </a:r>
          </a:p>
          <a:p>
            <a:pPr marL="171450" indent="-171450">
              <a:buFont typeface="Arial" panose="020B0604020202020204" pitchFamily="34" charset="0"/>
              <a:buChar char="•"/>
            </a:pPr>
            <a:r>
              <a:rPr lang="en-US" i="1"/>
              <a:t>This document lists the patient’s encounter information from participating clinics.  It does not represent the patient’s medical history or summary.   Provider must verify the accuracy and completeness of this patient’s information prior to treatment decisions.</a:t>
            </a:r>
          </a:p>
          <a:p>
            <a:pPr marL="171450" indent="-171450">
              <a:buFont typeface="Arial" panose="020B0604020202020204" pitchFamily="34" charset="0"/>
              <a:buChar char="•"/>
            </a:pPr>
            <a:endParaRPr lang="en-US" i="1"/>
          </a:p>
          <a:p>
            <a:pPr marL="171450" indent="-171450">
              <a:buFont typeface="Arial" panose="020B0604020202020204" pitchFamily="34" charset="0"/>
              <a:buChar char="•"/>
            </a:pPr>
            <a:r>
              <a:rPr lang="en-US" i="1"/>
              <a:t>See a sample CED here: https://actt.albertadoctors.org/file/CII_CED_Sample.pdf</a:t>
            </a:r>
          </a:p>
          <a:p>
            <a:pPr marL="171450" indent="-171450">
              <a:buFont typeface="Arial" panose="020B0604020202020204" pitchFamily="34" charset="0"/>
              <a:buChar char="•"/>
            </a:pPr>
            <a:endParaRPr lang="en-CA" i="1"/>
          </a:p>
          <a:p>
            <a:endParaRPr lang="en-CA" i="1"/>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09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shows the exact data elements</a:t>
            </a:r>
            <a:r>
              <a:rPr lang="en-CA" baseline="0"/>
              <a:t> that are uploaded to Netcare, the Healthcare Data Repository and the Central Patient Attachment Registry. These elements were recommended by CIHI, the Canadian Institute for Health Information, as standard data that should be part of a shared health record.</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07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outlines what is required to ensure encounter information can flow to Alberta Netcare. More detailed instructions can be found in the Med Access CII/CPAR EMR user guide in the online Med Access help files: </a:t>
            </a:r>
            <a:r>
              <a:rPr lang="en-US" sz="1200">
                <a:solidFill>
                  <a:srgbClr val="333635"/>
                </a:solidFill>
                <a:hlinkClick r:id="rId3"/>
              </a:rPr>
              <a:t>https://help.med-access.net/PDF/Med_Access_EMR_CII_CPAR_Guide.pdf</a:t>
            </a:r>
            <a:r>
              <a:rPr lang="en-US" i="0" u="none">
                <a:solidFill>
                  <a:schemeClr val="accent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33635"/>
              </a:solidFill>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a:t>A provider must enroll for CII with eHealth Support Services. For more information about the registration process, see the Get Started page on the ACTT website: </a:t>
            </a:r>
            <a:r>
              <a:rPr lang="en-US" sz="1200" kern="1200">
                <a:solidFill>
                  <a:srgbClr val="333635"/>
                </a:solidFill>
                <a:latin typeface="+mn-lt"/>
                <a:ea typeface="+mn-ea"/>
                <a:cs typeface="+mn-cs"/>
                <a:hlinkClick r:id="rId4"/>
              </a:rPr>
              <a:t>https://actt.albertadoctors.org/PMH/panel-continuity/CII-CPAR/cii-for-specialists/Pages/Get-Started-Today.aspx</a:t>
            </a:r>
            <a:endParaRPr lang="en-US" sz="1200" kern="1200">
              <a:solidFill>
                <a:srgbClr val="333635"/>
              </a:solidFill>
              <a:latin typeface="+mn-lt"/>
              <a:ea typeface="+mn-ea"/>
              <a:cs typeface="+mn-cs"/>
            </a:endParaRPr>
          </a:p>
          <a:p>
            <a:pPr marL="228600" indent="-228600">
              <a:buFont typeface="Wingdings" panose="05000000000000000000" pitchFamily="2" charset="2"/>
              <a:buChar char="q"/>
            </a:pPr>
            <a:r>
              <a:rPr lang="en-US" b="0"/>
              <a:t>Even if you do not use TELUS EMR Mobile, you must accept the terms and conditions in Med Access EMR (Profile </a:t>
            </a:r>
            <a:r>
              <a:rPr lang="en-US" b="0">
                <a:sym typeface="Wingdings" panose="05000000000000000000" pitchFamily="2" charset="2"/>
              </a:rPr>
              <a:t>&gt; Mobile Settings). If you already use TELUS EMR Mobile, you do not need to complete this step.</a:t>
            </a:r>
          </a:p>
          <a:p>
            <a:pPr marL="228600" indent="-228600">
              <a:buFont typeface="Wingdings" panose="05000000000000000000" pitchFamily="2" charset="2"/>
              <a:buChar char="q"/>
            </a:pPr>
            <a:r>
              <a:rPr lang="en-US"/>
              <a:t>To </a:t>
            </a:r>
            <a:r>
              <a:rPr lang="en-US" b="0"/>
              <a:t>enable EMR integration with CII:</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a:t>From the main EMR window, click Profile. The Administration window opens.</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a:t>In User Settings, click the Features tab</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a:t>Scroll down </a:t>
            </a:r>
            <a:r>
              <a:rPr lang="en-US"/>
              <a:t>to the Outbound Interface: Consult Letter Extract Override feature and click the button to enable it. The button changes to indicating that the feature is enabled.</a:t>
            </a:r>
          </a:p>
          <a:p>
            <a:pPr marL="228600" indent="-228600" algn="l">
              <a:buFont typeface="Wingdings" panose="05000000000000000000" pitchFamily="2" charset="2"/>
              <a:buChar char="q"/>
            </a:pPr>
            <a:r>
              <a:rPr lang="en-US" sz="1200" kern="1200">
                <a:solidFill>
                  <a:srgbClr val="333635"/>
                </a:solidFill>
                <a:latin typeface="+mn-lt"/>
                <a:ea typeface="+mn-ea"/>
                <a:cs typeface="+mn-cs"/>
              </a:rPr>
              <a:t>Review the EMR mapping in the </a:t>
            </a:r>
            <a:r>
              <a:rPr lang="en-US"/>
              <a:t>Med Access CII/CPAR EMR user guide: </a:t>
            </a:r>
            <a:r>
              <a:rPr lang="en-US" sz="1200">
                <a:solidFill>
                  <a:srgbClr val="333635"/>
                </a:solidFill>
                <a:hlinkClick r:id="rId3"/>
              </a:rPr>
              <a:t>https://help.med-access.net/PDF/Med_Access_EMR_CII_CPAR_Guide.pdf</a:t>
            </a:r>
            <a:r>
              <a:rPr lang="en-US" sz="1200">
                <a:solidFill>
                  <a:srgbClr val="333635"/>
                </a:solidFill>
              </a:rPr>
              <a:t>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a:solidFill>
                  <a:srgbClr val="333635"/>
                </a:solidFill>
              </a:rPr>
              <a:t>Review the processes for keeping patient data confidential in the </a:t>
            </a:r>
            <a:r>
              <a:rPr lang="en-US"/>
              <a:t>Med Access CII/CPAR EMR user guide: </a:t>
            </a:r>
            <a:r>
              <a:rPr lang="en-US" sz="1200">
                <a:solidFill>
                  <a:srgbClr val="333635"/>
                </a:solidFill>
                <a:hlinkClick r:id="rId3"/>
              </a:rPr>
              <a:t>https://help.med-access.net/PDF/Med_Access_EMR_CII_CPAR_Guide.pdf</a:t>
            </a:r>
            <a:r>
              <a:rPr lang="en-US" sz="1200">
                <a:solidFill>
                  <a:srgbClr val="333635"/>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6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323E47"/>
                </a:solidFill>
                <a:latin typeface="Avenir"/>
              </a:rPr>
              <a:t>Although no steps need to be completed for this data submission to take place, it is important that users understand the conditions that will allow appointments to be sent to Alberta Netcare: </a:t>
            </a:r>
          </a:p>
          <a:p>
            <a:pPr marL="171450" indent="-171450">
              <a:buFont typeface="Wingdings" panose="05000000000000000000" pitchFamily="2" charset="2"/>
              <a:buChar char="ü"/>
            </a:pPr>
            <a:r>
              <a:rPr lang="en-US"/>
              <a:t>The provider attached to the visit is live on CII</a:t>
            </a:r>
          </a:p>
          <a:p>
            <a:pPr marL="171450" indent="-171450" algn="l">
              <a:buFont typeface="Wingdings" panose="05000000000000000000" pitchFamily="2" charset="2"/>
              <a:buChar char="ü"/>
            </a:pPr>
            <a:r>
              <a:rPr lang="en-US"/>
              <a:t>The patient’s chart or the patient's current encounter is not masked as private. See the "Preventing patient data from being sent to Alberta Netcare" section of the Med Access CII/CPAR EMR user guide on the ACTT website: </a:t>
            </a:r>
            <a:r>
              <a:rPr lang="en-US" sz="1200">
                <a:solidFill>
                  <a:srgbClr val="333635"/>
                </a:solidFill>
                <a:hlinkClick r:id="rId3"/>
              </a:rPr>
              <a:t>https://help.med-access.net/PDF/Med_Access_EMR_CII_CPAR_Guide.pdf</a:t>
            </a:r>
            <a:r>
              <a:rPr lang="en-US" sz="1200">
                <a:solidFill>
                  <a:srgbClr val="333635"/>
                </a:solidFill>
              </a:rPr>
              <a:t> </a:t>
            </a:r>
          </a:p>
          <a:p>
            <a:pPr marL="171450" indent="-171450">
              <a:buFont typeface="Wingdings" panose="05000000000000000000" pitchFamily="2" charset="2"/>
              <a:buChar char="ü"/>
            </a:pPr>
            <a:r>
              <a:rPr lang="en-US"/>
              <a:t>The provider signs off and closes the visit note by choosing Sign-off visit and Close Chart or by choosing Save on previously signed-off visits.</a:t>
            </a:r>
          </a:p>
          <a:p>
            <a:pPr marL="171450" indent="-171450">
              <a:buFont typeface="Wingdings" panose="05000000000000000000" pitchFamily="2" charset="2"/>
              <a:buChar char="ü"/>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Note: If the provider creates a new visit note or modifies/updates/re-saves (even without making any changes) a previous visit note (even if the visit note being modified was already sent to Alberta Netcare), the changes will be updated in Netcare.</a:t>
            </a:r>
          </a:p>
          <a:p>
            <a:pPr marL="0" indent="0">
              <a:buFont typeface="Wingdings" panose="05000000000000000000" pitchFamily="2" charset="2"/>
              <a:buNone/>
            </a:pPr>
            <a:endParaRPr lang="en-US"/>
          </a:p>
          <a:p>
            <a:pPr marL="228600" indent="-228600">
              <a:buFont typeface="Wingdings" panose="05000000000000000000" pitchFamily="2" charset="2"/>
              <a:buChar char="ü"/>
            </a:pPr>
            <a:endParaRPr lang="en-US"/>
          </a:p>
          <a:p>
            <a:r>
              <a:rPr lang="en-CA" sz="1200" b="0" i="0" u="none" strike="noStrike" kern="1200" baseline="0">
                <a:solidFill>
                  <a:schemeClr val="tx1"/>
                </a:solidFill>
                <a:latin typeface="+mn-lt"/>
                <a:ea typeface="+mn-ea"/>
                <a:cs typeface="+mn-cs"/>
              </a:rPr>
              <a:t>There are also some conditions explaining the role of the primary provider (as custodian of the record) and the specialist when they are on the same instance of Med Access. This would occur in a clinic group with one instance of Med Access. An explanation of which information flows is in this document:</a:t>
            </a:r>
          </a:p>
          <a:p>
            <a:pPr marL="0" indent="0">
              <a:lnSpc>
                <a:spcPct val="120000"/>
              </a:lnSpc>
              <a:spcBef>
                <a:spcPts val="800"/>
              </a:spcBef>
              <a:buFont typeface="Wingdings" panose="05000000000000000000" pitchFamily="2" charset="2"/>
              <a:buNone/>
            </a:pPr>
            <a:r>
              <a:rPr lang="en-US" sz="1200">
                <a:hlinkClick r:id="rId4"/>
              </a:rPr>
              <a:t>https://actt.albertadoctors.org/file/CII-CPAR_Considerations_for_Partially_Onboarded_Clinics.pdf</a:t>
            </a:r>
            <a:endParaRPr lang="en-US" sz="1200"/>
          </a:p>
          <a:p>
            <a:endParaRPr lang="en-US"/>
          </a:p>
          <a:p>
            <a:r>
              <a:rPr lang="en-US"/>
              <a:t>It becomes important when a specialist wants to participate in CII but the EMR also has family practices using it where the primary provider may not yet be participating in CII/CPAR.</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0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defTabSz="954176">
              <a:buFont typeface="Arial" panose="020B0604020202020204" pitchFamily="34" charset="0"/>
              <a:buChar char="•"/>
              <a:defRPr/>
            </a:pPr>
            <a:r>
              <a:rPr lang="en-CA"/>
              <a:t>October of 2016 the Amending Agreement</a:t>
            </a:r>
            <a:r>
              <a:rPr lang="en-CA" baseline="0"/>
              <a:t> was ratified between Alberta Health and the AMA.</a:t>
            </a:r>
          </a:p>
          <a:p>
            <a:pPr marL="178908" indent="-178908" defTabSz="954176">
              <a:buFont typeface="Arial" panose="020B0604020202020204" pitchFamily="34" charset="0"/>
              <a:buChar char="•"/>
              <a:defRPr/>
            </a:pPr>
            <a:r>
              <a:rPr lang="en-CA" baseline="0"/>
              <a:t>CII/CPAR is something physicians have been asking for.</a:t>
            </a:r>
          </a:p>
          <a:p>
            <a:pPr marL="178908" indent="-178908">
              <a:buFont typeface="Arial" panose="020B0604020202020204" pitchFamily="34" charset="0"/>
              <a:buChar char="•"/>
            </a:pPr>
            <a:r>
              <a:rPr lang="en-CA" baseline="0"/>
              <a:t>Commitment from both parties to develop the Central Patient Attachment Registry as a tool for primary care and a key technical enabler for continuity of care.</a:t>
            </a:r>
          </a:p>
          <a:p>
            <a:pPr marL="178908" indent="-178908" defTabSz="954176">
              <a:buFont typeface="Arial" panose="020B0604020202020204" pitchFamily="34" charset="0"/>
              <a:buChar char="•"/>
              <a:defRPr/>
            </a:pPr>
            <a:r>
              <a:rPr lang="en-CA" baseline="0"/>
              <a:t>In the summer of 2018 the AMA, AHS and AH agreed to merge the two projects of Community Information Integration and CPAR with enhanced value components for continuity.</a:t>
            </a:r>
          </a:p>
          <a:p>
            <a:pPr marL="178908" indent="-178908" defTabSz="954176">
              <a:buFont typeface="Arial" panose="020B0604020202020204" pitchFamily="34" charset="0"/>
              <a:buChar char="•"/>
              <a:defRPr/>
            </a:pPr>
            <a:r>
              <a:rPr lang="en-US" baseline="0"/>
              <a:t>The ability to upload consult reports to Netcare, CII, was a resolution from specialists at AMA representative forum.</a:t>
            </a:r>
          </a:p>
          <a:p>
            <a:pPr marL="178908" indent="-178908" defTabSz="954176">
              <a:buFont typeface="Arial" panose="020B0604020202020204" pitchFamily="34" charset="0"/>
              <a:buChar char="•"/>
              <a:defRPr/>
            </a:pPr>
            <a:endParaRPr lang="en-US" baseline="0"/>
          </a:p>
          <a:p>
            <a:pPr marL="178908" indent="-178908" defTabSz="954176">
              <a:buFont typeface="Arial" panose="020B0604020202020204" pitchFamily="34" charset="0"/>
              <a:buChar char="•"/>
              <a:defRPr/>
            </a:pPr>
            <a:r>
              <a:rPr lang="en-US" baseline="0"/>
              <a:t>Key point – this has been at the request of physicians.</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5EA54082-0EDA-40C0-B23E-AB88047B2438}" type="slidenum">
              <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3</a:t>
            </a:fld>
            <a:endPar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5569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https://help.med-access.net/PDF/Med_Access_EMR_CII_CPAR_Guide.pdf</a:t>
            </a:r>
            <a:r>
              <a:rPr kumimoji="0" lang="en-US" sz="12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sp>
        <p:nvSpPr>
          <p:cNvPr id="4" name="Slide Number Placeholder 3"/>
          <p:cNvSpPr>
            <a:spLocks noGrp="1"/>
          </p:cNvSpPr>
          <p:nvPr>
            <p:ph type="sldNum" sz="quarter" idx="10"/>
          </p:nvPr>
        </p:nvSpPr>
        <p:spPr/>
        <p:txBody>
          <a:bodyPr/>
          <a:lstStyle/>
          <a:p>
            <a:fld id="{D50CD75E-9D1F-4BF9-B911-FDF7642DDDE0}" type="slidenum">
              <a:rPr lang="en-US" smtClean="0"/>
              <a:t>21</a:t>
            </a:fld>
            <a:endParaRPr lang="en-US"/>
          </a:p>
        </p:txBody>
      </p:sp>
    </p:spTree>
    <p:extLst>
      <p:ext uri="{BB962C8B-B14F-4D97-AF65-F5344CB8AC3E}">
        <p14:creationId xmlns:p14="http://schemas.microsoft.com/office/powerpoint/2010/main" val="46668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information that goes to the community encounter digest is in green and orange.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1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fields in orange show which information would display on the CED for provider.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5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in the EMR the CED and consult report pulls the name of the clinic.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94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green and orange fields display in the community encounter digest.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057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green and orange fields display in the community encounter digest.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26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fields in blue do not display in the community encounter digest but will be sent to the healthcare data repository.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9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fields in blue do not display in the community encounter digest but will be sent to the healthcare data repository.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534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fields in blue do not display in the community encounter digest but will be sent to the healthcare data repository.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71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fields in orange display in the community encounter digest.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07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645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fields in orange display in the community encounter digest.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77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**ANIMATED**</a:t>
            </a:r>
          </a:p>
          <a:p>
            <a:r>
              <a:rPr lang="en-CA"/>
              <a:t>This slide provides a good overview of where information is pulled from in the EMR to populate the CED in Netcare.</a:t>
            </a:r>
          </a:p>
          <a:p>
            <a:endParaRPr lang="en-CA"/>
          </a:p>
          <a:p>
            <a:pPr marL="171450" indent="-171450">
              <a:buFont typeface="Arial" panose="020B0604020202020204" pitchFamily="34" charset="0"/>
              <a:buChar char="•"/>
            </a:pPr>
            <a:r>
              <a:rPr lang="en-CA" b="1" baseline="0"/>
              <a:t>**CLICK** </a:t>
            </a:r>
            <a:r>
              <a:rPr lang="en-CA" baseline="0"/>
              <a:t>The patient’s name, PHN, Date of Birth, and Gender (at the top of the CED) pull from the Demographics tab in the EMR.</a:t>
            </a:r>
          </a:p>
          <a:p>
            <a:pPr marL="171450" indent="-171450">
              <a:buFont typeface="Arial" panose="020B0604020202020204" pitchFamily="34" charset="0"/>
              <a:buChar char="•"/>
            </a:pPr>
            <a:r>
              <a:rPr lang="en-CA" b="1" baseline="0"/>
              <a:t>**CLICK** </a:t>
            </a:r>
            <a:r>
              <a:rPr lang="en-CA" baseline="0"/>
              <a:t>The Reason for Encounter, Provider Name, Clinical Assessment, and Billing Code in the Community Encounters section pull from the Concern, Provider, Diagnosis, and Billing Item fields of completed visits. IMPORTANT NOTE: If other information is entered in the Concern field for clinic communication purposes, it will flow to the CED in Netcare unless modified/deleted before the visit is closed</a:t>
            </a:r>
          </a:p>
          <a:p>
            <a:pPr marL="171450" indent="-171450">
              <a:buFont typeface="Arial" panose="020B0604020202020204" pitchFamily="34" charset="0"/>
              <a:buChar char="•"/>
            </a:pPr>
            <a:r>
              <a:rPr lang="en-CA" b="1" baseline="0"/>
              <a:t>**CLICK** </a:t>
            </a:r>
            <a:r>
              <a:rPr lang="en-CA" baseline="0"/>
              <a:t>The Health Concern History section pulls from the Profile section of the EMR</a:t>
            </a:r>
          </a:p>
          <a:p>
            <a:pPr marL="171450" indent="-171450">
              <a:buFont typeface="Arial" panose="020B0604020202020204" pitchFamily="34" charset="0"/>
              <a:buChar char="•"/>
            </a:pPr>
            <a:r>
              <a:rPr lang="en-CA" b="1" baseline="0"/>
              <a:t>**CLICK** </a:t>
            </a:r>
            <a:r>
              <a:rPr lang="en-CA" baseline="0"/>
              <a:t>The “Possible Allergy” section pulls from the Drug Allergy section of the EMR</a:t>
            </a:r>
          </a:p>
          <a:p>
            <a:pPr marL="171450" indent="-171450">
              <a:buFont typeface="Arial" panose="020B0604020202020204" pitchFamily="34" charset="0"/>
              <a:buChar char="•"/>
            </a:pPr>
            <a:r>
              <a:rPr lang="en-CA" b="1" baseline="0"/>
              <a:t>**CLICK** </a:t>
            </a:r>
            <a:r>
              <a:rPr lang="en-CA" baseline="0"/>
              <a:t>The “Measured Observations” section pulls from the BP, Height, Weight, and Waist circumference fields in a completed visit.</a:t>
            </a:r>
          </a:p>
          <a:p>
            <a:pPr marL="171450" indent="-171450">
              <a:buFont typeface="Arial" panose="020B0604020202020204" pitchFamily="34" charset="0"/>
              <a:buChar char="•"/>
            </a:pPr>
            <a:r>
              <a:rPr lang="en-CA" b="1" baseline="0"/>
              <a:t>**CLICK** </a:t>
            </a:r>
            <a:r>
              <a:rPr lang="en-CA" baseline="0"/>
              <a:t>The “Immunization” section pulls any immunizations entered as a task under the category “Immunization”.</a:t>
            </a:r>
          </a:p>
          <a:p>
            <a:pPr marL="171450" indent="-171450">
              <a:buFont typeface="Arial" panose="020B0604020202020204" pitchFamily="34" charset="0"/>
              <a:buChar char="•"/>
            </a:pPr>
            <a:r>
              <a:rPr lang="en-CA" b="1" baseline="0"/>
              <a:t>**CLICK** </a:t>
            </a:r>
            <a:r>
              <a:rPr lang="en-CA" baseline="0"/>
              <a:t>The “Referrals” section pulls any types of referrals entered as a task under the category “Consult”.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705038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patient requests that all or part of their health information remain confidential, you can prevent selected health information from being sent by “masking” the data (making the data private or confidential).</a:t>
            </a:r>
          </a:p>
          <a:p>
            <a:endParaRPr lang="en-US"/>
          </a:p>
          <a:p>
            <a:r>
              <a:rPr lang="en-US"/>
              <a:t>You can mask:</a:t>
            </a:r>
          </a:p>
          <a:p>
            <a:pPr marL="228600" indent="-228600">
              <a:buFont typeface="+mj-lt"/>
              <a:buAutoNum type="arabicPeriod"/>
            </a:pPr>
            <a:r>
              <a:rPr lang="en-US"/>
              <a:t>An entire patient’s chart (in the patient's </a:t>
            </a:r>
            <a:r>
              <a:rPr lang="en-US" err="1"/>
              <a:t>Demog</a:t>
            </a:r>
            <a:r>
              <a:rPr lang="en-US"/>
              <a:t> tab, select the Confidential check box)</a:t>
            </a:r>
          </a:p>
          <a:p>
            <a:pPr marL="228600" indent="-228600">
              <a:buFont typeface="+mj-lt"/>
              <a:buAutoNum type="arabicPeriod"/>
            </a:pPr>
            <a:r>
              <a:rPr lang="en-US"/>
              <a:t>An encounter note (edit the visit and choose click Menu &gt; Confidential ).</a:t>
            </a:r>
          </a:p>
          <a:p>
            <a:pPr marL="228600" indent="-228600">
              <a:buFont typeface="+mj-lt"/>
              <a:buAutoNum type="arabicPeriod"/>
            </a:pPr>
            <a:r>
              <a:rPr lang="en-US"/>
              <a:t>Selected chart items, such as allergies, prescriptions, profile items, lab requests and results, investigations, consults, or immunizations (edit the item and choose click Menu &gt; Confidential ).</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more information, see the "Making patient data confidential“ topic in the Med Access online help files: </a:t>
            </a:r>
            <a:r>
              <a:rPr lang="en-US" sz="1200">
                <a:hlinkClick r:id="rId3"/>
              </a:rPr>
              <a:t>https://help.med-access.net/latest/ab/Introduction/Welcome.htm</a:t>
            </a:r>
            <a:r>
              <a:rPr lang="en-US" sz="1200"/>
              <a:t> </a:t>
            </a:r>
            <a:r>
              <a:rPr lang="en-US" sz="1200" baseline="0"/>
              <a:t>(search for the term “Confidentiality”)</a:t>
            </a: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785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baseline="0"/>
              <a:t>The same patient consult report .pdf file that is sent to the referring provider can also be shared to Alberta Netcare</a:t>
            </a:r>
          </a:p>
          <a:p>
            <a:pPr marL="178908" indent="-178908">
              <a:buFont typeface="Arial" panose="020B0604020202020204" pitchFamily="34" charset="0"/>
              <a:buChar char="•"/>
            </a:pPr>
            <a:r>
              <a:rPr lang="en-CA" baseline="0"/>
              <a:t>The specialty provider has the ability to choose which reports to upload, and which not to</a:t>
            </a:r>
          </a:p>
          <a:p>
            <a:pPr marL="178908" indent="-178908">
              <a:buFont typeface="Arial" panose="020B0604020202020204" pitchFamily="34" charset="0"/>
              <a:buChar char="•"/>
            </a:pPr>
            <a:r>
              <a:rPr lang="en-CA" baseline="0"/>
              <a:t>The information is uploaded through the CII Data Hub and displayed in Netcare as a .pdf</a:t>
            </a:r>
          </a:p>
          <a:p>
            <a:pPr marL="178908" indent="-178908">
              <a:buFont typeface="Arial" panose="020B0604020202020204" pitchFamily="34" charset="0"/>
              <a:buChar char="•"/>
            </a:pPr>
            <a:r>
              <a:rPr lang="en-CA" baseline="0"/>
              <a:t>Note: This information does not flow to the Healthcare Data Repository</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822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steps that must be completed to enable a provider to share consult reports with Alberta Netcare.</a:t>
            </a:r>
          </a:p>
          <a:p>
            <a:endParaRPr lang="en-US"/>
          </a:p>
          <a:p>
            <a:pPr marL="228600" indent="-228600" algn="l">
              <a:buFont typeface="Wingdings" panose="05000000000000000000" pitchFamily="2" charset="2"/>
              <a:buChar char="q"/>
            </a:pPr>
            <a:r>
              <a:rPr lang="en-US"/>
              <a:t>A provider must enroll for CII with eHealth Support Services. For more information about the registration process, see the Get Started page on the ACTT website: </a:t>
            </a:r>
            <a:r>
              <a:rPr lang="en-US" sz="1200" kern="1200">
                <a:solidFill>
                  <a:srgbClr val="333635"/>
                </a:solidFill>
                <a:latin typeface="+mn-lt"/>
                <a:ea typeface="+mn-ea"/>
                <a:cs typeface="+mn-cs"/>
                <a:hlinkClick r:id="rId3"/>
              </a:rPr>
              <a:t>https://actt.albertadoctors.org/PMH/panel-continuity/CII-CPAR/cii-for-specialists/Pages/Get-Started-Today.aspx</a:t>
            </a:r>
            <a:r>
              <a:rPr lang="en-US" sz="1200" kern="1200">
                <a:solidFill>
                  <a:srgbClr val="333635"/>
                </a:solidFill>
                <a:latin typeface="+mn-lt"/>
                <a:ea typeface="+mn-ea"/>
                <a:cs typeface="+mn-cs"/>
              </a:rPr>
              <a:t> </a:t>
            </a:r>
          </a:p>
          <a:p>
            <a:pPr marL="228600" indent="-228600">
              <a:buFont typeface="Wingdings" panose="05000000000000000000" pitchFamily="2" charset="2"/>
              <a:buChar char="q"/>
            </a:pPr>
            <a:r>
              <a:rPr lang="en-US" b="0"/>
              <a:t>Even if you do not use TELUS EMR Mobile, you must accept the terms and conditions in Med Access EMR (Profile </a:t>
            </a:r>
            <a:r>
              <a:rPr lang="en-US" b="0">
                <a:sym typeface="Wingdings" panose="05000000000000000000" pitchFamily="2" charset="2"/>
              </a:rPr>
              <a:t>&gt; Mobile Settings). If you already use TELUS EMR Mobile, you do not need to complete this step.</a:t>
            </a:r>
          </a:p>
          <a:p>
            <a:pPr marL="228600" indent="-228600">
              <a:buFont typeface="Wingdings" panose="05000000000000000000" pitchFamily="2" charset="2"/>
              <a:buChar char="q"/>
            </a:pPr>
            <a:r>
              <a:rPr lang="en-US"/>
              <a:t>To </a:t>
            </a:r>
            <a:r>
              <a:rPr lang="en-US" b="0"/>
              <a:t>enable EMR integration with CII:</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a:t>From the main EMR window, click Profile. The Administration window opens.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a:t>In User Settings, click the Features tab</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a:t>Scroll down </a:t>
            </a:r>
            <a:r>
              <a:rPr lang="en-US"/>
              <a:t>to the Outbound Interface: Consult Letter Extract Override feature and click the button to enable it. The button changes to indicating that the feature is enabled. </a:t>
            </a:r>
            <a:endParaRPr lang="en-US" b="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Med Access CII/CPAR EMR user guide in the online Med Access help files: </a:t>
            </a:r>
            <a:r>
              <a:rPr lang="en-US" sz="1200">
                <a:solidFill>
                  <a:srgbClr val="333635"/>
                </a:solidFill>
                <a:hlinkClick r:id="rId4"/>
              </a:rPr>
              <a:t>https://help.med-access.net/PDF/Med_Access_EMR_CII_CPAR_Guide.pdf</a:t>
            </a:r>
            <a:r>
              <a:rPr lang="en-US" i="0" u="none">
                <a:solidFill>
                  <a:schemeClr val="accent1"/>
                </a:solidFill>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26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Registration in CII followed by EMR configuration in Med Access allows</a:t>
            </a:r>
            <a:r>
              <a:rPr lang="en-CA" baseline="0"/>
              <a:t> for consult reports to be sent to Alberta Netcare.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To send a consult report to Netcare after your CII go-live day:</a:t>
            </a:r>
          </a:p>
          <a:p>
            <a:pPr marL="228600" indent="-228600">
              <a:buAutoNum type="arabicPeriod"/>
            </a:pPr>
            <a:r>
              <a:rPr lang="en-US"/>
              <a:t>Create your visit consult report in the “Visits” tab (consult reports sent through the Consults tab cannot currently be sent to Alberta Netcare)</a:t>
            </a:r>
          </a:p>
          <a:p>
            <a:pPr marL="228600" indent="-228600">
              <a:buAutoNum type="arabicPeriod"/>
            </a:pPr>
            <a:r>
              <a:rPr lang="en-US"/>
              <a:t>If you want the consult report to be sent to Alberta Netcare, below the visit Save button, select the Eligible For Consult Letter Extract check box.</a:t>
            </a:r>
          </a:p>
          <a:p>
            <a:pPr marL="228600" indent="-228600">
              <a:buAutoNum type="arabicPeriod"/>
            </a:pPr>
            <a:r>
              <a:rPr lang="en-US"/>
              <a:t>Click Sign-off Visit and Close Chart . The consult report is sent to Alberta Netcare as a PDF consult report.</a:t>
            </a:r>
          </a:p>
          <a:p>
            <a:pPr marL="0" indent="0">
              <a:buNone/>
            </a:pPr>
            <a:endParaRPr lang="en-US"/>
          </a:p>
          <a:p>
            <a:pPr marL="0" indent="0">
              <a:buNone/>
            </a:pPr>
            <a:r>
              <a:rPr lang="en-US" i="1"/>
              <a:t>Note: when you sign and close the visit, if the Eligible For Consult Letter Extract checkbox is checked off, it is automatically sent to Alberta Netcare***</a:t>
            </a:r>
          </a:p>
          <a:p>
            <a:pPr marL="0" indent="0">
              <a:buNone/>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Roboto Regular"/>
              </a:rPr>
              <a:t>***You will, however, still be required to follow the CPSA standard of practice for referral consultation. See clause 10b of the CPSA’s Referral Consultation standard of practice for more details: </a:t>
            </a:r>
            <a:r>
              <a:rPr lang="en-US" sz="1200" b="0" i="0">
                <a:effectLst/>
                <a:latin typeface="Roboto Regular"/>
                <a:hlinkClick r:id="rId3" tooltip="https://cpsa.ca/wp-content/uploads/2020/05/referral-consultation.pdf%22"/>
              </a:rPr>
              <a:t>https://cpsa.ca/wp-content/uploads/2020/05/Referral-Consultation.pdf“</a:t>
            </a:r>
            <a:r>
              <a:rPr lang="en-US" sz="1200" b="0" i="0">
                <a:effectLst/>
                <a:latin typeface="Roboto Regular"/>
              </a:rPr>
              <a:t>. The benefit of sharing your consult report to Alberta Netcare is that it is now available to all health care providers, without the need to ‘refax’ or mail additional copies and signals to other providers that you are managing that given condition.</a:t>
            </a:r>
            <a:endParaRPr lang="en-US" b="0" i="0">
              <a:effectLst/>
              <a:latin typeface="Segoe UI" panose="020B0502040204020203" pitchFamily="34" charset="0"/>
            </a:endParaRPr>
          </a:p>
          <a:p>
            <a:pPr marL="0" indent="0">
              <a:buNone/>
            </a:pP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4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Calibri" panose="020F0502020204030204" pitchFamily="34" charset="0"/>
                <a:ea typeface="Arial" panose="020B0604020202020204" pitchFamily="34" charset="0"/>
                <a:cs typeface="Calibri" panose="020F0502020204030204" pitchFamily="34" charset="0"/>
              </a:rPr>
              <a:t>Med-Access gives you the ability to include chart summary items including labs and investigation results</a:t>
            </a:r>
            <a:r>
              <a:rPr lang="en-CA" sz="1200" baseline="0">
                <a:latin typeface="Calibri" panose="020F0502020204030204" pitchFamily="34" charset="0"/>
                <a:ea typeface="Arial" panose="020B0604020202020204" pitchFamily="34" charset="0"/>
                <a:cs typeface="Calibri" panose="020F0502020204030204" pitchFamily="34" charset="0"/>
              </a:rPr>
              <a:t> with your report. In your visit: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baseline="0">
                <a:latin typeface="Calibri" panose="020F0502020204030204" pitchFamily="34" charset="0"/>
                <a:ea typeface="Arial" panose="020B0604020202020204" pitchFamily="34" charset="0"/>
                <a:cs typeface="Calibri" panose="020F0502020204030204" pitchFamily="34" charset="0"/>
              </a:rPr>
              <a:t>Click on the three bars at the top right of the Observations section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baseline="0">
                <a:latin typeface="Calibri" panose="020F0502020204030204" pitchFamily="34" charset="0"/>
                <a:ea typeface="Arial" panose="020B0604020202020204" pitchFamily="34" charset="0"/>
                <a:cs typeface="Calibri" panose="020F0502020204030204" pitchFamily="34" charset="0"/>
              </a:rPr>
              <a:t>Click on or hover over “Attach Chart Summary”. If you click you’ll see the default chart summary from which you can select the items you’d like to attach.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baseline="0">
                <a:latin typeface="Calibri" panose="020F0502020204030204" pitchFamily="34" charset="0"/>
                <a:ea typeface="Arial" panose="020B0604020202020204" pitchFamily="34" charset="0"/>
                <a:cs typeface="Calibri" panose="020F0502020204030204" pitchFamily="34" charset="0"/>
              </a:rPr>
              <a:t>If you hover over you’re given a list of chart summary views you can choose from.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baseline="0">
                <a:latin typeface="Calibri" panose="020F0502020204030204" pitchFamily="34" charset="0"/>
                <a:ea typeface="Arial" panose="020B0604020202020204" pitchFamily="34" charset="0"/>
                <a:cs typeface="Calibri" panose="020F0502020204030204" pitchFamily="34" charset="0"/>
              </a:rPr>
              <a:t>Choose the appropriate chart items in the chart summary view and then click the “Attach” icon in the top right corner.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b="0" baseline="0">
                <a:latin typeface="Calibri" panose="020F0502020204030204" pitchFamily="34" charset="0"/>
                <a:ea typeface="Arial" panose="020B0604020202020204" pitchFamily="34" charset="0"/>
                <a:cs typeface="Calibri" panose="020F0502020204030204" pitchFamily="34" charset="0"/>
              </a:rPr>
              <a:t>Your selections are now part of your report and will be shared to Alberta Netcare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822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Registration in CII followed by EMR configuration in Med Access allows</a:t>
            </a:r>
            <a:r>
              <a:rPr lang="en-CA" baseline="0"/>
              <a:t> for consult reports to be sent to Alberta Netcare.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To send a consult report to Netcare after your CII go-live day:</a:t>
            </a:r>
          </a:p>
          <a:p>
            <a:pPr marL="228600" indent="-228600">
              <a:buAutoNum type="arabicPeriod"/>
            </a:pPr>
            <a:r>
              <a:rPr lang="en-US"/>
              <a:t>Create your visit consult report in the “Visits” tab (consult reports sent through the Consults tab cannot currently be sent to Alberta Netcare)</a:t>
            </a:r>
          </a:p>
          <a:p>
            <a:pPr marL="228600" indent="-228600">
              <a:buAutoNum type="arabicPeriod"/>
            </a:pPr>
            <a:r>
              <a:rPr lang="en-US"/>
              <a:t>If you want the consult report to be sent to Alberta Netcare, below the visit Save button, select the Eligible For Consult Letter Extract check box.</a:t>
            </a:r>
          </a:p>
          <a:p>
            <a:pPr marL="228600" indent="-228600">
              <a:buAutoNum type="arabicPeriod"/>
            </a:pPr>
            <a:r>
              <a:rPr lang="en-US"/>
              <a:t>Click Sign-off Visit and Close Chart . The consult report is sent to Alberta Netcare as a PDF consult report.</a:t>
            </a:r>
          </a:p>
          <a:p>
            <a:pPr marL="0" indent="0">
              <a:buNone/>
            </a:pPr>
            <a:endParaRPr lang="en-US"/>
          </a:p>
          <a:p>
            <a:pPr marL="0" indent="0">
              <a:buNone/>
            </a:pPr>
            <a:r>
              <a:rPr lang="en-US" i="1"/>
              <a:t>Note: when you sign and close the visit, if the Eligible For Consult Letter Extract checkbox is checked off, it is automatically sent to Alberta Netcare. You </a:t>
            </a:r>
            <a:r>
              <a:rPr lang="en-US" b="1" i="1"/>
              <a:t>do not</a:t>
            </a:r>
            <a:r>
              <a:rPr lang="en-US" i="1"/>
              <a:t> need to print or fax it to Alberta Netcare.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12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1450" indent="-171450">
              <a:buFont typeface="Arial" panose="020B0604020202020204" pitchFamily="34" charset="0"/>
              <a:buChar char="•"/>
            </a:pPr>
            <a:r>
              <a:rPr lang="en-CA"/>
              <a:t>Uploaded specialist consult </a:t>
            </a:r>
            <a:r>
              <a:rPr lang="en-CA" baseline="0"/>
              <a:t>reports will appear in </a:t>
            </a:r>
            <a:r>
              <a:rPr lang="en-CA"/>
              <a:t>a new section in the Netcare</a:t>
            </a:r>
            <a:r>
              <a:rPr lang="en-CA" baseline="0"/>
              <a:t> menu “Consultations”.</a:t>
            </a:r>
          </a:p>
          <a:p>
            <a:pPr marL="171450" indent="-171450">
              <a:buFont typeface="Arial" panose="020B0604020202020204" pitchFamily="34" charset="0"/>
              <a:buChar char="•"/>
            </a:pPr>
            <a:r>
              <a:rPr lang="en-CA" baseline="0"/>
              <a:t>Reports uploaded will appear with the date and type of consult.</a:t>
            </a:r>
          </a:p>
          <a:p>
            <a:pPr marL="171450" indent="-171450">
              <a:buFont typeface="Arial" panose="020B0604020202020204" pitchFamily="34" charset="0"/>
              <a:buChar char="•"/>
            </a:pPr>
            <a:r>
              <a:rPr lang="en-CA" baseline="0"/>
              <a:t>Hovering over the item in the list will pop up a tool tip box with additional information</a:t>
            </a:r>
          </a:p>
          <a:p>
            <a:pPr marL="171450" indent="-171450">
              <a:buFont typeface="Arial" panose="020B0604020202020204" pitchFamily="34" charset="0"/>
              <a:buChar char="•"/>
            </a:pPr>
            <a:endParaRPr lang="en-CA" baseline="0"/>
          </a:p>
          <a:p>
            <a:pPr marL="171450" indent="-171450">
              <a:buFont typeface="Arial" panose="020B0604020202020204" pitchFamily="34" charset="0"/>
              <a:buChar char="•"/>
            </a:pPr>
            <a:r>
              <a:rPr lang="en-CA" baseline="0"/>
              <a:t>Note: Results Source for all content through CII, which goes through Netcare, indicates “AHS-Edmonton”</a:t>
            </a:r>
            <a:endParaRPr lang="en-CA"/>
          </a:p>
        </p:txBody>
      </p:sp>
      <p:sp>
        <p:nvSpPr>
          <p:cNvPr id="4" name="Slide Number Placeholder 3"/>
          <p:cNvSpPr>
            <a:spLocks noGrp="1"/>
          </p:cNvSpPr>
          <p:nvPr>
            <p:ph type="sldNum" sz="quarter" idx="5"/>
          </p:nvPr>
        </p:nvSpPr>
        <p:spPr/>
        <p:txBody>
          <a:bodyPr/>
          <a:lstStyle/>
          <a:p>
            <a:fld id="{9F181732-573E-4DBD-96C7-3B4567905058}" type="slidenum">
              <a:rPr lang="en-CA" smtClean="0"/>
              <a:t>40</a:t>
            </a:fld>
            <a:endParaRPr lang="en-CA"/>
          </a:p>
        </p:txBody>
      </p:sp>
    </p:spTree>
    <p:extLst>
      <p:ext uri="{BB962C8B-B14F-4D97-AF65-F5344CB8AC3E}">
        <p14:creationId xmlns:p14="http://schemas.microsoft.com/office/powerpoint/2010/main" val="3374298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1450" indent="-171450">
              <a:buFont typeface="Arial" panose="020B0604020202020204" pitchFamily="34" charset="0"/>
              <a:buChar char="•"/>
            </a:pPr>
            <a:r>
              <a:rPr lang="en-CA"/>
              <a:t>From the list of visits in the Visits tab, right click on the visit you’d like to redact</a:t>
            </a:r>
          </a:p>
          <a:p>
            <a:pPr marL="171450" indent="-171450">
              <a:buFont typeface="Arial" panose="020B0604020202020204" pitchFamily="34" charset="0"/>
              <a:buChar char="•"/>
            </a:pPr>
            <a:r>
              <a:rPr lang="en-CA"/>
              <a:t>Choose “Cancel” from the pop up menu</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19014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1611313"/>
            <a:ext cx="7723188" cy="4344987"/>
          </a:xfrm>
        </p:spPr>
      </p:sp>
      <p:sp>
        <p:nvSpPr>
          <p:cNvPr id="3" name="Notes Placeholder 2"/>
          <p:cNvSpPr>
            <a:spLocks noGrp="1"/>
          </p:cNvSpPr>
          <p:nvPr>
            <p:ph type="body" idx="1"/>
          </p:nvPr>
        </p:nvSpPr>
        <p:spPr/>
        <p:txBody>
          <a:bodyPr/>
          <a:lstStyle/>
          <a:p>
            <a:r>
              <a:rPr lang="en-US"/>
              <a:t>Expanded Definition of Continuity (that encompasses all</a:t>
            </a:r>
            <a:r>
              <a:rPr lang="en-US" baseline="0"/>
              <a:t>  3 types of continuity)</a:t>
            </a:r>
            <a:r>
              <a:rPr lang="en-US"/>
              <a:t>:</a:t>
            </a:r>
          </a:p>
          <a:p>
            <a:r>
              <a:rPr lang="en-US"/>
              <a:t>Continuity in primary</a:t>
            </a:r>
            <a:r>
              <a:rPr lang="en-US" baseline="0"/>
              <a:t> care is mainly viewed as the relationship between a single primary care provider and a patient that extends beyond specific episodes of illness or disease. It implies quality care over time (as experienced by the individual patient) and the linking of information and providers across different events. For continuity to exist, care must be experienced as connected and coherent. </a:t>
            </a:r>
          </a:p>
          <a:p>
            <a:endParaRPr lang="en-US" baseline="0"/>
          </a:p>
          <a:p>
            <a:r>
              <a:rPr lang="en-CA" sz="1300" b="1" i="1"/>
              <a:t>Relational continuity is defined as</a:t>
            </a:r>
            <a:r>
              <a:rPr lang="en-CA" sz="1300" i="1"/>
              <a:t>:</a:t>
            </a:r>
          </a:p>
          <a:p>
            <a:r>
              <a:rPr lang="en-CA" sz="1300"/>
              <a:t>The ongoing, trusting therapeutic relationship between a patient and a primary care physician and their team, where the patient sees this primary care physician the majority of the time </a:t>
            </a:r>
            <a:endParaRPr lang="en-US"/>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7A2AE89F-ED83-4F55-9788-94144FEB17F7}" type="slidenum">
              <a:rPr kumimoji="0" lang="en-US"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060530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visit is moved to the Cancelled list and will be redacted from Alberta Netcare in the next automatic extract</a:t>
            </a:r>
          </a:p>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468955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a:t>The</a:t>
            </a:r>
            <a:r>
              <a:rPr lang="en-CA" baseline="0"/>
              <a:t> third type of information shared are confirmed panel lists.</a:t>
            </a:r>
          </a:p>
          <a:p>
            <a:pPr marL="178908" indent="-178908">
              <a:buFont typeface="Arial" panose="020B0604020202020204" pitchFamily="34" charset="0"/>
              <a:buChar char="•"/>
            </a:pPr>
            <a:r>
              <a:rPr lang="en-CA" baseline="0"/>
              <a:t>Panels are uploaded to CPAR and to the Healthcare Data Repository</a:t>
            </a:r>
          </a:p>
          <a:p>
            <a:pPr marL="178908" indent="-178908">
              <a:buFont typeface="Arial" panose="020B0604020202020204" pitchFamily="34" charset="0"/>
              <a:buChar char="•"/>
            </a:pPr>
            <a:r>
              <a:rPr lang="en-CA" baseline="0"/>
              <a:t>Participating clinics receive back two reports: </a:t>
            </a:r>
          </a:p>
          <a:p>
            <a:pPr marL="655996" lvl="1" indent="-178908">
              <a:buFont typeface="Arial" panose="020B0604020202020204" pitchFamily="34" charset="0"/>
              <a:buChar char="•"/>
            </a:pPr>
            <a:r>
              <a:rPr lang="en-CA" baseline="0"/>
              <a:t>The demographic mismatch report, that displays deceased patients and those whose demographic data does not match the provincial client registry.</a:t>
            </a:r>
          </a:p>
          <a:p>
            <a:pPr marL="655996" lvl="1" indent="-178908">
              <a:buFont typeface="Arial" panose="020B0604020202020204" pitchFamily="34" charset="0"/>
              <a:buChar char="•"/>
            </a:pPr>
            <a:r>
              <a:rPr lang="en-CA" baseline="0"/>
              <a:t>The panel conflict report that displays paneled patients on the submitting provider’s panel that are also on other submitting providers panels. It displays the patient information plus the date of last visit and the last date of confirmation for the conflicting providers.</a:t>
            </a:r>
          </a:p>
          <a:p>
            <a:pPr marL="655996" lvl="1" indent="-178908">
              <a:buFont typeface="Arial" panose="020B0604020202020204" pitchFamily="34" charset="0"/>
              <a:buChar char="•"/>
            </a:pPr>
            <a:r>
              <a:rPr lang="en-CA" baseline="0"/>
              <a:t>Identifying these conflicts will give providers a better picture of their panel and where care might be duplicated.</a:t>
            </a:r>
          </a:p>
          <a:p>
            <a:pPr marL="655996" lvl="1" indent="-178908">
              <a:buFont typeface="Arial" panose="020B0604020202020204" pitchFamily="34" charset="0"/>
              <a:buChar char="•"/>
            </a:pPr>
            <a:r>
              <a:rPr lang="en-CA" baseline="0"/>
              <a:t>It will also enable conversations with patients about the benefits of continuity and the risks of seeing multiple providers.</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43</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38418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Messages:</a:t>
            </a:r>
          </a:p>
          <a:p>
            <a:endParaRPr lang="en-US"/>
          </a:p>
          <a:p>
            <a:r>
              <a:rPr lang="en-US"/>
              <a:t>In order to be included in a panel a patient’s chart record must include entries for:</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First name</a:t>
            </a:r>
          </a:p>
          <a:p>
            <a:pPr marL="285750" indent="-285750">
              <a:buFont typeface="Arial" panose="020B0604020202020204" pitchFamily="34" charset="0"/>
              <a:buChar char="•"/>
            </a:pPr>
            <a:r>
              <a:rPr lang="en-US"/>
              <a:t>Last name</a:t>
            </a:r>
          </a:p>
          <a:p>
            <a:pPr marL="285750" indent="-285750">
              <a:buFont typeface="Arial" panose="020B0604020202020204" pitchFamily="34" charset="0"/>
              <a:buChar char="•"/>
            </a:pPr>
            <a:r>
              <a:rPr lang="en-US"/>
              <a:t>Date of birth</a:t>
            </a:r>
          </a:p>
          <a:p>
            <a:pPr marL="285750" indent="-285750">
              <a:buFont typeface="Arial" panose="020B0604020202020204" pitchFamily="34" charset="0"/>
              <a:buChar char="•"/>
            </a:pPr>
            <a:r>
              <a:rPr lang="en-US"/>
              <a:t>Gender</a:t>
            </a:r>
          </a:p>
          <a:p>
            <a:pPr marL="285750" indent="-285750">
              <a:buFont typeface="Arial" panose="020B0604020202020204" pitchFamily="34" charset="0"/>
              <a:buChar char="•"/>
            </a:pPr>
            <a:r>
              <a:rPr lang="en-US"/>
              <a:t>PHN</a:t>
            </a:r>
          </a:p>
          <a:p>
            <a:pPr marL="285750" indent="-285750">
              <a:buFont typeface="Arial" panose="020B0604020202020204" pitchFamily="34" charset="0"/>
              <a:buChar char="•"/>
            </a:pPr>
            <a:r>
              <a:rPr lang="en-US"/>
              <a:t>Status</a:t>
            </a:r>
          </a:p>
          <a:p>
            <a:pPr marL="285750" indent="-285750">
              <a:buFont typeface="Arial" panose="020B0604020202020204" pitchFamily="34" charset="0"/>
              <a:buChar char="•"/>
            </a:pPr>
            <a:r>
              <a:rPr lang="en-US" b="0"/>
              <a:t>Primary Provider</a:t>
            </a:r>
          </a:p>
          <a:p>
            <a:pPr marL="285750" indent="-285750">
              <a:buFont typeface="Arial" panose="020B0604020202020204" pitchFamily="34" charset="0"/>
              <a:buChar char="•"/>
            </a:pPr>
            <a:r>
              <a:rPr lang="en-US"/>
              <a:t>Demographics Validated date</a:t>
            </a:r>
          </a:p>
          <a:p>
            <a:pPr marL="285750" indent="-285750">
              <a:buFont typeface="Arial" panose="020B0604020202020204" pitchFamily="34" charset="0"/>
              <a:buChar char="•"/>
            </a:pPr>
            <a:r>
              <a:rPr lang="en-US"/>
              <a:t>Last Visit Date (pulls from Visit list)</a:t>
            </a:r>
          </a:p>
          <a:p>
            <a:pPr marL="285750" indent="-285750">
              <a:buFont typeface="Arial" panose="020B0604020202020204" pitchFamily="34" charset="0"/>
              <a:buChar char="•"/>
            </a:pPr>
            <a:r>
              <a:rPr lang="en-US"/>
              <a:t>Panel number (in provider record)</a:t>
            </a:r>
          </a:p>
          <a:p>
            <a:endParaRPr lang="en-US"/>
          </a:p>
        </p:txBody>
      </p:sp>
      <p:sp>
        <p:nvSpPr>
          <p:cNvPr id="4" name="Slide Number Placeholder 3"/>
          <p:cNvSpPr>
            <a:spLocks noGrp="1"/>
          </p:cNvSpPr>
          <p:nvPr>
            <p:ph type="sldNum" sz="quarter" idx="5"/>
          </p:nvPr>
        </p:nvSpPr>
        <p:spPr/>
        <p:txBody>
          <a:bodyPr/>
          <a:lstStyle/>
          <a:p>
            <a:fld id="{988C2099-781F-4471-9219-972D7FEA1EBA}" type="slidenum">
              <a:rPr lang="en-US" smtClean="0"/>
              <a:t>44</a:t>
            </a:fld>
            <a:endParaRPr lang="en-US"/>
          </a:p>
        </p:txBody>
      </p:sp>
    </p:spTree>
    <p:extLst>
      <p:ext uri="{BB962C8B-B14F-4D97-AF65-F5344CB8AC3E}">
        <p14:creationId xmlns:p14="http://schemas.microsoft.com/office/powerpoint/2010/main" val="2328106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TELUS uploads panels</a:t>
            </a:r>
            <a:r>
              <a:rPr lang="en-US" baseline="0"/>
              <a:t> automatically on the 10</a:t>
            </a:r>
            <a:r>
              <a:rPr lang="en-US" baseline="30000"/>
              <a:t>th</a:t>
            </a:r>
            <a:r>
              <a:rPr lang="en-US" baseline="0"/>
              <a:t> of the month. A demographic mismatch report is available 2 days later.</a:t>
            </a:r>
          </a:p>
          <a:p>
            <a:r>
              <a:rPr lang="en-US" baseline="0"/>
              <a:t>Panel conflict reports are available by the 2</a:t>
            </a:r>
            <a:r>
              <a:rPr lang="en-US" baseline="30000"/>
              <a:t>nd</a:t>
            </a:r>
            <a:r>
              <a:rPr lang="en-US" baseline="0"/>
              <a:t> of the next month (earlier in the “young” days of CPAR).</a:t>
            </a:r>
            <a:endParaRPr lang="en-US"/>
          </a:p>
        </p:txBody>
      </p:sp>
      <p:sp>
        <p:nvSpPr>
          <p:cNvPr id="4" name="Slide Number Placeholder 3"/>
          <p:cNvSpPr>
            <a:spLocks noGrp="1"/>
          </p:cNvSpPr>
          <p:nvPr>
            <p:ph type="sldNum" sz="quarter" idx="10"/>
          </p:nvPr>
        </p:nvSpPr>
        <p:spPr/>
        <p:txBody>
          <a:bodyPr/>
          <a:lstStyle/>
          <a:p>
            <a:fld id="{C33E93F5-386D-46C1-AED3-8A7E51F89105}" type="slidenum">
              <a:rPr lang="en-CA" smtClean="0"/>
              <a:t>45</a:t>
            </a:fld>
            <a:endParaRPr lang="en-CA"/>
          </a:p>
        </p:txBody>
      </p:sp>
      <p:sp>
        <p:nvSpPr>
          <p:cNvPr id="5" name="Header Placeholder 4"/>
          <p:cNvSpPr>
            <a:spLocks noGrp="1"/>
          </p:cNvSpPr>
          <p:nvPr>
            <p:ph type="hdr" sz="quarter" idx="11"/>
          </p:nvPr>
        </p:nvSpPr>
        <p:spPr/>
        <p:txBody>
          <a:bodyPr/>
          <a:lstStyle/>
          <a:p>
            <a:r>
              <a:rPr lang="en-CA"/>
              <a:t>CII/CPAR Improvement Facilitator Training</a:t>
            </a:r>
          </a:p>
        </p:txBody>
      </p:sp>
    </p:spTree>
    <p:extLst>
      <p:ext uri="{BB962C8B-B14F-4D97-AF65-F5344CB8AC3E}">
        <p14:creationId xmlns:p14="http://schemas.microsoft.com/office/powerpoint/2010/main" val="3621430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reports</a:t>
            </a:r>
            <a:r>
              <a:rPr lang="en-CA" baseline="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206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reports</a:t>
            </a:r>
            <a:r>
              <a:rPr lang="en-CA" baseline="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09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a:t>New functionality will be added to CII/CPAR in the near future</a:t>
            </a:r>
          </a:p>
          <a:p>
            <a:pPr marL="178908" indent="-178908">
              <a:buFont typeface="Arial" panose="020B0604020202020204" pitchFamily="34" charset="0"/>
              <a:buChar char="•"/>
            </a:pPr>
            <a:r>
              <a:rPr lang="en-CA" baseline="0"/>
              <a:t>In the planning stages is the Patient Summary Report. Physicians will have the opportunity, within their EMR, to curate a patient summary that will offer a more complete picture of the patient. These summaries will upload to Alberta Netcare so other providers in the patients circle of care will have more complete information.</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48</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24473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a:t>eNotifications are live in Med Access as of May 4</a:t>
            </a:r>
            <a:r>
              <a:rPr lang="en-US" baseline="30000"/>
              <a:t>th</a:t>
            </a:r>
            <a:r>
              <a:rPr lang="en-US" baseline="0"/>
              <a:t> 2020</a:t>
            </a:r>
          </a:p>
          <a:p>
            <a:pPr marL="0" indent="0">
              <a:buFont typeface="Arial" panose="020B0604020202020204" pitchFamily="34" charset="0"/>
              <a:buNone/>
            </a:pPr>
            <a:endParaRPr lang="en-US" baseline="0"/>
          </a:p>
          <a:p>
            <a:pPr marL="171450" indent="-171450">
              <a:buFont typeface="Arial" panose="020B0604020202020204" pitchFamily="34" charset="0"/>
              <a:buChar char="•"/>
            </a:pPr>
            <a:r>
              <a:rPr lang="en-US" baseline="0"/>
              <a:t>Alerts for an ED visit, hospital admission or discharge or a day surgery</a:t>
            </a:r>
          </a:p>
          <a:p>
            <a:pPr marL="171450" indent="-171450">
              <a:buFont typeface="Arial" panose="020B0604020202020204" pitchFamily="34" charset="0"/>
              <a:buChar char="•"/>
            </a:pPr>
            <a:r>
              <a:rPr lang="en-US" baseline="0"/>
              <a:t>Notice is received twice daily (6am and 2pm)</a:t>
            </a:r>
          </a:p>
          <a:p>
            <a:pPr marL="171450" indent="-171450">
              <a:buFont typeface="Arial" panose="020B0604020202020204" pitchFamily="34" charset="0"/>
              <a:buChar char="•"/>
            </a:pPr>
            <a:r>
              <a:rPr lang="en-US" baseline="0"/>
              <a:t>An Investigation task is created in the patient’s chart and assigned to the patient’s CPAR provider</a:t>
            </a:r>
          </a:p>
          <a:p>
            <a:pPr marL="171450" indent="-171450">
              <a:buFont typeface="Arial" panose="020B0604020202020204" pitchFamily="34" charset="0"/>
              <a:buChar char="•"/>
            </a:pPr>
            <a:r>
              <a:rPr lang="en-US" baseline="0"/>
              <a:t>The summary in the task provides additional information</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Note:</a:t>
            </a:r>
            <a:r>
              <a:rPr lang="en-US" baseline="0"/>
              <a:t>  With eNotifications being enabled, there is new information in the Team Toolkit.</a:t>
            </a:r>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49</a:t>
            </a:fld>
            <a:endParaRPr lang="en-US"/>
          </a:p>
        </p:txBody>
      </p:sp>
    </p:spTree>
    <p:extLst>
      <p:ext uri="{BB962C8B-B14F-4D97-AF65-F5344CB8AC3E}">
        <p14:creationId xmlns:p14="http://schemas.microsoft.com/office/powerpoint/2010/main" val="1653729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This patient is paneled to more than one primary provider in CPAR. Notice that two other providers have been notified</a:t>
            </a:r>
          </a:p>
          <a:p>
            <a:pPr marL="171450" indent="-171450">
              <a:buFont typeface="Arial" panose="020B0604020202020204" pitchFamily="34" charset="0"/>
              <a:buChar char="•"/>
            </a:pPr>
            <a:r>
              <a:rPr lang="en-US" baseline="0"/>
              <a:t>The date of the event will not necessarily match the “Due” date of the task. The Event Date is in the Task “Note/Instructions” field and in the body of the e-notification. The “Due” date is the date the task was created</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Note:</a:t>
            </a:r>
            <a:r>
              <a:rPr lang="en-US" baseline="0"/>
              <a:t>  With eNotifications being enabled, there is new information in the Team Toolkit.</a:t>
            </a:r>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50</a:t>
            </a:fld>
            <a:endParaRPr lang="en-US"/>
          </a:p>
        </p:txBody>
      </p:sp>
    </p:spTree>
    <p:extLst>
      <p:ext uri="{BB962C8B-B14F-4D97-AF65-F5344CB8AC3E}">
        <p14:creationId xmlns:p14="http://schemas.microsoft.com/office/powerpoint/2010/main" val="1427351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You can also find additional information on managing eNotifications, by referring to the eNotifications Info Sheet shown here and linked to in the notes below.</a:t>
            </a: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For example, if a provider decides that they would like to follow-up with a patient about an incoming </a:t>
            </a:r>
            <a:r>
              <a:rPr lang="en-US" sz="110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 they should first check Netcare for additional information. For instance, Netcare may inform the provider that the patient has passed away or successfully delivered their baby. This is valuable information to have before contacting a patient.</a:t>
            </a: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spcAft>
                <a:spcPts val="600"/>
              </a:spcAft>
              <a:buFont typeface="Symbol" panose="05050102010706020507" pitchFamily="18" charset="2"/>
              <a:buChar char=""/>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It is also important not to assume a positive outcome when following up with a patient.</a:t>
            </a:r>
          </a:p>
          <a:p>
            <a:pPr marL="0" lvl="0" indent="0">
              <a:lnSpc>
                <a:spcPct val="107000"/>
              </a:lnSpc>
              <a:spcAft>
                <a:spcPts val="600"/>
              </a:spcAft>
              <a:buFont typeface="Symbol" panose="05050102010706020507" pitchFamily="18" charset="2"/>
              <a:buNone/>
            </a:pPr>
            <a:endPar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lvl="0" indent="0">
              <a:lnSpc>
                <a:spcPct val="107000"/>
              </a:lnSpc>
              <a:spcAft>
                <a:spcPts val="600"/>
              </a:spcAft>
              <a:buFont typeface="Symbol" panose="05050102010706020507" pitchFamily="18" charset="2"/>
              <a:buNone/>
            </a:pP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54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CII CPAR is</a:t>
            </a:r>
            <a:r>
              <a:rPr lang="en-CA" baseline="0"/>
              <a:t> about improving  continuity of care. This is NOT about telling patients they can only receive care from one physician. Patients have the right and need to receive care as required including having a regular family doctor and going to walk-in clinics as needed. </a:t>
            </a:r>
          </a:p>
          <a:p>
            <a:endParaRPr lang="en-US" baseline="0"/>
          </a:p>
          <a:p>
            <a:r>
              <a:rPr lang="en-US" baseline="0"/>
              <a:t>Research reveals that a consistent relationship between patients and their family doctor and team can make a big impact on health. Seeing the same family doctor can lead to higher quality of care than seeing a different doctor and team each time. Studies show that people who know and trust their healthcare providers have lowered risk of chronic disease and early death.</a:t>
            </a:r>
          </a:p>
          <a:p>
            <a:endParaRPr lang="en-CA" baseline="0"/>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6</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804480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that is where we are at for the mapping information and functionality for CII/CPAR and eNotifications for the PS Suite EMR. Please remember to visit our website for more detailed guides and instructions.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540130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t>There is value in CII/CPAR for Patients, Providers, PCN and the Health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928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795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clinic to participate in CII:</a:t>
            </a:r>
          </a:p>
          <a:p>
            <a:pPr marL="171450" indent="-171450">
              <a:buFontTx/>
              <a:buChar char="-"/>
            </a:pPr>
            <a:r>
              <a:rPr lang="en-US"/>
              <a:t>Must be enabled on Alberta Netcare</a:t>
            </a:r>
          </a:p>
          <a:p>
            <a:pPr marL="171450" indent="-171450">
              <a:buFontTx/>
              <a:buChar char="-"/>
            </a:pPr>
            <a:r>
              <a:rPr lang="en-US"/>
              <a:t>The clinic must have an EMR PIA</a:t>
            </a:r>
          </a:p>
          <a:p>
            <a:pPr marL="171450" indent="-171450">
              <a:buFontTx/>
              <a:buChar char="-"/>
            </a:pPr>
            <a:r>
              <a:rPr lang="en-US"/>
              <a:t>Providers with panels must be panel ready</a:t>
            </a:r>
          </a:p>
          <a:p>
            <a:pPr marL="171450" indent="-171450">
              <a:buFontTx/>
              <a:buChar char="-"/>
            </a:pPr>
            <a:r>
              <a:rPr lang="en-US"/>
              <a:t>The EMRs that work with CII are from </a:t>
            </a:r>
            <a:r>
              <a:rPr lang="en-US" err="1"/>
              <a:t>Microquest</a:t>
            </a:r>
            <a:r>
              <a:rPr lang="en-US"/>
              <a:t>, QHR and </a:t>
            </a:r>
            <a:r>
              <a:rPr lang="en-US" err="1"/>
              <a:t>Accuro</a:t>
            </a:r>
            <a:r>
              <a:rPr lang="en-US"/>
              <a:t>. If using a locally installed version of </a:t>
            </a:r>
            <a:r>
              <a:rPr lang="en-US" err="1"/>
              <a:t>Accuro</a:t>
            </a:r>
            <a:r>
              <a:rPr lang="en-US"/>
              <a:t> or Healthquest, the vendor will work with the clinic to ensure they are using the most recent version.</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546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746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When clinics</a:t>
            </a:r>
            <a:r>
              <a:rPr lang="en-CA" baseline="0"/>
              <a:t> submit Confirmation of Participation, eHealth Privacy team will undertake a review of the privacy information provided by the site. They will provide guidance should it be identified updates need to be made.  It is a best practice to have an up to date PIA, not just for CII/CPAR but any other initiative that may be undertaken, </a:t>
            </a:r>
            <a:r>
              <a:rPr lang="en-CA" baseline="0" err="1"/>
              <a:t>PrescribeIT</a:t>
            </a:r>
            <a:r>
              <a:rPr lang="en-CA" baseline="0"/>
              <a:t>, RTI, Netcare etc.</a:t>
            </a:r>
          </a:p>
          <a:p>
            <a:endParaRPr lang="en-US" baseline="0"/>
          </a:p>
          <a:p>
            <a:r>
              <a:rPr lang="en-US" baseline="0"/>
              <a:t>Where to start when updating a PIA?</a:t>
            </a:r>
          </a:p>
          <a:p>
            <a:pPr marL="0" indent="0">
              <a:buNone/>
            </a:pPr>
            <a:r>
              <a:rPr lang="en-US" baseline="0"/>
              <a:t>Complete the PIA Update self-assessment available on the CII/CPAR Tools and Resources Page in the Privacy section: </a:t>
            </a:r>
            <a:r>
              <a:rPr lang="en-CA" sz="1200">
                <a:hlinkClick r:id="rId3"/>
              </a:rPr>
              <a:t>https://actt.albertadoctors.org/cii-cpar/toolsresources</a:t>
            </a:r>
            <a:endParaRPr lang="en-CA" sz="1200"/>
          </a:p>
          <a:p>
            <a:pPr marL="228600" indent="-228600">
              <a:buAutoNum type="arabicPeriod"/>
            </a:pPr>
            <a:r>
              <a:rPr lang="en-US"/>
              <a:t>eHealth</a:t>
            </a:r>
            <a:r>
              <a:rPr lang="en-US" baseline="0"/>
              <a:t> Support Services will undertake a review of the PIA</a:t>
            </a:r>
          </a:p>
          <a:p>
            <a:pPr marL="228600" indent="-228600">
              <a:buAutoNum type="arabicPeriod"/>
            </a:pPr>
            <a:r>
              <a:rPr lang="en-US" baseline="0"/>
              <a:t>To get advice on updating the PIA access the Privacy Seminar Recording available on the Alberta Netcare Learning Centre</a:t>
            </a:r>
          </a:p>
          <a:p>
            <a:pPr marL="0" indent="0">
              <a:buNone/>
            </a:pPr>
            <a:r>
              <a:rPr lang="en-CA">
                <a:hlinkClick r:id="rId4"/>
              </a:rPr>
              <a:t>http://www.albertanetcare.ca/learningcentre/trainingrecordings.htm</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988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PIA Update Self-Assessment will assist the clinic in determining if a minor or major update is ahead for the clinic. This tool is provided as a guide and it is recommended that a member of the clinic complete it at submission of the confirmation of participation (COP) form. Once the </a:t>
            </a:r>
            <a:r>
              <a:rPr lang="en-US" baseline="0" err="1"/>
              <a:t>CoP</a:t>
            </a:r>
            <a:r>
              <a:rPr lang="en-US" baseline="0"/>
              <a:t> form is submitted to Alberta Health eHealth Support Services an eHealth consultant is assigned to the clinic and one of the first activities is that an eHealth privacy consultant will go over this assessment with the clinic. They will provide guidance.</a:t>
            </a:r>
          </a:p>
          <a:p>
            <a:r>
              <a:rPr lang="en-US" baseline="0"/>
              <a:t>Examples of actions that would likely lead to a major PIA update would be:</a:t>
            </a:r>
          </a:p>
          <a:p>
            <a:pPr marL="171450" indent="-171450">
              <a:buFont typeface="Arial" panose="020B0604020202020204" pitchFamily="34" charset="0"/>
              <a:buChar char="•"/>
            </a:pPr>
            <a:r>
              <a:rPr lang="en-US"/>
              <a:t>EMR system change</a:t>
            </a:r>
          </a:p>
          <a:p>
            <a:pPr marL="171450" indent="-171450">
              <a:buFont typeface="Arial" panose="020B0604020202020204" pitchFamily="34" charset="0"/>
              <a:buChar char="•"/>
            </a:pPr>
            <a:r>
              <a:rPr lang="en-US"/>
              <a:t>EMR change from local to “in the cloud”</a:t>
            </a:r>
            <a:endParaRPr lang="en-CA"/>
          </a:p>
          <a:p>
            <a:pPr marL="171450" indent="-171450">
              <a:buFont typeface="Arial" panose="020B0604020202020204" pitchFamily="34" charset="0"/>
              <a:buChar char="•"/>
            </a:pPr>
            <a:r>
              <a:rPr lang="en-US"/>
              <a:t>New EMR new user access role or group introduced</a:t>
            </a:r>
          </a:p>
          <a:p>
            <a:pPr marL="171450" indent="-171450">
              <a:buFont typeface="Arial" panose="020B0604020202020204" pitchFamily="34" charset="0"/>
              <a:buChar char="•"/>
            </a:pPr>
            <a:r>
              <a:rPr lang="en-US"/>
              <a:t>Adding EMR access to an organization not in your PIA</a:t>
            </a:r>
          </a:p>
          <a:p>
            <a:pPr marL="171450" indent="-171450">
              <a:buFont typeface="Arial" panose="020B0604020202020204" pitchFamily="34" charset="0"/>
              <a:buChar char="•"/>
            </a:pPr>
            <a:r>
              <a:rPr lang="en-US"/>
              <a:t>New ways of communicating with patents (e.g., email, text messages)</a:t>
            </a:r>
          </a:p>
          <a:p>
            <a:pPr marL="171450" indent="-171450">
              <a:buFont typeface="Arial" panose="020B0604020202020204" pitchFamily="34" charset="0"/>
              <a:buChar char="•"/>
            </a:pPr>
            <a:r>
              <a:rPr lang="en-US"/>
              <a:t>Adding wireless access to EMR</a:t>
            </a:r>
          </a:p>
          <a:p>
            <a:pPr marL="171450" indent="-171450">
              <a:buFont typeface="Arial" panose="020B0604020202020204" pitchFamily="34" charset="0"/>
              <a:buChar char="•"/>
            </a:pPr>
            <a:r>
              <a:rPr lang="en-US"/>
              <a:t>Adding remote access to EMR</a:t>
            </a:r>
          </a:p>
          <a:p>
            <a:pPr marL="171450" indent="-171450">
              <a:buFont typeface="Arial" panose="020B0604020202020204" pitchFamily="34" charset="0"/>
              <a:buChar char="•"/>
            </a:pPr>
            <a:r>
              <a:rPr lang="en-US"/>
              <a:t>Adding new device access to EMR (e.g., mobile, tablets, laptops)</a:t>
            </a:r>
          </a:p>
          <a:p>
            <a:r>
              <a:rPr lang="en-US"/>
              <a:t>See the assessment tool itself for details.</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54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829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Participants</a:t>
            </a:r>
            <a:r>
              <a:rPr lang="en-CA" baseline="0"/>
              <a:t> in CII CPAR will have a health collection poster to post in their clinic. Use the new poster to replace the existing Netcare poster. A provider/clinic is </a:t>
            </a:r>
            <a:r>
              <a:rPr lang="en-CA" b="1" baseline="0"/>
              <a:t>not obligated to inform each patient, beyond posting the Health Collection Notice</a:t>
            </a:r>
            <a:r>
              <a:rPr lang="en-CA" baseline="0"/>
              <a:t>.</a:t>
            </a:r>
          </a:p>
          <a:p>
            <a:pPr marL="171450" indent="-171450">
              <a:buFont typeface="Arial" panose="020B0604020202020204" pitchFamily="34" charset="0"/>
              <a:buChar char="•"/>
            </a:pPr>
            <a:r>
              <a:rPr lang="en-CA" baseline="0"/>
              <a:t>If patients have questions there is a brochure.</a:t>
            </a:r>
          </a:p>
          <a:p>
            <a:pPr marL="171450" indent="-171450">
              <a:buFont typeface="Arial" panose="020B0604020202020204" pitchFamily="34" charset="0"/>
              <a:buChar char="•"/>
            </a:pPr>
            <a:r>
              <a:rPr lang="en-CA" baseline="0"/>
              <a:t>If a patient has questions beyond the brochure, there is a team script.</a:t>
            </a:r>
          </a:p>
          <a:p>
            <a:pPr marL="171450" indent="-171450">
              <a:buFont typeface="Arial" panose="020B0604020202020204" pitchFamily="34" charset="0"/>
              <a:buChar char="•"/>
            </a:pPr>
            <a:r>
              <a:rPr lang="en-CA" baseline="0"/>
              <a:t>If the patient still has more questions there is an FAQ with a 1-800 number.</a:t>
            </a:r>
          </a:p>
          <a:p>
            <a:pPr marL="171450" indent="-171450">
              <a:buFont typeface="Arial" panose="020B0604020202020204" pitchFamily="34" charset="0"/>
              <a:buChar char="•"/>
            </a:pPr>
            <a:r>
              <a:rPr lang="en-CA" baseline="0"/>
              <a:t>In the end, the patient has two options. The patient can have their information flagged as confidential at the clinic or they have the option of having their record masked in Alberta Netcare. Few Albertans have chosen to have their record masked in Alberta Netcare.</a:t>
            </a:r>
          </a:p>
          <a:p>
            <a:pPr marL="171450" indent="-171450">
              <a:buFont typeface="Arial" panose="020B0604020202020204" pitchFamily="34" charset="0"/>
              <a:buChar char="•"/>
            </a:pPr>
            <a:endParaRPr lang="en-US"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Health Collection Notice poster may be downloaded from the CII/CPAR Tools and resources page:  </a:t>
            </a:r>
            <a:r>
              <a:rPr lang="en-CA">
                <a:hlinkClick r:id="rId3"/>
              </a:rPr>
              <a:t>https://actt.albertadoctors.org/PMH/panel-continuity/CII-CPAR/Pages/Tools-and-Resources.aspx</a:t>
            </a:r>
            <a:r>
              <a:rPr lang="en-CA"/>
              <a:t> See other languages</a:t>
            </a:r>
            <a:r>
              <a:rPr lang="en-CA" baseline="0"/>
              <a:t> available.</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Physician offices may take the poster</a:t>
            </a:r>
            <a:r>
              <a:rPr lang="en-US" baseline="0"/>
              <a:t> as a template and customize it to their clinic.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There is an obligation under the Health Information Act to notify patients about collection of health information. If a provider wants to include it on a registration form instead of a poster, they are able to have flexibility with HOW patient notice is given.</a:t>
            </a:r>
            <a:endParaRPr lang="en-CA"/>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49842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58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CII/CPAR is</a:t>
            </a:r>
            <a:r>
              <a:rPr lang="en-CA" baseline="0"/>
              <a:t> in direct alignment with PCN initiatives:</a:t>
            </a:r>
          </a:p>
          <a:p>
            <a:r>
              <a:rPr lang="en-US" sz="1300"/>
              <a:t>Continuity is a critical goal of Patient’s Medical Home (PMH), and one of the eight evidence-based implementation elements that guide the PMH journey in Alberta. </a:t>
            </a:r>
          </a:p>
          <a:p>
            <a:r>
              <a:rPr lang="en-US" sz="1300"/>
              <a:t>CII/CPAR will support transitions of care with the identification of the primary provider in Netcare. E-notifications will enable smoother transition of care and can even assist in the opioid response</a:t>
            </a:r>
          </a:p>
          <a:p>
            <a:endParaRPr lang="en-US" sz="1300"/>
          </a:p>
          <a:p>
            <a:r>
              <a:rPr lang="en-US" sz="1300"/>
              <a:t>(Example re opioid; when enabled, primary providers will receive an e-notification after day surgery. Currently many providers are unaware when surgery such as knee replacement occurs and are not notified to provide early follow-up with a patient at risk of addiction).</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5EA54082-0EDA-40C0-B23E-AB88047B2438}" type="slidenum">
              <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7</a:t>
            </a:fld>
            <a:endParaRPr kumimoji="0" lang="en-IN"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443892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Clinics that participate</a:t>
            </a:r>
            <a:r>
              <a:rPr lang="en-US" baseline="0"/>
              <a:t> in CPAR must be panel ready, in other words, </a:t>
            </a:r>
            <a:r>
              <a:rPr lang="en-US" b="1" baseline="0"/>
              <a:t>have established processes in place to identify and maintain their panels</a:t>
            </a:r>
            <a:r>
              <a:rPr lang="en-US" baseline="0"/>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572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17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participating physicians must review the CPAR</a:t>
            </a:r>
            <a:r>
              <a:rPr lang="en-US" baseline="0"/>
              <a:t> information and mapping in the EMR (this presentation).</a:t>
            </a:r>
          </a:p>
          <a:p>
            <a:r>
              <a:rPr lang="en-US" baseline="0"/>
              <a:t>Once a decision has been made to participate, forms must be signed including the AH PIA endorsement letter.</a:t>
            </a:r>
          </a:p>
          <a:p>
            <a:endParaRPr lang="en-US" baseline="0"/>
          </a:p>
          <a:p>
            <a:r>
              <a:rPr lang="en-US" baseline="0"/>
              <a:t>Activities that may involve a physician, but do not have to, include:</a:t>
            </a:r>
          </a:p>
          <a:p>
            <a:pPr marL="171450" indent="-171450">
              <a:buFontTx/>
              <a:buChar char="-"/>
            </a:pPr>
            <a:r>
              <a:rPr lang="en-US" baseline="0"/>
              <a:t>Identify a clinic site liaison</a:t>
            </a:r>
          </a:p>
          <a:p>
            <a:pPr marL="171450" indent="-171450">
              <a:buFontTx/>
              <a:buChar char="-"/>
            </a:pPr>
            <a:r>
              <a:rPr lang="en-US" baseline="0"/>
              <a:t>PIA update work may involve the clinic privacy officer or a physician custodian at the clinic</a:t>
            </a:r>
          </a:p>
          <a:p>
            <a:pPr marL="171450" indent="-171450">
              <a:buFontTx/>
              <a:buChar char="-"/>
            </a:pPr>
            <a:r>
              <a:rPr lang="en-US" baseline="0"/>
              <a:t>One or more physicians may choose to meet with the PCN facilitator about CII/CPAR</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64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go live a physician must:</a:t>
            </a:r>
          </a:p>
          <a:p>
            <a:pPr marL="171450" indent="-171450">
              <a:buFontTx/>
              <a:buChar char="-"/>
            </a:pPr>
            <a:r>
              <a:rPr lang="en-US"/>
              <a:t>Review their monthly panel conflict</a:t>
            </a:r>
            <a:r>
              <a:rPr lang="en-US" baseline="0"/>
              <a:t> report and give direction to the team on priorities</a:t>
            </a:r>
          </a:p>
          <a:p>
            <a:pPr marL="171450" indent="-171450">
              <a:buFontTx/>
              <a:buChar char="-"/>
            </a:pPr>
            <a:r>
              <a:rPr lang="en-US" baseline="0"/>
              <a:t>Receive eNotifications (when enabled and signed up for) for CPAR paneled patients that have had a hospital admission or discharge, ED visit or day surgery. The clinic team should establish team workflow for these notifications at the direction of the primary provider</a:t>
            </a:r>
          </a:p>
          <a:p>
            <a:pPr marL="171450" indent="-171450">
              <a:buFontTx/>
              <a:buChar char="-"/>
            </a:pPr>
            <a:endParaRPr lang="en-US" baseline="0"/>
          </a:p>
          <a:p>
            <a:pPr marL="171450" indent="-171450">
              <a:buFontTx/>
              <a:buChar char="-"/>
            </a:pPr>
            <a:r>
              <a:rPr lang="en-US" baseline="0"/>
              <a:t>At go-live and periodically thereafter, a provider or delegate view the CEDs in Netcare as feedback on clinic documentation and presentation in the CED. A </a:t>
            </a:r>
            <a:r>
              <a:rPr lang="en-US" baseline="0" err="1"/>
              <a:t>behaviour</a:t>
            </a:r>
            <a:r>
              <a:rPr lang="en-US" baseline="0"/>
              <a:t> that can support this is activity is to view the CED of frequent clinic visitors after go live</a:t>
            </a:r>
          </a:p>
          <a:p>
            <a:pPr marL="171450" indent="-171450">
              <a:buFontTx/>
              <a:buChar char="-"/>
            </a:pPr>
            <a:r>
              <a:rPr lang="en-US" baseline="0"/>
              <a:t>It is optional for physicians to complete the CII/CPAR Evaluation</a:t>
            </a:r>
          </a:p>
          <a:p>
            <a:pPr marL="171450" indent="-171450">
              <a:buFontTx/>
              <a:buChar char="-"/>
            </a:pPr>
            <a:r>
              <a:rPr lang="en-US" baseline="0"/>
              <a:t>Physicians may participate in team QI meetings; these may be led by one clinic physician, depending on the QI model at the clinic</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1491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191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the process for clinics with panels.</a:t>
            </a:r>
          </a:p>
          <a:p>
            <a:r>
              <a:rPr lang="en-CA"/>
              <a:t>Registering for CII/CPAR is a lot like registering for Netcare. For clinics</a:t>
            </a:r>
            <a:r>
              <a:rPr lang="en-CA" baseline="0"/>
              <a:t> that will be submitting panels and encounters, there are 5 forms to be completed.  Approximate processing times are on the slide.</a:t>
            </a:r>
            <a:endParaRPr lang="en-CA"/>
          </a:p>
          <a:p>
            <a:r>
              <a:rPr lang="en-CA" baseline="0"/>
              <a:t>The time it takes for sites to obtain signatures and submit forms to eHealth is not included in the estimated times</a:t>
            </a:r>
          </a:p>
          <a:p>
            <a:r>
              <a:rPr lang="en-CA" baseline="0"/>
              <a:t>Each form includes an instructions page to assist with completion. The electronic forms MUST be completed on computer, not printed and completed by hand.</a:t>
            </a:r>
            <a:endParaRPr lang="en-CA"/>
          </a:p>
          <a:p>
            <a:endParaRPr lang="en-US"/>
          </a:p>
          <a:p>
            <a:r>
              <a:rPr lang="en-US"/>
              <a:t>For clinics only submitting encounters and/or consult reports there are only two forms: the Confirmation of Participation</a:t>
            </a:r>
            <a:r>
              <a:rPr lang="en-US" baseline="0"/>
              <a:t> form and </a:t>
            </a:r>
            <a:r>
              <a:rPr lang="en-US"/>
              <a:t> CII PIA Endorsement Letter, see next slide</a:t>
            </a:r>
            <a:endParaRPr lang="en-CA"/>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prstClr val="black"/>
                </a:solidFill>
                <a:effectLst/>
                <a:uLnTx/>
                <a:uFillTx/>
                <a:latin typeface="Calibri"/>
                <a:ea typeface="+mn-ea"/>
                <a:cs typeface="+mn-cs"/>
              </a:rPr>
              <a:t>CII/CPAR Improvement Facilitator Training</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145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process for clinics without panels that will</a:t>
            </a:r>
            <a:r>
              <a:rPr lang="en-US" baseline="0"/>
              <a:t> submit encounters and/or consult reports. It all starts with completing the Confirmation of Participation form:</a:t>
            </a:r>
          </a:p>
          <a:p>
            <a:r>
              <a:rPr lang="en-US" baseline="0"/>
              <a:t>https://actt.albertadoctors.org/file/Confirmation_of_Participation_Specialists.pdf </a:t>
            </a:r>
          </a:p>
          <a:p>
            <a:r>
              <a:rPr lang="en-US" baseline="0"/>
              <a:t>Once eHealth has received the CoP form, the next step is the participation package including the endorsement letter for the CII PIA filed by Alberta Health with the OIPC. Reference next slide for who completes the endorsement letter.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2581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the process started, submit</a:t>
            </a:r>
            <a:r>
              <a:rPr lang="en-US" baseline="0"/>
              <a:t> a Confirmation of Participation form. The form is filled in electronically (not printed and filled by hand) </a:t>
            </a:r>
            <a:r>
              <a:rPr lang="en-US" b="1" baseline="0"/>
              <a:t>You do not have to have all of the prerequisites in place</a:t>
            </a:r>
            <a:r>
              <a:rPr lang="en-US" baseline="0"/>
              <a:t>, particularly an up to date PIA. As long as you’re working towards getting the prerequisites in place please go ahead and submit the COP form. This way eHealth support services will know you’re in the queue and can provide some guidance and support.</a:t>
            </a:r>
          </a:p>
          <a:p>
            <a:endParaRPr lang="en-US"/>
          </a:p>
          <a:p>
            <a:r>
              <a:rPr lang="en-US"/>
              <a:t>In Part B – clinic can still submit the COP form even if</a:t>
            </a:r>
            <a:r>
              <a:rPr lang="en-US" baseline="0"/>
              <a:t> the answer is not Yes in Part B. The eHealth Support Services team will provide assistance.</a:t>
            </a:r>
          </a:p>
          <a:p>
            <a:pPr marL="0" indent="0">
              <a:buNone/>
            </a:pPr>
            <a:r>
              <a:rPr lang="en-CA" sz="1200">
                <a:hlinkClick r:id="rId3"/>
              </a:rPr>
              <a:t>https://actt.albertadoctors.org/cii-cpar/toolsresources</a:t>
            </a:r>
            <a:endParaRPr lang="en-CA" sz="1200"/>
          </a:p>
          <a:p>
            <a:endParaRPr lang="en-US" baseline="0"/>
          </a:p>
          <a:p>
            <a:pPr marL="0" indent="0">
              <a:buNone/>
            </a:pPr>
            <a:r>
              <a:rPr lang="en-US" baseline="0"/>
              <a:t>The COP form is available on the CII CPAR Tools and Resources Web Page </a:t>
            </a:r>
            <a:r>
              <a:rPr lang="en-CA" sz="1200">
                <a:hlinkClick r:id="rId3"/>
              </a:rPr>
              <a:t>https://actt.albertadoctors.org/cii-cpar/toolsresources</a:t>
            </a:r>
            <a:endParaRPr lang="en-CA" sz="1200"/>
          </a:p>
          <a:p>
            <a:r>
              <a:rPr lang="en-US" baseline="0"/>
              <a:t>E-notifications sign-up is on this form. It will be enabled for TELUS EMRs in 2020.</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002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Parts E&amp;F: We have prepared presentations that can be shared with clinic teams to satisfy the requirements of these sections</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on page three of the</a:t>
            </a:r>
            <a:r>
              <a:rPr lang="en-US" baseline="0"/>
              <a:t> form provide additional information.</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6636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19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Angille</a:t>
            </a:r>
          </a:p>
          <a:p>
            <a:r>
              <a:rPr lang="en-US"/>
              <a:t>OBJECTIVE: PRIMARY CARE PHYSICIANS AND THE TEAMS THEY WORK WITH WILL UNDERSTAND THE VALUE OF RELATIONAL CONTINUITY AND THEREFORE ADOPT PRACTICE BEHAVIORS THAT RESULT IN INCREASED RELATIONAL CONTINUITY. </a:t>
            </a:r>
          </a:p>
          <a:p>
            <a:r>
              <a:rPr lang="en-US"/>
              <a:t>Note: Strongest evidence exists to support continuity to physicians. As such the focus of this guideline is physician continuity. However, the value and essential role of the primary care team to continuity, of which physicians are members, has been anecdotally and substantively demonstrated. This has therefore been acknowledged and reflected. </a:t>
            </a:r>
          </a:p>
          <a:p>
            <a:endParaRPr lang="en-US"/>
          </a:p>
          <a:p>
            <a:pPr marL="115815" indent="-115815">
              <a:buFont typeface="Arial" panose="020B0604020202020204" pitchFamily="34" charset="0"/>
              <a:buChar char="•"/>
            </a:pPr>
            <a:r>
              <a:rPr lang="en-US" baseline="0"/>
              <a:t>CPAR is an enabler for relational continuity</a:t>
            </a:r>
          </a:p>
          <a:p>
            <a:pPr marL="115815" indent="-115815">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prstClr val="black"/>
                </a:solidFill>
                <a:effectLst/>
                <a:uLnTx/>
                <a:uFillTx/>
                <a:latin typeface="Calibri"/>
                <a:ea typeface="+mn-ea"/>
                <a:cs typeface="+mn-cs"/>
              </a:rPr>
              <a:t>CII/CPAR Improvement Facilitator Training</a:t>
            </a:r>
          </a:p>
        </p:txBody>
      </p:sp>
    </p:spTree>
    <p:extLst>
      <p:ext uri="{BB962C8B-B14F-4D97-AF65-F5344CB8AC3E}">
        <p14:creationId xmlns:p14="http://schemas.microsoft.com/office/powerpoint/2010/main" val="3363744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patient record to be uploaded to CPAR the patient must have a status</a:t>
            </a:r>
            <a:r>
              <a:rPr lang="en-US" baseline="0"/>
              <a:t> for which the “Paneled” box is checked in Patient Status Management. </a:t>
            </a:r>
            <a:endParaRPr lang="en-CA"/>
          </a:p>
        </p:txBody>
      </p:sp>
      <p:sp>
        <p:nvSpPr>
          <p:cNvPr id="4" name="Slide Number Placeholder 3"/>
          <p:cNvSpPr>
            <a:spLocks noGrp="1"/>
          </p:cNvSpPr>
          <p:nvPr>
            <p:ph type="sldNum" sz="quarter" idx="10"/>
          </p:nvPr>
        </p:nvSpPr>
        <p:spPr/>
        <p:txBody>
          <a:bodyPr/>
          <a:lstStyle/>
          <a:p>
            <a:fld id="{988C2099-781F-4471-9219-972D7FEA1EBA}" type="slidenum">
              <a:rPr lang="en-US" smtClean="0"/>
              <a:t>72</a:t>
            </a:fld>
            <a:endParaRPr lang="en-US"/>
          </a:p>
        </p:txBody>
      </p:sp>
    </p:spTree>
    <p:extLst>
      <p:ext uri="{BB962C8B-B14F-4D97-AF65-F5344CB8AC3E}">
        <p14:creationId xmlns:p14="http://schemas.microsoft.com/office/powerpoint/2010/main" val="30895748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TELUS</a:t>
            </a:r>
            <a:r>
              <a:rPr lang="en-US" baseline="0"/>
              <a:t> uploads panels on the 10</a:t>
            </a:r>
            <a:r>
              <a:rPr lang="en-US" baseline="30000"/>
              <a:t>th</a:t>
            </a:r>
            <a:r>
              <a:rPr lang="en-US" baseline="0"/>
              <a:t> of the month. Before your first upload you should run your list and know the total. The provider’s CPAR Panel Administrator will verify this number against the report in CPAR.</a:t>
            </a:r>
          </a:p>
          <a:p>
            <a:endParaRPr lang="en-US" baseline="0"/>
          </a:p>
          <a:p>
            <a:endParaRPr lang="en-CA"/>
          </a:p>
        </p:txBody>
      </p:sp>
      <p:sp>
        <p:nvSpPr>
          <p:cNvPr id="4" name="Slide Number Placeholder 3"/>
          <p:cNvSpPr>
            <a:spLocks noGrp="1"/>
          </p:cNvSpPr>
          <p:nvPr>
            <p:ph type="sldNum" sz="quarter" idx="10"/>
          </p:nvPr>
        </p:nvSpPr>
        <p:spPr/>
        <p:txBody>
          <a:bodyPr/>
          <a:lstStyle/>
          <a:p>
            <a:fld id="{988C2099-781F-4471-9219-972D7FEA1EBA}" type="slidenum">
              <a:rPr lang="en-US" smtClean="0"/>
              <a:t>73</a:t>
            </a:fld>
            <a:endParaRPr lang="en-US"/>
          </a:p>
        </p:txBody>
      </p:sp>
    </p:spTree>
    <p:extLst>
      <p:ext uri="{BB962C8B-B14F-4D97-AF65-F5344CB8AC3E}">
        <p14:creationId xmlns:p14="http://schemas.microsoft.com/office/powerpoint/2010/main" val="4282684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one-time set up for consult reports has been completed</a:t>
            </a:r>
            <a:r>
              <a:rPr lang="en-US" baseline="0"/>
              <a:t> as per the Guide.</a:t>
            </a:r>
            <a:endParaRPr lang="en-US"/>
          </a:p>
          <a:p>
            <a:endParaRPr lang="en-US"/>
          </a:p>
          <a:p>
            <a:r>
              <a:rPr lang="en-US"/>
              <a:t>Specialists can choose</a:t>
            </a:r>
            <a:r>
              <a:rPr lang="en-US" baseline="0"/>
              <a:t> one of two set-ups:</a:t>
            </a:r>
          </a:p>
          <a:p>
            <a:pPr marL="228600" indent="-228600">
              <a:buAutoNum type="arabicParenR"/>
            </a:pPr>
            <a:r>
              <a:rPr lang="en-US" baseline="0"/>
              <a:t>They may choose that all consult reports will submit to Netcare  - no clicking to choose which go and which do not</a:t>
            </a:r>
          </a:p>
          <a:p>
            <a:pPr marL="228600" indent="-228600">
              <a:buAutoNum type="arabicParenR"/>
            </a:pPr>
            <a:r>
              <a:rPr lang="en-US" baseline="0"/>
              <a:t>They may choose that they select each consult report that uploads to Netcare. The set-up required that in Profile &gt; Administration in User Settings “Outbound Interface: Consult Letter Extract Override” is enabled by sliding the button over.</a:t>
            </a:r>
            <a:endParaRPr lang="en-CA"/>
          </a:p>
        </p:txBody>
      </p:sp>
      <p:sp>
        <p:nvSpPr>
          <p:cNvPr id="4" name="Slide Number Placeholder 3"/>
          <p:cNvSpPr>
            <a:spLocks noGrp="1"/>
          </p:cNvSpPr>
          <p:nvPr>
            <p:ph type="sldNum" sz="quarter" idx="10"/>
          </p:nvPr>
        </p:nvSpPr>
        <p:spPr/>
        <p:txBody>
          <a:bodyPr/>
          <a:lstStyle/>
          <a:p>
            <a:fld id="{988C2099-781F-4471-9219-972D7FEA1EBA}" type="slidenum">
              <a:rPr lang="en-US" smtClean="0"/>
              <a:t>74</a:t>
            </a:fld>
            <a:endParaRPr lang="en-US"/>
          </a:p>
        </p:txBody>
      </p:sp>
    </p:spTree>
    <p:extLst>
      <p:ext uri="{BB962C8B-B14F-4D97-AF65-F5344CB8AC3E}">
        <p14:creationId xmlns:p14="http://schemas.microsoft.com/office/powerpoint/2010/main" val="11512343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Toolkit</a:t>
            </a:r>
            <a:r>
              <a:rPr lang="en-US" baseline="0"/>
              <a:t> is the next logical resource to be used by the clinic site liaison. The PCN resource supporting the clinic will also be using this toolkit.</a:t>
            </a:r>
          </a:p>
          <a:p>
            <a:pPr marL="0" indent="0">
              <a:buNone/>
            </a:pPr>
            <a:r>
              <a:rPr lang="en-US"/>
              <a:t>These tools are available on the CII/CPAR Tools and Resources Page: </a:t>
            </a:r>
            <a:r>
              <a:rPr lang="en-CA" sz="1200">
                <a:hlinkClick r:id="rId3"/>
              </a:rPr>
              <a:t>https://actt.albertadoctors.org/cii-cpar/toolsresources</a:t>
            </a:r>
            <a:endParaRPr lang="en-CA"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Team Toolkit is updated almost</a:t>
            </a:r>
            <a:r>
              <a:rPr lang="en-US" baseline="0"/>
              <a:t> Monthly. It contains information to prep for eNotifications.</a:t>
            </a:r>
            <a:endParaRPr lang="en-CA"/>
          </a:p>
          <a:p>
            <a:endParaRPr lang="en-US" baseline="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291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are available on the CII/CPAR Tools and Resources Page: </a:t>
            </a:r>
            <a:r>
              <a:rPr lang="en-US" sz="1200" u="sng" kern="1200">
                <a:solidFill>
                  <a:schemeClr val="tx1"/>
                </a:solidFill>
                <a:effectLst/>
                <a:latin typeface="+mn-lt"/>
                <a:ea typeface="+mn-ea"/>
                <a:cs typeface="+mn-cs"/>
                <a:hlinkClick r:id="rId3"/>
              </a:rPr>
              <a:t>https://actt.albertadoctors.org/cii-cpar/toolsresources</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hlinkClick r:id="rId4"/>
              </a:rPr>
              <a:t>https://actt.albertadoctors.org/PMH/panel-continuity/CII-CPAR/Pages/Tools-and-Resources.aspx</a:t>
            </a:r>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8125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46103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provider may be reluctant to participate in CII/CPAR in the rare</a:t>
            </a:r>
            <a:r>
              <a:rPr lang="en-US" baseline="0"/>
              <a:t> occurrence that </a:t>
            </a:r>
            <a:r>
              <a:rPr lang="en-US"/>
              <a:t> an assessment is made in a visit</a:t>
            </a:r>
            <a:r>
              <a:rPr lang="en-US" baseline="0"/>
              <a:t> that is incorrect and included in the Community Encounter Digest.</a:t>
            </a:r>
          </a:p>
          <a:p>
            <a:r>
              <a:rPr lang="en-US" baseline="0"/>
              <a:t>Like the Term of Use and Disclaimer for Netcare, the Community Encounter Digest, also has a disclaimer that the using provider must verify accuracy and completeness prior to treatment decisions.</a:t>
            </a:r>
          </a:p>
          <a:p>
            <a:endParaRPr lang="en-US" baseline="0"/>
          </a:p>
          <a:p>
            <a:r>
              <a:rPr lang="en-US" baseline="0"/>
              <a:t>Sharing of information with others in a patient’s circle of care is crucial to close the informational continuity care gap. It will not always be perfect and relies on the clinical judgement of the user.</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21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287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84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45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Key Messages:</a:t>
            </a:r>
          </a:p>
          <a:p>
            <a:pPr marL="178908" indent="-178908">
              <a:buFont typeface="Arial" panose="020B0604020202020204" pitchFamily="34" charset="0"/>
              <a:buChar char="•"/>
            </a:pPr>
            <a:r>
              <a:rPr lang="en-US"/>
              <a:t>CII is designed to</a:t>
            </a:r>
            <a:r>
              <a:rPr lang="en-US" baseline="0"/>
              <a:t> allow information to flow from community physician EMRs to other areas of the health care system so that the information can be used to deliver better care.</a:t>
            </a:r>
          </a:p>
          <a:p>
            <a:pPr marL="178908" indent="-178908" defTabSz="954176">
              <a:buFont typeface="Arial" panose="020B0604020202020204" pitchFamily="34" charset="0"/>
              <a:buChar char="•"/>
              <a:defRPr/>
            </a:pPr>
            <a:r>
              <a:rPr lang="en-US" baseline="0"/>
              <a:t>Initially information will flow to </a:t>
            </a:r>
            <a:r>
              <a:rPr lang="en-US" baseline="0" err="1"/>
              <a:t>Aberta</a:t>
            </a:r>
            <a:r>
              <a:rPr lang="en-US" baseline="0"/>
              <a:t> Netcare to be used by other health professionals; f</a:t>
            </a:r>
            <a:r>
              <a:rPr lang="en-US"/>
              <a:t>or</a:t>
            </a:r>
            <a:r>
              <a:rPr lang="en-US" baseline="0"/>
              <a:t> example, through CII, i</a:t>
            </a:r>
            <a:r>
              <a:rPr lang="en-US"/>
              <a:t>f a patient</a:t>
            </a:r>
            <a:r>
              <a:rPr lang="en-US" baseline="0"/>
              <a:t> has to go to the Emergency Department, the care providers will have access to the information from the patient’s medical home and specialist consult reports.</a:t>
            </a:r>
            <a:endParaRPr lang="en-CA"/>
          </a:p>
          <a:p>
            <a:pPr marL="178908" indent="-178908">
              <a:buFont typeface="Arial" panose="020B0604020202020204" pitchFamily="34" charset="0"/>
              <a:buChar char="•"/>
            </a:pPr>
            <a:r>
              <a:rPr lang="en-US" baseline="0"/>
              <a:t>Information will also flow to the Healthcare Data Repository at Alberta Health to be used for population health quality improvement activities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10</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3447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List or agenda slide</a:t>
            </a:r>
            <a:endParaRPr lang="en-CA"/>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47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a:t>Concept #1</a:t>
            </a:r>
          </a:p>
        </p:txBody>
      </p:sp>
      <p:sp>
        <p:nvSpPr>
          <p:cNvPr id="53" name="Slide Number Placeholder 1">
            <a:extLst>
              <a:ext uri="{FF2B5EF4-FFF2-40B4-BE49-F238E27FC236}">
                <a16:creationId xmlns:a16="http://schemas.microsoft.com/office/drawing/2014/main" id="{5F3E3FA1-80BF-F740-8EF5-85A3F682656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1"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92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lide1">
    <p:spTree>
      <p:nvGrpSpPr>
        <p:cNvPr id="1" name=""/>
        <p:cNvGrpSpPr/>
        <p:nvPr/>
      </p:nvGrpSpPr>
      <p:grpSpPr>
        <a:xfrm>
          <a:off x="0" y="0"/>
          <a:ext cx="0" cy="0"/>
          <a:chOff x="0" y="0"/>
          <a:chExt cx="0" cy="0"/>
        </a:xfrm>
      </p:grpSpPr>
      <p:sp>
        <p:nvSpPr>
          <p:cNvPr id="3" name="Substituent conținut 2"/>
          <p:cNvSpPr>
            <a:spLocks noGrp="1"/>
          </p:cNvSpPr>
          <p:nvPr>
            <p:ph idx="1" hasCustomPrompt="1"/>
          </p:nvPr>
        </p:nvSpPr>
        <p:spPr/>
        <p:txBody>
          <a:bodyPr/>
          <a:lstStyle/>
          <a:p>
            <a:pPr lvl="0"/>
            <a:r>
              <a:rPr lang="en-US"/>
              <a:t>Subtitle</a:t>
            </a:r>
            <a:endParaRPr lang="ro-RO"/>
          </a:p>
          <a:p>
            <a:pPr lvl="2"/>
            <a:r>
              <a:rPr lang="en-US"/>
              <a:t>Subtitle 2</a:t>
            </a:r>
            <a:endParaRPr lang="ro-RO"/>
          </a:p>
          <a:p>
            <a:pPr lvl="3"/>
            <a:r>
              <a:rPr lang="en-US"/>
              <a:t>Subtitle 3</a:t>
            </a:r>
            <a:endParaRPr lang="ro-RO"/>
          </a:p>
          <a:p>
            <a:pPr lvl="4"/>
            <a:r>
              <a:rPr lang="en-US"/>
              <a:t>Subtitle 4</a:t>
            </a:r>
          </a:p>
        </p:txBody>
      </p:sp>
      <p:sp>
        <p:nvSpPr>
          <p:cNvPr id="4" name="Title 1">
            <a:extLst>
              <a:ext uri="{FF2B5EF4-FFF2-40B4-BE49-F238E27FC236}">
                <a16:creationId xmlns:a16="http://schemas.microsoft.com/office/drawing/2014/main" id="{79D931E0-CE1F-4942-B91F-DC4693BBD7C9}"/>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676375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F84F-4B66-4797-B006-EAAC642A9CFE}"/>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Subtitle 2">
            <a:extLst>
              <a:ext uri="{FF2B5EF4-FFF2-40B4-BE49-F238E27FC236}">
                <a16:creationId xmlns:a16="http://schemas.microsoft.com/office/drawing/2014/main" id="{30C4997B-DBC6-4E3D-A11C-C1DB9D931DCE}"/>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8" name="Text Placeholder 21">
            <a:extLst>
              <a:ext uri="{FF2B5EF4-FFF2-40B4-BE49-F238E27FC236}">
                <a16:creationId xmlns:a16="http://schemas.microsoft.com/office/drawing/2014/main" id="{1DB99B95-FC41-4B88-9BE4-DC443C71DF59}"/>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10" name="Title 1">
            <a:extLst>
              <a:ext uri="{FF2B5EF4-FFF2-40B4-BE49-F238E27FC236}">
                <a16:creationId xmlns:a16="http://schemas.microsoft.com/office/drawing/2014/main" id="{E42A920D-8689-4E69-9AFE-4E33A6BD4D51}"/>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290072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a:t>Concept #1</a:t>
            </a:r>
          </a:p>
        </p:txBody>
      </p:sp>
      <p:sp>
        <p:nvSpPr>
          <p:cNvPr id="14" name="Slide Number Placeholder 1">
            <a:extLst>
              <a:ext uri="{FF2B5EF4-FFF2-40B4-BE49-F238E27FC236}">
                <a16:creationId xmlns:a16="http://schemas.microsoft.com/office/drawing/2014/main" id="{F4F3F1D3-2F04-AA40-8E38-30868122572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06170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a:t>[Insert picture]</a:t>
            </a:r>
            <a:endParaRPr lang="en-CA"/>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Slide Number Placeholder 1">
            <a:extLst>
              <a:ext uri="{FF2B5EF4-FFF2-40B4-BE49-F238E27FC236}">
                <a16:creationId xmlns:a16="http://schemas.microsoft.com/office/drawing/2014/main" id="{03483ED2-1B2C-4548-B27C-A24395341ACD}"/>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141608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a:t>Body Text</a:t>
            </a:r>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86512" y="6500383"/>
            <a:ext cx="2743200" cy="365125"/>
          </a:xfrm>
        </p:spPr>
        <p:txBody>
          <a:bodyPr/>
          <a:lstStyle>
            <a:lvl1pPr>
              <a:defRPr>
                <a:solidFill>
                  <a:schemeClr val="bg2">
                    <a:lumMod val="25000"/>
                  </a:schemeClr>
                </a:solidFill>
              </a:defRPr>
            </a:lvl1pPr>
          </a:lstStyle>
          <a:p>
            <a:fld id="{D7F96CE1-5BF1-4688-9D87-A5E4BF76EC8B}" type="datetime4">
              <a:rPr lang="en-US" smtClean="0"/>
              <a:pPr/>
              <a:t>June 8, 2021</a:t>
            </a:fld>
            <a:endParaRPr lang="en-US"/>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pPr/>
              <a:t>‹#›</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401309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List or agenda slide</a:t>
            </a:r>
            <a:endParaRPr lang="en-CA"/>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67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a:t>Click to add section title</a:t>
            </a:r>
            <a:endParaRPr lang="en-CA"/>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70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8348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440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191753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750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a:t>Click to add section title</a:t>
            </a:r>
            <a:endParaRPr lang="en-CA"/>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8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1" name="Slide Number Placeholder 1">
            <a:extLst>
              <a:ext uri="{FF2B5EF4-FFF2-40B4-BE49-F238E27FC236}">
                <a16:creationId xmlns:a16="http://schemas.microsoft.com/office/drawing/2014/main" id="{2C9F18CE-2759-7845-B2CF-3C394A07B6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34871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Text content slide</a:t>
            </a:r>
            <a:endParaRPr lang="en-CA"/>
          </a:p>
        </p:txBody>
      </p:sp>
      <p:cxnSp>
        <p:nvCxnSpPr>
          <p:cNvPr id="11" name="Straight Connector 10">
            <a:extLst>
              <a:ext uri="{FF2B5EF4-FFF2-40B4-BE49-F238E27FC236}">
                <a16:creationId xmlns:a16="http://schemas.microsoft.com/office/drawing/2014/main" id="{3006B7A1-3531-4A43-95D8-D9F7A67C4654}"/>
              </a:ext>
            </a:extLst>
          </p:cNvPr>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94152612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22187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a:t>Concept #1</a:t>
            </a:r>
          </a:p>
        </p:txBody>
      </p:sp>
      <p:sp>
        <p:nvSpPr>
          <p:cNvPr id="53" name="Slide Number Placeholder 1">
            <a:extLst>
              <a:ext uri="{FF2B5EF4-FFF2-40B4-BE49-F238E27FC236}">
                <a16:creationId xmlns:a16="http://schemas.microsoft.com/office/drawing/2014/main" id="{5F3E3FA1-80BF-F740-8EF5-85A3F682656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410149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a:t>Concept #1</a:t>
            </a:r>
          </a:p>
        </p:txBody>
      </p:sp>
      <p:sp>
        <p:nvSpPr>
          <p:cNvPr id="14" name="Slide Number Placeholder 1">
            <a:extLst>
              <a:ext uri="{FF2B5EF4-FFF2-40B4-BE49-F238E27FC236}">
                <a16:creationId xmlns:a16="http://schemas.microsoft.com/office/drawing/2014/main" id="{F4F3F1D3-2F04-AA40-8E38-30868122572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813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a:t>[Insert picture]</a:t>
            </a:r>
            <a:endParaRPr lang="en-CA"/>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Slide Number Placeholder 1">
            <a:extLst>
              <a:ext uri="{FF2B5EF4-FFF2-40B4-BE49-F238E27FC236}">
                <a16:creationId xmlns:a16="http://schemas.microsoft.com/office/drawing/2014/main" id="{03483ED2-1B2C-4548-B27C-A24395341ACD}"/>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09169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a:t>Body Text</a:t>
            </a:r>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86512" y="6500383"/>
            <a:ext cx="2743200" cy="365125"/>
          </a:xfrm>
        </p:spPr>
        <p:txBody>
          <a:bodyPr/>
          <a:lstStyle>
            <a:lvl1pPr>
              <a:defRPr>
                <a:solidFill>
                  <a:schemeClr val="bg2">
                    <a:lumMod val="25000"/>
                  </a:schemeClr>
                </a:solidFill>
              </a:defRPr>
            </a:lvl1pPr>
          </a:lstStyle>
          <a:p>
            <a:fld id="{D7F96CE1-5BF1-4688-9D87-A5E4BF76EC8B}" type="datetime4">
              <a:rPr lang="en-US" smtClean="0">
                <a:solidFill>
                  <a:srgbClr val="E5DEDB">
                    <a:lumMod val="25000"/>
                  </a:srgbClr>
                </a:solidFill>
              </a:rPr>
              <a:pPr/>
              <a:t>June 8, 2021</a:t>
            </a:fld>
            <a:endParaRPr lang="en-US">
              <a:solidFill>
                <a:srgbClr val="E5DEDB">
                  <a:lumMod val="25000"/>
                </a:srgbClr>
              </a:solidFill>
            </a:endParaRPr>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solidFill>
                  <a:srgbClr val="E5DEDB">
                    <a:lumMod val="25000"/>
                  </a:srgbClr>
                </a:solidFill>
              </a:rPr>
              <a:pPr/>
              <a:t>‹#›</a:t>
            </a:fld>
            <a:endParaRPr lang="en-US">
              <a:solidFill>
                <a:srgbClr val="E5DEDB">
                  <a:lumMod val="25000"/>
                </a:srgbClr>
              </a:solidFill>
            </a:endParaRPr>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426281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80AF-A80B-6D4D-9739-3B7D9C68EDF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ABE448-0F1E-534C-955E-00C5E98835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CCDD19-4114-664E-A101-9BCA9BD414BE}"/>
              </a:ext>
            </a:extLst>
          </p:cNvPr>
          <p:cNvSpPr>
            <a:spLocks noGrp="1"/>
          </p:cNvSpPr>
          <p:nvPr>
            <p:ph type="dt" sz="half" idx="10"/>
          </p:nvPr>
        </p:nvSpPr>
        <p:spPr>
          <a:xfrm>
            <a:off x="838200" y="6356352"/>
            <a:ext cx="2743200" cy="365125"/>
          </a:xfrm>
          <a:prstGeom prst="rect">
            <a:avLst/>
          </a:prstGeom>
        </p:spPr>
        <p:txBody>
          <a:bodyPr/>
          <a:lstStyle/>
          <a:p>
            <a:fld id="{422CB4AA-0F30-194A-8F68-722529340DFC}" type="datetimeFigureOut">
              <a:rPr lang="en-CA" smtClean="0">
                <a:solidFill>
                  <a:prstClr val="black">
                    <a:tint val="75000"/>
                  </a:prstClr>
                </a:solidFill>
              </a:rPr>
              <a:pPr/>
              <a:t>2021-06-08</a:t>
            </a:fld>
            <a:endParaRPr lang="en-CA">
              <a:solidFill>
                <a:prstClr val="black">
                  <a:tint val="75000"/>
                </a:prstClr>
              </a:solidFill>
            </a:endParaRPr>
          </a:p>
        </p:txBody>
      </p:sp>
      <p:sp>
        <p:nvSpPr>
          <p:cNvPr id="5" name="Footer Placeholder 4">
            <a:extLst>
              <a:ext uri="{FF2B5EF4-FFF2-40B4-BE49-F238E27FC236}">
                <a16:creationId xmlns:a16="http://schemas.microsoft.com/office/drawing/2014/main" id="{9232015C-AA95-E146-B59D-9DEFA5F4FAAB}"/>
              </a:ext>
            </a:extLst>
          </p:cNvPr>
          <p:cNvSpPr>
            <a:spLocks noGrp="1"/>
          </p:cNvSpPr>
          <p:nvPr>
            <p:ph type="ftr" sz="quarter" idx="11"/>
          </p:nvPr>
        </p:nvSpPr>
        <p:spPr>
          <a:xfrm>
            <a:off x="4038600" y="6356352"/>
            <a:ext cx="4114800" cy="365125"/>
          </a:xfrm>
          <a:prstGeom prst="rect">
            <a:avLst/>
          </a:prstGeom>
        </p:spPr>
        <p:txBody>
          <a:bodyPr/>
          <a:lstStyle/>
          <a:p>
            <a:endParaRPr lang="en-CA">
              <a:solidFill>
                <a:prstClr val="black">
                  <a:tint val="75000"/>
                </a:prstClr>
              </a:solidFill>
            </a:endParaRPr>
          </a:p>
        </p:txBody>
      </p:sp>
      <p:sp>
        <p:nvSpPr>
          <p:cNvPr id="6" name="Slide Number Placeholder 5">
            <a:extLst>
              <a:ext uri="{FF2B5EF4-FFF2-40B4-BE49-F238E27FC236}">
                <a16:creationId xmlns:a16="http://schemas.microsoft.com/office/drawing/2014/main" id="{2F584705-BB49-A44C-BF78-BD4C43CCDBE5}"/>
              </a:ext>
            </a:extLst>
          </p:cNvPr>
          <p:cNvSpPr>
            <a:spLocks noGrp="1"/>
          </p:cNvSpPr>
          <p:nvPr>
            <p:ph type="sldNum" sz="quarter" idx="12"/>
          </p:nvPr>
        </p:nvSpPr>
        <p:spPr/>
        <p:txBody>
          <a:bodyPr/>
          <a:lstStyle/>
          <a:p>
            <a:fld id="{2F72C91A-F371-A442-819F-418533824D8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84253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CE2F6-4C7B-4C57-83C6-18132C4F0AF7}" type="datetimeFigureOut">
              <a:rPr lang="en-CA" smtClean="0"/>
              <a:t>2021-06-08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78F7A80-B2DB-445F-A349-2A75F9654827}" type="slidenum">
              <a:rPr lang="en-CA" smtClean="0"/>
              <a:t>‹#›</a:t>
            </a:fld>
            <a:endParaRPr lang="en-CA"/>
          </a:p>
        </p:txBody>
      </p:sp>
    </p:spTree>
    <p:extLst>
      <p:ext uri="{BB962C8B-B14F-4D97-AF65-F5344CB8AC3E}">
        <p14:creationId xmlns:p14="http://schemas.microsoft.com/office/powerpoint/2010/main" val="3968300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List or agenda slide</a:t>
            </a:r>
            <a:endParaRPr lang="en-CA"/>
          </a:p>
        </p:txBody>
      </p:sp>
      <p:sp>
        <p:nvSpPr>
          <p:cNvPr id="3" name="Content Placeholder 2"/>
          <p:cNvSpPr>
            <a:spLocks noGrp="1"/>
          </p:cNvSpPr>
          <p:nvPr>
            <p:ph idx="1"/>
          </p:nvPr>
        </p:nvSpPr>
        <p:spPr>
          <a:xfrm>
            <a:off x="1871531" y="1892829"/>
            <a:ext cx="9710869" cy="4233335"/>
          </a:xfrm>
        </p:spPr>
        <p:txBody>
          <a:bodyPr/>
          <a:lstStyle>
            <a:lvl1pPr marL="0" indent="0">
              <a:buFontTx/>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4865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957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tx1"/>
                </a:solidFill>
              </a:defRPr>
            </a:lvl1pPr>
          </a:lstStyle>
          <a:p>
            <a:r>
              <a:rPr lang="en-US"/>
              <a:t>Click to add section title</a:t>
            </a:r>
            <a:endParaRPr lang="en-CA"/>
          </a:p>
        </p:txBody>
      </p:sp>
      <p:sp>
        <p:nvSpPr>
          <p:cNvPr id="3" name="Subtitle 2"/>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1" name="Rectangle 10">
            <a:extLst>
              <a:ext uri="{FF2B5EF4-FFF2-40B4-BE49-F238E27FC236}">
                <a16:creationId xmlns:a16="http://schemas.microsoft.com/office/drawing/2014/main" id="{83DB0C4A-0565-5F47-82BA-8B2815B8DA6E}"/>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lide Number Placeholder 1">
            <a:extLst>
              <a:ext uri="{FF2B5EF4-FFF2-40B4-BE49-F238E27FC236}">
                <a16:creationId xmlns:a16="http://schemas.microsoft.com/office/drawing/2014/main" id="{C80E4BFF-6BC0-CE48-BDC2-E9AF7A451548}"/>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741958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0" name="Rectangle 9">
            <a:extLst>
              <a:ext uri="{FF2B5EF4-FFF2-40B4-BE49-F238E27FC236}">
                <a16:creationId xmlns:a16="http://schemas.microsoft.com/office/drawing/2014/main" id="{7A60EB15-79C0-8843-996A-FDCECF1B1958}"/>
              </a:ext>
            </a:extLst>
          </p:cNvPr>
          <p:cNvSpPr/>
          <p:nvPr userDrawn="1"/>
        </p:nvSpPr>
        <p:spPr>
          <a:xfrm>
            <a:off x="5645250" y="3348852"/>
            <a:ext cx="901501"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lide Number Placeholder 1">
            <a:extLst>
              <a:ext uri="{FF2B5EF4-FFF2-40B4-BE49-F238E27FC236}">
                <a16:creationId xmlns:a16="http://schemas.microsoft.com/office/drawing/2014/main" id="{1AC16F65-694D-F14E-9914-32F826C69849}"/>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831259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24374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864947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4917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1" name="Slide Number Placeholder 1">
            <a:extLst>
              <a:ext uri="{FF2B5EF4-FFF2-40B4-BE49-F238E27FC236}">
                <a16:creationId xmlns:a16="http://schemas.microsoft.com/office/drawing/2014/main" id="{2C9F18CE-2759-7845-B2CF-3C394A07B6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1366339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Text content slide</a:t>
            </a:r>
            <a:endParaRPr lang="en-CA"/>
          </a:p>
        </p:txBody>
      </p:sp>
      <p:cxnSp>
        <p:nvCxnSpPr>
          <p:cNvPr id="11" name="Straight Connector 10">
            <a:extLst>
              <a:ext uri="{FF2B5EF4-FFF2-40B4-BE49-F238E27FC236}">
                <a16:creationId xmlns:a16="http://schemas.microsoft.com/office/drawing/2014/main" id="{3006B7A1-3531-4A43-95D8-D9F7A67C4654}"/>
              </a:ext>
            </a:extLst>
          </p:cNvPr>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65928606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890849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accent3"/>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accent3"/>
                </a:solidFill>
              </a:defRPr>
            </a:lvl1pPr>
          </a:lstStyle>
          <a:p>
            <a:pPr lvl="0"/>
            <a:r>
              <a:rPr lang="en-US"/>
              <a:t>Concept #1</a:t>
            </a:r>
          </a:p>
        </p:txBody>
      </p:sp>
      <p:sp>
        <p:nvSpPr>
          <p:cNvPr id="53" name="Slide Number Placeholder 1">
            <a:extLst>
              <a:ext uri="{FF2B5EF4-FFF2-40B4-BE49-F238E27FC236}">
                <a16:creationId xmlns:a16="http://schemas.microsoft.com/office/drawing/2014/main" id="{5F3E3FA1-80BF-F740-8EF5-85A3F682656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76874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userDrawn="1"/>
        </p:nvSpPr>
        <p:spPr>
          <a:xfrm>
            <a:off x="6096000" y="0"/>
            <a:ext cx="6096000" cy="67564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half" idx="1"/>
          </p:nvPr>
        </p:nvSpPr>
        <p:spPr>
          <a:xfrm>
            <a:off x="623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719392" y="2047783"/>
            <a:ext cx="4837608" cy="3877495"/>
          </a:xfrm>
        </p:spPr>
        <p:txBody>
          <a:bodyPr/>
          <a:lstStyle>
            <a:lvl1pPr>
              <a:defRPr sz="2400">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6719392" y="588163"/>
            <a:ext cx="4837608" cy="758957"/>
          </a:xfrm>
        </p:spPr>
        <p:txBody>
          <a:bodyPr anchor="b"/>
          <a:lstStyle>
            <a:lvl1pPr>
              <a:defRPr b="0">
                <a:solidFill>
                  <a:schemeClr val="bg1"/>
                </a:solidFill>
              </a:defRPr>
            </a:lvl1pPr>
          </a:lstStyle>
          <a:p>
            <a:r>
              <a:rPr lang="en-US"/>
              <a:t>Concept #2</a:t>
            </a:r>
            <a:endParaRPr lang="en-CA"/>
          </a:p>
        </p:txBody>
      </p:sp>
      <p:cxnSp>
        <p:nvCxnSpPr>
          <p:cNvPr id="35" name="Straight Connector 34">
            <a:extLst>
              <a:ext uri="{FF2B5EF4-FFF2-40B4-BE49-F238E27FC236}">
                <a16:creationId xmlns:a16="http://schemas.microsoft.com/office/drawing/2014/main" id="{977A2D19-1116-C84A-B924-7BE0A77CCD2C}"/>
              </a:ext>
            </a:extLst>
          </p:cNvPr>
          <p:cNvCxnSpPr>
            <a:cxnSpLocks/>
          </p:cNvCxnSpPr>
          <p:nvPr userDrawn="1"/>
        </p:nvCxnSpPr>
        <p:spPr>
          <a:xfrm>
            <a:off x="6843022" y="1412776"/>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6886E5-3998-DB46-B647-0C5B0CCFFCC3}"/>
              </a:ext>
            </a:extLst>
          </p:cNvPr>
          <p:cNvCxnSpPr>
            <a:cxnSpLocks/>
          </p:cNvCxnSpPr>
          <p:nvPr userDrawn="1"/>
        </p:nvCxnSpPr>
        <p:spPr>
          <a:xfrm>
            <a:off x="747022" y="1403924"/>
            <a:ext cx="46019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D8BCBB-0B06-1640-B37C-E93E1BD483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Text Placeholder 50">
            <a:extLst>
              <a:ext uri="{FF2B5EF4-FFF2-40B4-BE49-F238E27FC236}">
                <a16:creationId xmlns:a16="http://schemas.microsoft.com/office/drawing/2014/main" id="{27E3A62C-72C3-AD43-99F2-39AEE5FF90AA}"/>
              </a:ext>
            </a:extLst>
          </p:cNvPr>
          <p:cNvSpPr>
            <a:spLocks noGrp="1"/>
          </p:cNvSpPr>
          <p:nvPr>
            <p:ph type="body" sz="quarter" idx="10" hasCustomPrompt="1"/>
          </p:nvPr>
        </p:nvSpPr>
        <p:spPr>
          <a:xfrm>
            <a:off x="623392" y="585682"/>
            <a:ext cx="4837608" cy="767292"/>
          </a:xfrm>
        </p:spPr>
        <p:txBody>
          <a:bodyPr/>
          <a:lstStyle>
            <a:lvl1pPr marL="0" indent="0">
              <a:buNone/>
              <a:defRPr sz="4267">
                <a:solidFill>
                  <a:schemeClr val="bg1"/>
                </a:solidFill>
              </a:defRPr>
            </a:lvl1pPr>
          </a:lstStyle>
          <a:p>
            <a:pPr lvl="0"/>
            <a:r>
              <a:rPr lang="en-US"/>
              <a:t>Concept #1</a:t>
            </a:r>
          </a:p>
        </p:txBody>
      </p:sp>
      <p:sp>
        <p:nvSpPr>
          <p:cNvPr id="14" name="Slide Number Placeholder 1">
            <a:extLst>
              <a:ext uri="{FF2B5EF4-FFF2-40B4-BE49-F238E27FC236}">
                <a16:creationId xmlns:a16="http://schemas.microsoft.com/office/drawing/2014/main" id="{F4F3F1D3-2F04-AA40-8E38-30868122572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06232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914400" y="905718"/>
            <a:ext cx="10363200" cy="2190716"/>
          </a:xfrm>
        </p:spPr>
        <p:txBody>
          <a:bodyPr lIns="0" tIns="0" rIns="0" bIns="0" anchor="b" anchorCtr="0"/>
          <a:lstStyle>
            <a:lvl1pPr algn="ctr">
              <a:defRPr b="0">
                <a:solidFill>
                  <a:schemeClr val="bg1"/>
                </a:solidFill>
              </a:defRPr>
            </a:lvl1pPr>
          </a:lstStyle>
          <a:p>
            <a:r>
              <a:rPr lang="en-US"/>
              <a:t>Click to add section title</a:t>
            </a:r>
            <a:endParaRPr lang="en-CA"/>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828800" y="3735630"/>
            <a:ext cx="8534400" cy="1752004"/>
          </a:xfrm>
        </p:spPr>
        <p:txBody>
          <a:bodyPr lIns="0" tIns="0" rIns="0" bIns="0"/>
          <a:lstStyle>
            <a:lvl1pPr marL="0" indent="0" algn="ctr">
              <a:buNone/>
              <a:defRPr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section subtitle</a:t>
            </a:r>
            <a:endParaRPr lang="en-CA"/>
          </a:p>
        </p:txBody>
      </p:sp>
      <p:sp>
        <p:nvSpPr>
          <p:cNvPr id="12" name="Rectangle 11">
            <a:extLst>
              <a:ext uri="{FF2B5EF4-FFF2-40B4-BE49-F238E27FC236}">
                <a16:creationId xmlns:a16="http://schemas.microsoft.com/office/drawing/2014/main" id="{4A4F7847-ACE9-6349-B9B4-E73FA7DBDEDC}"/>
              </a:ext>
            </a:extLst>
          </p:cNvPr>
          <p:cNvSpPr/>
          <p:nvPr userDrawn="1"/>
        </p:nvSpPr>
        <p:spPr>
          <a:xfrm>
            <a:off x="5645250" y="3348852"/>
            <a:ext cx="901501"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lide Number Placeholder 1">
            <a:extLst>
              <a:ext uri="{FF2B5EF4-FFF2-40B4-BE49-F238E27FC236}">
                <a16:creationId xmlns:a16="http://schemas.microsoft.com/office/drawing/2014/main" id="{6001A301-434E-A44D-80D0-6002EEEA94F1}"/>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060868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759923"/>
          </a:xfrm>
        </p:spPr>
        <p:txBody>
          <a:bodyPr/>
          <a:lstStyle>
            <a:lvl1pPr marL="0" indent="0">
              <a:buNone/>
              <a:defRPr baseline="0"/>
            </a:lvl1pPr>
          </a:lstStyle>
          <a:p>
            <a:r>
              <a:rPr lang="en-US"/>
              <a:t>[Insert picture]</a:t>
            </a:r>
            <a:endParaRPr lang="en-CA"/>
          </a:p>
        </p:txBody>
      </p:sp>
      <p:sp>
        <p:nvSpPr>
          <p:cNvPr id="4" name="Content Placeholder 2"/>
          <p:cNvSpPr>
            <a:spLocks noGrp="1"/>
          </p:cNvSpPr>
          <p:nvPr>
            <p:ph idx="1"/>
          </p:nvPr>
        </p:nvSpPr>
        <p:spPr>
          <a:xfrm>
            <a:off x="623392" y="644691"/>
            <a:ext cx="10945216" cy="5472608"/>
          </a:xfrm>
        </p:spPr>
        <p:txBody>
          <a:bodyPr/>
          <a:lstStyle>
            <a:lvl1pPr marL="0" indent="0">
              <a:buNone/>
              <a:defRPr sz="4267">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Slide Number Placeholder 1">
            <a:extLst>
              <a:ext uri="{FF2B5EF4-FFF2-40B4-BE49-F238E27FC236}">
                <a16:creationId xmlns:a16="http://schemas.microsoft.com/office/drawing/2014/main" id="{03483ED2-1B2C-4548-B27C-A24395341ACD}"/>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74518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4"/>
            <a:ext cx="6934200" cy="2585545"/>
          </a:xfrm>
        </p:spPr>
        <p:txBody>
          <a:bodyPr>
            <a:normAutofit/>
          </a:bodyPr>
          <a:lstStyle>
            <a:lvl1pPr marL="0" indent="0">
              <a:lnSpc>
                <a:spcPct val="110000"/>
              </a:lnSpc>
              <a:spcBef>
                <a:spcPts val="0"/>
              </a:spcBef>
              <a:spcAft>
                <a:spcPts val="1400"/>
              </a:spcAft>
              <a:buNone/>
              <a:defRPr sz="1800" baseline="0">
                <a:solidFill>
                  <a:schemeClr val="tx1">
                    <a:lumMod val="85000"/>
                    <a:lumOff val="15000"/>
                  </a:schemeClr>
                </a:solidFill>
              </a:defRPr>
            </a:lvl1pPr>
          </a:lstStyle>
          <a:p>
            <a:pPr lvl="0"/>
            <a:r>
              <a:rPr lang="en-US"/>
              <a:t>Body Text</a:t>
            </a:r>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86512" y="6500383"/>
            <a:ext cx="2743200" cy="365125"/>
          </a:xfrm>
        </p:spPr>
        <p:txBody>
          <a:bodyPr/>
          <a:lstStyle>
            <a:lvl1pPr>
              <a:defRPr>
                <a:solidFill>
                  <a:schemeClr val="bg2">
                    <a:lumMod val="25000"/>
                  </a:schemeClr>
                </a:solidFill>
              </a:defRPr>
            </a:lvl1pPr>
          </a:lstStyle>
          <a:p>
            <a:fld id="{D7F96CE1-5BF1-4688-9D87-A5E4BF76EC8B}" type="datetime4">
              <a:rPr lang="en-US" smtClean="0"/>
              <a:pPr/>
              <a:t>June 8, 2021</a:t>
            </a:fld>
            <a:endParaRPr lang="en-US"/>
          </a:p>
        </p:txBody>
      </p:sp>
      <p:sp>
        <p:nvSpPr>
          <p:cNvPr id="18" name="Slide Number Placeholder 17">
            <a:extLst>
              <a:ext uri="{FF2B5EF4-FFF2-40B4-BE49-F238E27FC236}">
                <a16:creationId xmlns:a16="http://schemas.microsoft.com/office/drawing/2014/main" id="{24A16EDA-751F-4207-8B7B-8743AF057495}"/>
              </a:ext>
            </a:extLst>
          </p:cNvPr>
          <p:cNvSpPr>
            <a:spLocks noGrp="1"/>
          </p:cNvSpPr>
          <p:nvPr>
            <p:ph type="sldNum" sz="quarter" idx="13"/>
          </p:nvPr>
        </p:nvSpPr>
        <p:spPr>
          <a:xfrm>
            <a:off x="9136380" y="6479628"/>
            <a:ext cx="2743200" cy="365125"/>
          </a:xfrm>
        </p:spPr>
        <p:txBody>
          <a:bodyPr/>
          <a:lstStyle>
            <a:lvl1pPr>
              <a:defRPr>
                <a:solidFill>
                  <a:schemeClr val="bg2">
                    <a:lumMod val="25000"/>
                  </a:schemeClr>
                </a:solidFill>
              </a:defRPr>
            </a:lvl1pPr>
          </a:lstStyle>
          <a:p>
            <a:fld id="{632BDE3A-8A5F-47C4-AA75-58FC1EB2D383}" type="slidenum">
              <a:rPr lang="en-US" smtClean="0"/>
              <a:pPr/>
              <a:t>‹#›</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629" y="169842"/>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6"/>
            <a:ext cx="3103563" cy="3703639"/>
          </a:xfrm>
        </p:spPr>
        <p:txBody>
          <a:bodyPr/>
          <a:lstStyle/>
          <a:p>
            <a:endParaRPr lang="en-CA"/>
          </a:p>
        </p:txBody>
      </p:sp>
    </p:spTree>
    <p:extLst>
      <p:ext uri="{BB962C8B-B14F-4D97-AF65-F5344CB8AC3E}">
        <p14:creationId xmlns:p14="http://schemas.microsoft.com/office/powerpoint/2010/main" val="2956334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11817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4">
            <a:extLst>
              <a:ext uri="{FF2B5EF4-FFF2-40B4-BE49-F238E27FC236}">
                <a16:creationId xmlns:a16="http://schemas.microsoft.com/office/drawing/2014/main" id="{CC6790A9-96B9-4F26-8AF1-4727DA857E62}"/>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Tree>
    <p:extLst>
      <p:ext uri="{BB962C8B-B14F-4D97-AF65-F5344CB8AC3E}">
        <p14:creationId xmlns:p14="http://schemas.microsoft.com/office/powerpoint/2010/main" val="3461427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74197" y="6509620"/>
            <a:ext cx="2743200" cy="365125"/>
          </a:xfrm>
        </p:spPr>
        <p:txBody>
          <a:bodyPr/>
          <a:lstStyle>
            <a:lvl1pPr>
              <a:defRPr>
                <a:solidFill>
                  <a:schemeClr val="bg2">
                    <a:lumMod val="25000"/>
                  </a:schemeClr>
                </a:solidFill>
              </a:defRPr>
            </a:lvl1pPr>
          </a:lstStyle>
          <a:p>
            <a:fld id="{39FA8887-C9DD-42F7-B179-0C15BE0553A8}" type="datetime4">
              <a:rPr lang="en-US" smtClean="0"/>
              <a:t>June 8, 2021</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2325296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90631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Date Placeholder 4">
            <a:extLst>
              <a:ext uri="{FF2B5EF4-FFF2-40B4-BE49-F238E27FC236}">
                <a16:creationId xmlns:a16="http://schemas.microsoft.com/office/drawing/2014/main" id="{06C0489B-0637-4183-8DF4-3AFAB94A68BA}"/>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8" name="Picture 7" descr="C:\Users\nelia.koliesnik\Desktop\Files\PMO\CII\Presentation\alberta.png">
            <a:extLst>
              <a:ext uri="{FF2B5EF4-FFF2-40B4-BE49-F238E27FC236}">
                <a16:creationId xmlns:a16="http://schemas.microsoft.com/office/drawing/2014/main" id="{A2BA6A87-78B3-49BF-BA1C-A727A346A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56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01251"/>
            <a:ext cx="10515600" cy="1325563"/>
          </a:xfrm>
        </p:spPr>
        <p:txBody>
          <a:bodyPr/>
          <a:lstStyle/>
          <a:p>
            <a:r>
              <a:rPr lang="en-US"/>
              <a:t>Click to edit Master title style</a:t>
            </a:r>
          </a:p>
        </p:txBody>
      </p:sp>
      <p:sp>
        <p:nvSpPr>
          <p:cNvPr id="6" name="Rectangle 5" descr="Color filled rectangle border">
            <a:extLst>
              <a:ext uri="{FF2B5EF4-FFF2-40B4-BE49-F238E27FC236}">
                <a16:creationId xmlns:a16="http://schemas.microsoft.com/office/drawing/2014/main" id="{C4685675-4934-4869-831E-9E7F6D9894F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4">
            <a:extLst>
              <a:ext uri="{FF2B5EF4-FFF2-40B4-BE49-F238E27FC236}">
                <a16:creationId xmlns:a16="http://schemas.microsoft.com/office/drawing/2014/main" id="{09F48520-1982-4471-BD68-3ABC348F770A}"/>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2" name="Picture 7" descr="C:\Users\nelia.koliesnik\Desktop\Files\PMO\CII\Presentation\alberta.png">
            <a:extLst>
              <a:ext uri="{FF2B5EF4-FFF2-40B4-BE49-F238E27FC236}">
                <a16:creationId xmlns:a16="http://schemas.microsoft.com/office/drawing/2014/main" id="{34867AB8-8998-41FD-B3F8-BEEB10139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537" y="169841"/>
            <a:ext cx="1443836" cy="49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636" y="237232"/>
            <a:ext cx="1332701" cy="547562"/>
          </a:xfrm>
          <a:prstGeom prst="rect">
            <a:avLst/>
          </a:prstGeom>
        </p:spPr>
      </p:pic>
      <p:pic>
        <p:nvPicPr>
          <p:cNvPr id="11" name="Picture 10" descr="cid:image005.png@01D51FA9.9ABC6670"/>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1377" y="237232"/>
            <a:ext cx="2673863" cy="541879"/>
          </a:xfrm>
          <a:prstGeom prst="rect">
            <a:avLst/>
          </a:prstGeom>
          <a:noFill/>
          <a:ln>
            <a:noFill/>
          </a:ln>
        </p:spPr>
      </p:pic>
    </p:spTree>
    <p:extLst>
      <p:ext uri="{BB962C8B-B14F-4D97-AF65-F5344CB8AC3E}">
        <p14:creationId xmlns:p14="http://schemas.microsoft.com/office/powerpoint/2010/main" val="3020319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BB439D75-694E-4070-BB76-92EC7BFF095B}"/>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4272560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62619D12-4E88-4AB1-ADFC-1A7922E69869}"/>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184041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2" name="Slide Number Placeholder 1">
            <a:extLst>
              <a:ext uri="{FF2B5EF4-FFF2-40B4-BE49-F238E27FC236}">
                <a16:creationId xmlns:a16="http://schemas.microsoft.com/office/drawing/2014/main" id="{425FD500-ADFA-CF4B-80F1-FD72C6992803}"/>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479755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Slide1">
    <p:spTree>
      <p:nvGrpSpPr>
        <p:cNvPr id="1" name=""/>
        <p:cNvGrpSpPr/>
        <p:nvPr/>
      </p:nvGrpSpPr>
      <p:grpSpPr>
        <a:xfrm>
          <a:off x="0" y="0"/>
          <a:ext cx="0" cy="0"/>
          <a:chOff x="0" y="0"/>
          <a:chExt cx="0" cy="0"/>
        </a:xfrm>
      </p:grpSpPr>
      <p:sp>
        <p:nvSpPr>
          <p:cNvPr id="2" name="Titlu 1"/>
          <p:cNvSpPr>
            <a:spLocks noGrp="1"/>
          </p:cNvSpPr>
          <p:nvPr>
            <p:ph type="title" hasCustomPrompt="1"/>
          </p:nvPr>
        </p:nvSpPr>
        <p:spPr/>
        <p:txBody>
          <a:bodyPr/>
          <a:lstStyle>
            <a:lvl1pPr>
              <a:defRPr>
                <a:solidFill>
                  <a:srgbClr val="275971"/>
                </a:solidFill>
              </a:defRPr>
            </a:lvl1pPr>
          </a:lstStyle>
          <a:p>
            <a:r>
              <a:rPr lang="en-US"/>
              <a:t>Title</a:t>
            </a:r>
          </a:p>
        </p:txBody>
      </p:sp>
      <p:sp>
        <p:nvSpPr>
          <p:cNvPr id="3" name="Substituent conținut 2"/>
          <p:cNvSpPr>
            <a:spLocks noGrp="1"/>
          </p:cNvSpPr>
          <p:nvPr>
            <p:ph idx="1" hasCustomPrompt="1"/>
          </p:nvPr>
        </p:nvSpPr>
        <p:spPr/>
        <p:txBody>
          <a:bodyPr/>
          <a:lstStyle/>
          <a:p>
            <a:pPr lvl="0"/>
            <a:r>
              <a:rPr lang="en-US"/>
              <a:t>Subtitle</a:t>
            </a:r>
            <a:endParaRPr lang="ro-RO"/>
          </a:p>
          <a:p>
            <a:pPr lvl="2"/>
            <a:r>
              <a:rPr lang="en-US"/>
              <a:t>Subtitle 2</a:t>
            </a:r>
            <a:endParaRPr lang="ro-RO"/>
          </a:p>
          <a:p>
            <a:pPr lvl="3"/>
            <a:r>
              <a:rPr lang="en-US"/>
              <a:t>Subtitle 3</a:t>
            </a:r>
            <a:endParaRPr lang="ro-RO"/>
          </a:p>
          <a:p>
            <a:pPr lvl="4"/>
            <a:r>
              <a:rPr lang="en-US"/>
              <a:t>Subtitle 4</a:t>
            </a:r>
          </a:p>
        </p:txBody>
      </p:sp>
    </p:spTree>
    <p:extLst>
      <p:ext uri="{BB962C8B-B14F-4D97-AF65-F5344CB8AC3E}">
        <p14:creationId xmlns:p14="http://schemas.microsoft.com/office/powerpoint/2010/main" val="1635995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263865033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1237961"/>
            <a:ext cx="9753600" cy="4303275"/>
          </a:xfrm>
        </p:spPr>
        <p:txBody>
          <a:bodyPr anchor="ctr"/>
          <a:lstStyle>
            <a:lvl1pPr marL="0" indent="0" algn="ctr">
              <a:buNone/>
              <a:defRPr sz="3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a point you want to emphasize.</a:t>
            </a:r>
            <a:endParaRPr lang="en-CA"/>
          </a:p>
        </p:txBody>
      </p:sp>
    </p:spTree>
    <p:extLst>
      <p:ext uri="{BB962C8B-B14F-4D97-AF65-F5344CB8AC3E}">
        <p14:creationId xmlns:p14="http://schemas.microsoft.com/office/powerpoint/2010/main" val="3017910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a:t>Title of Presentation</a:t>
            </a:r>
            <a:endParaRPr lang="en-CA"/>
          </a:p>
        </p:txBody>
      </p:sp>
    </p:spTree>
    <p:extLst>
      <p:ext uri="{BB962C8B-B14F-4D97-AF65-F5344CB8AC3E}">
        <p14:creationId xmlns:p14="http://schemas.microsoft.com/office/powerpoint/2010/main" val="3392457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730594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Closing note (</a:t>
            </a:r>
            <a:r>
              <a:rPr lang="en-US" err="1"/>
              <a:t>eg.</a:t>
            </a:r>
            <a:r>
              <a:rPr lang="en-US"/>
              <a:t> ”Discuss”)</a:t>
            </a:r>
            <a:endParaRPr lang="en-CA"/>
          </a:p>
        </p:txBody>
      </p:sp>
    </p:spTree>
    <p:extLst>
      <p:ext uri="{BB962C8B-B14F-4D97-AF65-F5344CB8AC3E}">
        <p14:creationId xmlns:p14="http://schemas.microsoft.com/office/powerpoint/2010/main" val="873330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with 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a:t>Text content slide</a:t>
            </a:r>
            <a:endParaRPr lang="en-CA"/>
          </a:p>
        </p:txBody>
      </p:sp>
      <p:cxnSp>
        <p:nvCxnSpPr>
          <p:cNvPr id="11" name="Straight Connector 10">
            <a:extLst>
              <a:ext uri="{FF2B5EF4-FFF2-40B4-BE49-F238E27FC236}">
                <a16:creationId xmlns:a16="http://schemas.microsoft.com/office/drawing/2014/main" id="{3006B7A1-3531-4A43-95D8-D9F7A67C4654}"/>
              </a:ext>
            </a:extLst>
          </p:cNvPr>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798571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027536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4358" y="134637"/>
            <a:ext cx="1622989" cy="568094"/>
          </a:xfrm>
          <a:prstGeom prst="rect">
            <a:avLst/>
          </a:prstGeom>
        </p:spPr>
      </p:pic>
    </p:spTree>
    <p:extLst>
      <p:ext uri="{BB962C8B-B14F-4D97-AF65-F5344CB8AC3E}">
        <p14:creationId xmlns:p14="http://schemas.microsoft.com/office/powerpoint/2010/main" val="2190532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4">
            <a:extLst>
              <a:ext uri="{FF2B5EF4-FFF2-40B4-BE49-F238E27FC236}">
                <a16:creationId xmlns:a16="http://schemas.microsoft.com/office/drawing/2014/main" id="{CC6790A9-96B9-4F26-8AF1-4727DA857E62}"/>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Tree>
    <p:extLst>
      <p:ext uri="{BB962C8B-B14F-4D97-AF65-F5344CB8AC3E}">
        <p14:creationId xmlns:p14="http://schemas.microsoft.com/office/powerpoint/2010/main" val="3128028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0" name="Slide Number Placeholder 1">
            <a:extLst>
              <a:ext uri="{FF2B5EF4-FFF2-40B4-BE49-F238E27FC236}">
                <a16:creationId xmlns:a16="http://schemas.microsoft.com/office/drawing/2014/main" id="{4BD0DB17-994A-D740-9A0F-0902A7FFCF16}"/>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1347638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74197" y="6509620"/>
            <a:ext cx="2743200" cy="365125"/>
          </a:xfrm>
        </p:spPr>
        <p:txBody>
          <a:bodyPr/>
          <a:lstStyle>
            <a:lvl1pPr>
              <a:defRPr>
                <a:solidFill>
                  <a:schemeClr val="bg2">
                    <a:lumMod val="25000"/>
                  </a:schemeClr>
                </a:solidFill>
              </a:defRPr>
            </a:lvl1pPr>
          </a:lstStyle>
          <a:p>
            <a:fld id="{39FA8887-C9DD-42F7-B179-0C15BE0553A8}" type="datetime4">
              <a:rPr lang="en-US" smtClean="0"/>
              <a:t>June 8, 2021</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3273146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569578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Date Placeholder 4">
            <a:extLst>
              <a:ext uri="{FF2B5EF4-FFF2-40B4-BE49-F238E27FC236}">
                <a16:creationId xmlns:a16="http://schemas.microsoft.com/office/drawing/2014/main" id="{06C0489B-0637-4183-8DF4-3AFAB94A68BA}"/>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8" name="Picture 7" descr="C:\Users\nelia.koliesnik\Desktop\Files\PMO\CII\Presentation\alberta.png">
            <a:extLst>
              <a:ext uri="{FF2B5EF4-FFF2-40B4-BE49-F238E27FC236}">
                <a16:creationId xmlns:a16="http://schemas.microsoft.com/office/drawing/2014/main" id="{A2BA6A87-78B3-49BF-BA1C-A727A346A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37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01251"/>
            <a:ext cx="10515600" cy="1325563"/>
          </a:xfrm>
        </p:spPr>
        <p:txBody>
          <a:bodyPr/>
          <a:lstStyle/>
          <a:p>
            <a:r>
              <a:rPr lang="en-US"/>
              <a:t>Click to edit Master title style</a:t>
            </a:r>
          </a:p>
        </p:txBody>
      </p:sp>
      <p:sp>
        <p:nvSpPr>
          <p:cNvPr id="6" name="Rectangle 5" descr="Color filled rectangle border">
            <a:extLst>
              <a:ext uri="{FF2B5EF4-FFF2-40B4-BE49-F238E27FC236}">
                <a16:creationId xmlns:a16="http://schemas.microsoft.com/office/drawing/2014/main" id="{C4685675-4934-4869-831E-9E7F6D9894F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4">
            <a:extLst>
              <a:ext uri="{FF2B5EF4-FFF2-40B4-BE49-F238E27FC236}">
                <a16:creationId xmlns:a16="http://schemas.microsoft.com/office/drawing/2014/main" id="{09F48520-1982-4471-BD68-3ABC348F770A}"/>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2" name="Picture 7" descr="C:\Users\nelia.koliesnik\Desktop\Files\PMO\CII\Presentation\alberta.png">
            <a:extLst>
              <a:ext uri="{FF2B5EF4-FFF2-40B4-BE49-F238E27FC236}">
                <a16:creationId xmlns:a16="http://schemas.microsoft.com/office/drawing/2014/main" id="{34867AB8-8998-41FD-B3F8-BEEB10139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537" y="169841"/>
            <a:ext cx="1443836" cy="49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636" y="237232"/>
            <a:ext cx="1332701" cy="547562"/>
          </a:xfrm>
          <a:prstGeom prst="rect">
            <a:avLst/>
          </a:prstGeom>
        </p:spPr>
      </p:pic>
      <p:pic>
        <p:nvPicPr>
          <p:cNvPr id="11" name="Picture 10" descr="cid:image005.png@01D51FA9.9ABC6670"/>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1377" y="237232"/>
            <a:ext cx="2673863" cy="541879"/>
          </a:xfrm>
          <a:prstGeom prst="rect">
            <a:avLst/>
          </a:prstGeom>
          <a:noFill/>
          <a:ln>
            <a:noFill/>
          </a:ln>
        </p:spPr>
      </p:pic>
    </p:spTree>
    <p:extLst>
      <p:ext uri="{BB962C8B-B14F-4D97-AF65-F5344CB8AC3E}">
        <p14:creationId xmlns:p14="http://schemas.microsoft.com/office/powerpoint/2010/main" val="3072425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BB439D75-694E-4070-BB76-92EC7BFF095B}"/>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1638135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62619D12-4E88-4AB1-ADFC-1A7922E69869}"/>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04452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1"/>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50400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B7547-8132-44A3-99A6-0337FDE648DD}" type="datetimeFigureOut">
              <a:rPr lang="en-CA" smtClean="0"/>
              <a:t>2021-06-08</a:t>
            </a:fld>
            <a:endParaRPr lang="en-CA"/>
          </a:p>
        </p:txBody>
      </p:sp>
      <p:sp>
        <p:nvSpPr>
          <p:cNvPr id="3" name="Footer Placeholder 2"/>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547539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4358" y="134636"/>
            <a:ext cx="1622989" cy="678163"/>
          </a:xfrm>
          <a:prstGeom prst="rect">
            <a:avLst/>
          </a:prstGeom>
        </p:spPr>
      </p:pic>
    </p:spTree>
    <p:extLst>
      <p:ext uri="{BB962C8B-B14F-4D97-AF65-F5344CB8AC3E}">
        <p14:creationId xmlns:p14="http://schemas.microsoft.com/office/powerpoint/2010/main" val="1250391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4">
            <a:extLst>
              <a:ext uri="{FF2B5EF4-FFF2-40B4-BE49-F238E27FC236}">
                <a16:creationId xmlns:a16="http://schemas.microsoft.com/office/drawing/2014/main" id="{CC6790A9-96B9-4F26-8AF1-4727DA857E62}"/>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Tree>
    <p:extLst>
      <p:ext uri="{BB962C8B-B14F-4D97-AF65-F5344CB8AC3E}">
        <p14:creationId xmlns:p14="http://schemas.microsoft.com/office/powerpoint/2010/main" val="96692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0" name="Rectangle 9"/>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1219200" y="1237960"/>
            <a:ext cx="9753600" cy="4303275"/>
          </a:xfrm>
        </p:spPr>
        <p:txBody>
          <a:bodyPr anchor="ctr"/>
          <a:lstStyle>
            <a:lvl1pPr marL="0" indent="0" algn="ctr">
              <a:buNone/>
              <a:defRPr sz="4267"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add a point you want to emphasize.</a:t>
            </a:r>
            <a:endParaRPr lang="en-CA"/>
          </a:p>
        </p:txBody>
      </p:sp>
      <p:sp>
        <p:nvSpPr>
          <p:cNvPr id="11" name="Slide Number Placeholder 1">
            <a:extLst>
              <a:ext uri="{FF2B5EF4-FFF2-40B4-BE49-F238E27FC236}">
                <a16:creationId xmlns:a16="http://schemas.microsoft.com/office/drawing/2014/main" id="{2C9F18CE-2759-7845-B2CF-3C394A07B6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bg1"/>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3016059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74197" y="6509620"/>
            <a:ext cx="2743200" cy="365125"/>
          </a:xfrm>
          <a:prstGeom prst="rect">
            <a:avLst/>
          </a:prstGeom>
        </p:spPr>
        <p:txBody>
          <a:bodyPr/>
          <a:lstStyle>
            <a:lvl1pPr>
              <a:defRPr>
                <a:solidFill>
                  <a:schemeClr val="bg2">
                    <a:lumMod val="25000"/>
                  </a:schemeClr>
                </a:solidFill>
              </a:defRPr>
            </a:lvl1pPr>
          </a:lstStyle>
          <a:p>
            <a:fld id="{39FA8887-C9DD-42F7-B179-0C15BE0553A8}" type="datetime4">
              <a:rPr lang="en-US" smtClean="0"/>
              <a:t>June 8, 2021</a:t>
            </a:fld>
            <a:endParaRPr lang="en-US"/>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1327205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684497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A67E7C2D-F6B4-4FAC-9845-A437E79CF9E5}"/>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3270442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31086D01-64C2-4D22-81D3-2696378AEA37}"/>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4121511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BB439D75-694E-4070-BB76-92EC7BFF095B}"/>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650999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62619D12-4E88-4AB1-ADFC-1A7922E69869}"/>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406483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lide1">
    <p:spTree>
      <p:nvGrpSpPr>
        <p:cNvPr id="1" name=""/>
        <p:cNvGrpSpPr/>
        <p:nvPr/>
      </p:nvGrpSpPr>
      <p:grpSpPr>
        <a:xfrm>
          <a:off x="0" y="0"/>
          <a:ext cx="0" cy="0"/>
          <a:chOff x="0" y="0"/>
          <a:chExt cx="0" cy="0"/>
        </a:xfrm>
      </p:grpSpPr>
      <p:sp>
        <p:nvSpPr>
          <p:cNvPr id="3" name="Substituent conținut 2"/>
          <p:cNvSpPr>
            <a:spLocks noGrp="1"/>
          </p:cNvSpPr>
          <p:nvPr>
            <p:ph idx="1" hasCustomPrompt="1"/>
          </p:nvPr>
        </p:nvSpPr>
        <p:spPr/>
        <p:txBody>
          <a:bodyPr/>
          <a:lstStyle/>
          <a:p>
            <a:pPr lvl="0"/>
            <a:r>
              <a:rPr lang="en-US"/>
              <a:t>Subtitle</a:t>
            </a:r>
            <a:endParaRPr lang="ro-RO"/>
          </a:p>
          <a:p>
            <a:pPr lvl="2"/>
            <a:r>
              <a:rPr lang="en-US"/>
              <a:t>Subtitle 2</a:t>
            </a:r>
            <a:endParaRPr lang="ro-RO"/>
          </a:p>
          <a:p>
            <a:pPr lvl="3"/>
            <a:r>
              <a:rPr lang="en-US"/>
              <a:t>Subtitle 3</a:t>
            </a:r>
            <a:endParaRPr lang="ro-RO"/>
          </a:p>
          <a:p>
            <a:pPr lvl="4"/>
            <a:r>
              <a:rPr lang="en-US"/>
              <a:t>Subtitle 4</a:t>
            </a:r>
          </a:p>
        </p:txBody>
      </p:sp>
      <p:sp>
        <p:nvSpPr>
          <p:cNvPr id="4" name="Title 1">
            <a:extLst>
              <a:ext uri="{FF2B5EF4-FFF2-40B4-BE49-F238E27FC236}">
                <a16:creationId xmlns:a16="http://schemas.microsoft.com/office/drawing/2014/main" id="{79D931E0-CE1F-4942-B91F-DC4693BBD7C9}"/>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1574581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B21F09AD-ED75-4831-836C-252260FDC06A}"/>
              </a:ext>
            </a:extLst>
          </p:cNvPr>
          <p:cNvSpPr txBox="1">
            <a:spLocks/>
          </p:cNvSpPr>
          <p:nvPr userDrawn="1"/>
        </p:nvSpPr>
        <p:spPr>
          <a:xfrm>
            <a:off x="623392" y="63372"/>
            <a:ext cx="10959008" cy="75895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endParaRPr lang="en-CA">
              <a:latin typeface="Segoe UI" panose="020B0502040204020203" pitchFamily="34" charset="0"/>
            </a:endParaRPr>
          </a:p>
        </p:txBody>
      </p:sp>
    </p:spTree>
    <p:extLst>
      <p:ext uri="{BB962C8B-B14F-4D97-AF65-F5344CB8AC3E}">
        <p14:creationId xmlns:p14="http://schemas.microsoft.com/office/powerpoint/2010/main" val="279068135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F84F-4B66-4797-B006-EAAC642A9CFE}"/>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Subtitle 2">
            <a:extLst>
              <a:ext uri="{FF2B5EF4-FFF2-40B4-BE49-F238E27FC236}">
                <a16:creationId xmlns:a16="http://schemas.microsoft.com/office/drawing/2014/main" id="{30C4997B-DBC6-4E3D-A11C-C1DB9D931DCE}"/>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8" name="Text Placeholder 21">
            <a:extLst>
              <a:ext uri="{FF2B5EF4-FFF2-40B4-BE49-F238E27FC236}">
                <a16:creationId xmlns:a16="http://schemas.microsoft.com/office/drawing/2014/main" id="{1DB99B95-FC41-4B88-9BE4-DC443C71DF59}"/>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10" name="Title 1">
            <a:extLst>
              <a:ext uri="{FF2B5EF4-FFF2-40B4-BE49-F238E27FC236}">
                <a16:creationId xmlns:a16="http://schemas.microsoft.com/office/drawing/2014/main" id="{E42A920D-8689-4E69-9AFE-4E33A6BD4D51}"/>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2194107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24D62-9C4A-4900-B1D0-2B117339FC0F}"/>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224881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1"/>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chemeClr val="accent3"/>
                </a:solidFill>
              </a:defRPr>
            </a:lvl1pPr>
          </a:lstStyle>
          <a:p>
            <a:r>
              <a:rPr lang="en-US"/>
              <a:t>Text content slide</a:t>
            </a:r>
            <a:endParaRPr lang="en-CA"/>
          </a:p>
        </p:txBody>
      </p:sp>
      <p:cxnSp>
        <p:nvCxnSpPr>
          <p:cNvPr id="11" name="Straight Connector 10">
            <a:extLst>
              <a:ext uri="{FF2B5EF4-FFF2-40B4-BE49-F238E27FC236}">
                <a16:creationId xmlns:a16="http://schemas.microsoft.com/office/drawing/2014/main" id="{3006B7A1-3531-4A43-95D8-D9F7A67C4654}"/>
              </a:ext>
            </a:extLst>
          </p:cNvPr>
          <p:cNvCxnSpPr>
            <a:cxnSpLocks/>
          </p:cNvCxnSpPr>
          <p:nvPr userDrawn="1"/>
        </p:nvCxnSpPr>
        <p:spPr>
          <a:xfrm>
            <a:off x="747022" y="1412776"/>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A0F159A9-957B-FC4E-A2AD-3E6A961644CA}"/>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7"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6955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Title 1">
            <a:extLst>
              <a:ext uri="{FF2B5EF4-FFF2-40B4-BE49-F238E27FC236}">
                <a16:creationId xmlns:a16="http://schemas.microsoft.com/office/drawing/2014/main" id="{C9670373-C170-4B14-9A21-227144E90258}"/>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2240978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01FE9-22B6-4E57-812E-8F81522A9888}"/>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Subtitle 2">
            <a:extLst>
              <a:ext uri="{FF2B5EF4-FFF2-40B4-BE49-F238E27FC236}">
                <a16:creationId xmlns:a16="http://schemas.microsoft.com/office/drawing/2014/main" id="{05781F38-3C0F-41DB-B195-8C0FCBE9D003}"/>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5" name="Text Placeholder 21">
            <a:extLst>
              <a:ext uri="{FF2B5EF4-FFF2-40B4-BE49-F238E27FC236}">
                <a16:creationId xmlns:a16="http://schemas.microsoft.com/office/drawing/2014/main" id="{DAB18EC3-F033-442C-86E3-A8901975FB9A}"/>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6" name="Title 1">
            <a:extLst>
              <a:ext uri="{FF2B5EF4-FFF2-40B4-BE49-F238E27FC236}">
                <a16:creationId xmlns:a16="http://schemas.microsoft.com/office/drawing/2014/main" id="{F70393E7-502B-4DCB-9F44-A4798D4AA31D}"/>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30993871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629" y="6475625"/>
            <a:ext cx="1013262" cy="284839"/>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a:t>Title of Presentation</a:t>
            </a:r>
            <a:endParaRPr lang="en-CA"/>
          </a:p>
        </p:txBody>
      </p:sp>
    </p:spTree>
    <p:extLst>
      <p:ext uri="{BB962C8B-B14F-4D97-AF65-F5344CB8AC3E}">
        <p14:creationId xmlns:p14="http://schemas.microsoft.com/office/powerpoint/2010/main" val="1694276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9419779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Closing note (</a:t>
            </a:r>
            <a:r>
              <a:rPr lang="en-US" err="1"/>
              <a:t>eg.</a:t>
            </a:r>
            <a:r>
              <a:rPr lang="en-US"/>
              <a:t> ”Discuss”)</a:t>
            </a:r>
            <a:endParaRPr lang="en-CA"/>
          </a:p>
        </p:txBody>
      </p:sp>
    </p:spTree>
    <p:extLst>
      <p:ext uri="{BB962C8B-B14F-4D97-AF65-F5344CB8AC3E}">
        <p14:creationId xmlns:p14="http://schemas.microsoft.com/office/powerpoint/2010/main" val="1394658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47530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410067628"/>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91444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descr="Color filled rectangle border">
            <a:extLst>
              <a:ext uri="{FF2B5EF4-FFF2-40B4-BE49-F238E27FC236}">
                <a16:creationId xmlns:a16="http://schemas.microsoft.com/office/drawing/2014/main" id="{10BB46F2-49C0-4FE7-9893-B4D89B8167B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29AD1870-5B4C-4899-8C57-BE6B6D27A7D8}"/>
              </a:ext>
            </a:extLst>
          </p:cNvPr>
          <p:cNvSpPr>
            <a:spLocks noGrp="1"/>
          </p:cNvSpPr>
          <p:nvPr>
            <p:ph type="sldNum" sz="quarter" idx="12"/>
          </p:nvPr>
        </p:nvSpPr>
        <p:spPr>
          <a:xfrm>
            <a:off x="9448800" y="6496134"/>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12" name="Rectangle 11" descr="Color filled rectangle border">
            <a:extLst>
              <a:ext uri="{FF2B5EF4-FFF2-40B4-BE49-F238E27FC236}">
                <a16:creationId xmlns:a16="http://schemas.microsoft.com/office/drawing/2014/main" id="{AA5F7A76-E959-42FE-AB67-B87709E5852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76810D4C-A019-4C3C-8062-7D38ACE64754}"/>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descr="Color filled rectangle border">
            <a:extLst>
              <a:ext uri="{FF2B5EF4-FFF2-40B4-BE49-F238E27FC236}">
                <a16:creationId xmlns:a16="http://schemas.microsoft.com/office/drawing/2014/main" id="{AC1D821A-1FDB-4B3D-A2AD-6C25F8EB647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F08FE820-9AE2-4292-83E7-8B0168028067}"/>
              </a:ext>
            </a:extLst>
          </p:cNvPr>
          <p:cNvSpPr txBox="1"/>
          <p:nvPr userDrawn="1"/>
        </p:nvSpPr>
        <p:spPr>
          <a:xfrm>
            <a:off x="2857631" y="2818730"/>
            <a:ext cx="1905200" cy="523220"/>
          </a:xfrm>
          <a:prstGeom prst="rect">
            <a:avLst/>
          </a:prstGeom>
          <a:solidFill>
            <a:schemeClr val="bg1"/>
          </a:solidFill>
        </p:spPr>
        <p:txBody>
          <a:bodyPr wrap="square" rtlCol="0">
            <a:spAutoFit/>
          </a:bodyPr>
          <a:lstStyle/>
          <a:p>
            <a:r>
              <a:rPr lang="en-US" sz="2800" b="1" i="1">
                <a:solidFill>
                  <a:srgbClr val="569BBE"/>
                </a:solidFill>
                <a:cs typeface="Arial" panose="020B0604020202020204" pitchFamily="34" charset="0"/>
              </a:rPr>
              <a:t>CII/CPAR</a:t>
            </a:r>
            <a:endParaRPr lang="en-US" sz="2800" i="1">
              <a:solidFill>
                <a:srgbClr val="D45500"/>
              </a:solidFill>
              <a:cs typeface="Arial" panose="020B0604020202020204" pitchFamily="34" charset="0"/>
            </a:endParaRPr>
          </a:p>
        </p:txBody>
      </p:sp>
      <p:pic>
        <p:nvPicPr>
          <p:cNvPr id="15" name="Picture 14" descr="cid:image005.png@01D51FA9.9ABC6670">
            <a:extLst>
              <a:ext uri="{FF2B5EF4-FFF2-40B4-BE49-F238E27FC236}">
                <a16:creationId xmlns:a16="http://schemas.microsoft.com/office/drawing/2014/main" id="{A8867FDD-AA47-401A-BEAF-DF30FC96018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844" y="134260"/>
            <a:ext cx="2267135" cy="544025"/>
          </a:xfrm>
          <a:prstGeom prst="rect">
            <a:avLst/>
          </a:prstGeom>
          <a:noFill/>
          <a:ln>
            <a:noFill/>
          </a:ln>
        </p:spPr>
      </p:pic>
      <p:pic>
        <p:nvPicPr>
          <p:cNvPr id="17" name="Picture 16">
            <a:extLst>
              <a:ext uri="{FF2B5EF4-FFF2-40B4-BE49-F238E27FC236}">
                <a16:creationId xmlns:a16="http://schemas.microsoft.com/office/drawing/2014/main" id="{EDCDF944-DBB7-4F9B-A174-B8A39DA3C1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157"/>
          <a:stretch/>
        </p:blipFill>
        <p:spPr>
          <a:xfrm>
            <a:off x="2915109" y="1532346"/>
            <a:ext cx="3909399" cy="1429930"/>
          </a:xfrm>
          <a:prstGeom prst="rect">
            <a:avLst/>
          </a:prstGeom>
        </p:spPr>
      </p:pic>
    </p:spTree>
    <p:extLst>
      <p:ext uri="{BB962C8B-B14F-4D97-AF65-F5344CB8AC3E}">
        <p14:creationId xmlns:p14="http://schemas.microsoft.com/office/powerpoint/2010/main" val="960854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89643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Slide Number Placeholder 1">
            <a:extLst>
              <a:ext uri="{FF2B5EF4-FFF2-40B4-BE49-F238E27FC236}">
                <a16:creationId xmlns:a16="http://schemas.microsoft.com/office/drawing/2014/main" id="{E4ECA700-3632-814E-AB1D-75F15F645E5F}"/>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rgbClr val="5F6A72"/>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5"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36129" y="6243164"/>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91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8D2C8F-BDBE-4611-882F-EC4D794C349B}"/>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7" name="Rectangle 6">
            <a:extLst>
              <a:ext uri="{FF2B5EF4-FFF2-40B4-BE49-F238E27FC236}">
                <a16:creationId xmlns:a16="http://schemas.microsoft.com/office/drawing/2014/main" id="{E32ECF68-3F54-43B0-8CC8-7CB02212A8B1}"/>
              </a:ext>
            </a:extLst>
          </p:cNvPr>
          <p:cNvSpPr/>
          <p:nvPr userDrawn="1"/>
        </p:nvSpPr>
        <p:spPr>
          <a:xfrm>
            <a:off x="740609" y="3315335"/>
            <a:ext cx="1995023" cy="106221"/>
          </a:xfrm>
          <a:prstGeom prst="rect">
            <a:avLst/>
          </a:prstGeom>
          <a:solidFill>
            <a:srgbClr val="EE9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itle 1">
            <a:extLst>
              <a:ext uri="{FF2B5EF4-FFF2-40B4-BE49-F238E27FC236}">
                <a16:creationId xmlns:a16="http://schemas.microsoft.com/office/drawing/2014/main" id="{6E7ADDAB-0782-48F2-BAE3-F2440D3C334F}"/>
              </a:ext>
            </a:extLst>
          </p:cNvPr>
          <p:cNvSpPr>
            <a:spLocks noGrp="1"/>
          </p:cNvSpPr>
          <p:nvPr>
            <p:ph type="ctrTitle" hasCustomPrompt="1"/>
          </p:nvPr>
        </p:nvSpPr>
        <p:spPr>
          <a:xfrm>
            <a:off x="629344" y="1035395"/>
            <a:ext cx="11131285" cy="2009564"/>
          </a:xfrm>
        </p:spPr>
        <p:txBody>
          <a:bodyPr anchor="b"/>
          <a:lstStyle>
            <a:lvl1pPr algn="ctr">
              <a:defRPr sz="6000">
                <a:solidFill>
                  <a:srgbClr val="616D6D"/>
                </a:solidFill>
                <a:latin typeface="Segoe UI" panose="020B0502040204020203" pitchFamily="34" charset="0"/>
                <a:cs typeface="Segoe UI" panose="020B0502040204020203" pitchFamily="34" charset="0"/>
              </a:defRPr>
            </a:lvl1pPr>
          </a:lstStyle>
          <a:p>
            <a:r>
              <a:rPr lang="en-US"/>
              <a:t>Section Title</a:t>
            </a:r>
            <a:endParaRPr lang="en-CA"/>
          </a:p>
        </p:txBody>
      </p:sp>
      <p:sp>
        <p:nvSpPr>
          <p:cNvPr id="3" name="Content Placeholder 2">
            <a:extLst>
              <a:ext uri="{FF2B5EF4-FFF2-40B4-BE49-F238E27FC236}">
                <a16:creationId xmlns:a16="http://schemas.microsoft.com/office/drawing/2014/main" id="{90D64D18-E17F-4C21-A1EB-CA149EEC0153}"/>
              </a:ext>
            </a:extLst>
          </p:cNvPr>
          <p:cNvSpPr>
            <a:spLocks noGrp="1"/>
          </p:cNvSpPr>
          <p:nvPr>
            <p:ph sz="quarter" idx="13" hasCustomPrompt="1"/>
          </p:nvPr>
        </p:nvSpPr>
        <p:spPr>
          <a:xfrm>
            <a:off x="517525" y="3829077"/>
            <a:ext cx="11129963" cy="2009775"/>
          </a:xfrm>
        </p:spPr>
        <p:txBody>
          <a:bodyPr/>
          <a:lstStyle>
            <a:lvl1pPr algn="ctr">
              <a:buNone/>
              <a:defRPr lang="en-CA" sz="4000" kern="1200" dirty="0">
                <a:solidFill>
                  <a:srgbClr val="616D6D"/>
                </a:solidFill>
                <a:latin typeface="Segoe UI" panose="020B0502040204020203" pitchFamily="34" charset="0"/>
                <a:ea typeface="+mj-ea"/>
                <a:cs typeface="Segoe UI" panose="020B0502040204020203" pitchFamily="34" charset="0"/>
              </a:defRPr>
            </a:lvl1pPr>
          </a:lstStyle>
          <a:p>
            <a:pPr lvl="0"/>
            <a:r>
              <a:rPr lang="en-US"/>
              <a:t>Subtitle</a:t>
            </a:r>
            <a:endParaRPr lang="en-CA"/>
          </a:p>
        </p:txBody>
      </p:sp>
    </p:spTree>
    <p:extLst>
      <p:ext uri="{BB962C8B-B14F-4D97-AF65-F5344CB8AC3E}">
        <p14:creationId xmlns:p14="http://schemas.microsoft.com/office/powerpoint/2010/main" val="12868569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1BC5-DC02-47D8-8E30-9006ACBEF4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D3CB42-DE52-4DF9-A8C7-1B5A3C474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21ABE4-3908-4E44-BEB5-7111B58A3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FE2B05A-05A0-4485-8858-3FA6DF03E58A}"/>
              </a:ext>
            </a:extLst>
          </p:cNvPr>
          <p:cNvSpPr>
            <a:spLocks noGrp="1"/>
          </p:cNvSpPr>
          <p:nvPr>
            <p:ph type="dt" sz="half" idx="10"/>
          </p:nvPr>
        </p:nvSpPr>
        <p:spPr>
          <a:xfrm>
            <a:off x="838200" y="6356350"/>
            <a:ext cx="2743200" cy="365125"/>
          </a:xfrm>
          <a:prstGeom prst="rect">
            <a:avLst/>
          </a:prstGeom>
        </p:spPr>
        <p:txBody>
          <a:bodyPr/>
          <a:lstStyle/>
          <a:p>
            <a:fld id="{8477EB7A-E56C-459D-8B5E-CD312835E9CA}" type="datetime1">
              <a:rPr lang="en-CA" smtClean="0"/>
              <a:t>2021-06-08</a:t>
            </a:fld>
            <a:endParaRPr lang="en-CA"/>
          </a:p>
        </p:txBody>
      </p:sp>
      <p:sp>
        <p:nvSpPr>
          <p:cNvPr id="6" name="Footer Placeholder 5">
            <a:extLst>
              <a:ext uri="{FF2B5EF4-FFF2-40B4-BE49-F238E27FC236}">
                <a16:creationId xmlns:a16="http://schemas.microsoft.com/office/drawing/2014/main" id="{F99AB4EB-4097-4874-B5D4-95A8B17255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4551A-00E6-4B9F-BB96-86E1808363A0}"/>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545906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D04C-2EF0-4344-B456-E9791D32A7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01D50C-F380-4868-9A38-21D5BE6B6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F49A4-280E-4A8F-9ACF-168B34ECE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C1A7FB-2BA8-4EC4-802D-8D7A690B8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1265E-1EA3-42E7-80B0-74D1A68E2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D16B02C-9253-4D71-900D-5AF62F2028CB}"/>
              </a:ext>
            </a:extLst>
          </p:cNvPr>
          <p:cNvSpPr>
            <a:spLocks noGrp="1"/>
          </p:cNvSpPr>
          <p:nvPr>
            <p:ph type="dt" sz="half" idx="10"/>
          </p:nvPr>
        </p:nvSpPr>
        <p:spPr>
          <a:xfrm>
            <a:off x="838200" y="6356350"/>
            <a:ext cx="2743200" cy="365125"/>
          </a:xfrm>
          <a:prstGeom prst="rect">
            <a:avLst/>
          </a:prstGeom>
        </p:spPr>
        <p:txBody>
          <a:bodyPr/>
          <a:lstStyle/>
          <a:p>
            <a:fld id="{91A85A43-63FC-42C9-9E09-F529688A6AE7}" type="datetime1">
              <a:rPr lang="en-CA" smtClean="0"/>
              <a:t>2021-06-08</a:t>
            </a:fld>
            <a:endParaRPr lang="en-CA"/>
          </a:p>
        </p:txBody>
      </p:sp>
      <p:sp>
        <p:nvSpPr>
          <p:cNvPr id="8" name="Footer Placeholder 7">
            <a:extLst>
              <a:ext uri="{FF2B5EF4-FFF2-40B4-BE49-F238E27FC236}">
                <a16:creationId xmlns:a16="http://schemas.microsoft.com/office/drawing/2014/main" id="{F47456E2-27C9-4F3F-B30B-2CC9065B57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F66ED8-DA07-4413-914F-6464CBCE52DE}"/>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777250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A769-8669-446D-B9E6-7D98C641BE71}"/>
              </a:ext>
            </a:extLst>
          </p:cNvPr>
          <p:cNvSpPr>
            <a:spLocks noGrp="1"/>
          </p:cNvSpPr>
          <p:nvPr>
            <p:ph type="title"/>
          </p:nvPr>
        </p:nvSpPr>
        <p:spPr>
          <a:xfrm>
            <a:off x="838200" y="243822"/>
            <a:ext cx="10515600" cy="1325563"/>
          </a:xfrm>
        </p:spPr>
        <p:txBody>
          <a:bodyPr/>
          <a:lstStyle>
            <a:lvl1pPr>
              <a:defRPr>
                <a:solidFill>
                  <a:srgbClr val="275971"/>
                </a:solidFill>
              </a:defRPr>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D84B5D22-8664-480C-B52F-9C9CB705D09A}"/>
              </a:ext>
            </a:extLst>
          </p:cNvPr>
          <p:cNvSpPr>
            <a:spLocks noGrp="1"/>
          </p:cNvSpPr>
          <p:nvPr>
            <p:ph type="dt" sz="half" idx="10"/>
          </p:nvPr>
        </p:nvSpPr>
        <p:spPr>
          <a:xfrm>
            <a:off x="838200" y="6356350"/>
            <a:ext cx="2743200" cy="365125"/>
          </a:xfrm>
          <a:prstGeom prst="rect">
            <a:avLst/>
          </a:prstGeom>
        </p:spPr>
        <p:txBody>
          <a:bodyPr/>
          <a:lstStyle/>
          <a:p>
            <a:fld id="{BF87F2ED-F6D4-4E89-8139-4C96EEB34E79}" type="datetime1">
              <a:rPr lang="en-CA" smtClean="0"/>
              <a:t>2021-06-08</a:t>
            </a:fld>
            <a:endParaRPr lang="en-CA"/>
          </a:p>
        </p:txBody>
      </p:sp>
      <p:sp>
        <p:nvSpPr>
          <p:cNvPr id="4" name="Footer Placeholder 3">
            <a:extLst>
              <a:ext uri="{FF2B5EF4-FFF2-40B4-BE49-F238E27FC236}">
                <a16:creationId xmlns:a16="http://schemas.microsoft.com/office/drawing/2014/main" id="{1D92AE6C-FADF-4274-B345-3C18608143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11ECCE-C277-4EB0-A74A-4A8FAA26BF9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3087726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8FE82-6959-49C8-87A5-489FA3440256}"/>
              </a:ext>
            </a:extLst>
          </p:cNvPr>
          <p:cNvSpPr>
            <a:spLocks noGrp="1"/>
          </p:cNvSpPr>
          <p:nvPr>
            <p:ph type="dt" sz="half" idx="10"/>
          </p:nvPr>
        </p:nvSpPr>
        <p:spPr>
          <a:xfrm>
            <a:off x="838200" y="6356350"/>
            <a:ext cx="2743200" cy="365125"/>
          </a:xfrm>
          <a:prstGeom prst="rect">
            <a:avLst/>
          </a:prstGeom>
        </p:spPr>
        <p:txBody>
          <a:bodyPr/>
          <a:lstStyle/>
          <a:p>
            <a:fld id="{275F521B-6939-4AD0-B134-B5652F00CC16}" type="datetime1">
              <a:rPr lang="en-CA" smtClean="0"/>
              <a:t>2021-06-08</a:t>
            </a:fld>
            <a:endParaRPr lang="en-CA"/>
          </a:p>
        </p:txBody>
      </p:sp>
      <p:sp>
        <p:nvSpPr>
          <p:cNvPr id="3" name="Footer Placeholder 2">
            <a:extLst>
              <a:ext uri="{FF2B5EF4-FFF2-40B4-BE49-F238E27FC236}">
                <a16:creationId xmlns:a16="http://schemas.microsoft.com/office/drawing/2014/main" id="{95BDA599-BD86-4FE4-A4B1-7F12060B2B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58481A1-65E4-4E9C-AA4F-B46642C47A44}"/>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5" name="Title 1">
            <a:extLst>
              <a:ext uri="{FF2B5EF4-FFF2-40B4-BE49-F238E27FC236}">
                <a16:creationId xmlns:a16="http://schemas.microsoft.com/office/drawing/2014/main" id="{A2842F6C-675E-4DC1-81F5-9EF4E05A133F}"/>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cxnSp>
        <p:nvCxnSpPr>
          <p:cNvPr id="6" name="Straight Connector 5">
            <a:extLst>
              <a:ext uri="{FF2B5EF4-FFF2-40B4-BE49-F238E27FC236}">
                <a16:creationId xmlns:a16="http://schemas.microsoft.com/office/drawing/2014/main" id="{C0902CD3-B7C8-48AF-9DAD-6944F273D0AD}"/>
              </a:ext>
            </a:extLst>
          </p:cNvPr>
          <p:cNvCxnSpPr>
            <a:cxnSpLocks/>
          </p:cNvCxnSpPr>
          <p:nvPr userDrawn="1"/>
        </p:nvCxnSpPr>
        <p:spPr>
          <a:xfrm>
            <a:off x="747022" y="911842"/>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158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DFC-DDEF-4B54-8B09-7A21BE6A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C0D824-C4C6-42F9-817A-DECD322DF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0E91EA-666A-4739-80CD-429EEDBD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2291A-1711-42DE-80A0-476F5B7E67B5}"/>
              </a:ext>
            </a:extLst>
          </p:cNvPr>
          <p:cNvSpPr>
            <a:spLocks noGrp="1"/>
          </p:cNvSpPr>
          <p:nvPr>
            <p:ph type="dt" sz="half" idx="10"/>
          </p:nvPr>
        </p:nvSpPr>
        <p:spPr>
          <a:xfrm>
            <a:off x="838200" y="6356350"/>
            <a:ext cx="2743200" cy="365125"/>
          </a:xfrm>
          <a:prstGeom prst="rect">
            <a:avLst/>
          </a:prstGeom>
        </p:spPr>
        <p:txBody>
          <a:bodyPr/>
          <a:lstStyle/>
          <a:p>
            <a:fld id="{A04BFA20-FAC3-4601-9B00-66609F7CD43F}" type="datetime1">
              <a:rPr lang="en-CA" smtClean="0"/>
              <a:t>2021-06-08</a:t>
            </a:fld>
            <a:endParaRPr lang="en-CA"/>
          </a:p>
        </p:txBody>
      </p:sp>
      <p:sp>
        <p:nvSpPr>
          <p:cNvPr id="6" name="Footer Placeholder 5">
            <a:extLst>
              <a:ext uri="{FF2B5EF4-FFF2-40B4-BE49-F238E27FC236}">
                <a16:creationId xmlns:a16="http://schemas.microsoft.com/office/drawing/2014/main" id="{C773B233-9791-4899-8B8D-830FCB013C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7F2633-CB1A-4F51-AD7A-87FA9A821886}"/>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4010115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A6F1-C44A-4B28-8D08-E039CA6B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CF1FF2D-56DB-41D1-ABE9-35A33FA06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883DE2-C5A9-4924-A00A-B594B595C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37030-0FB5-4F6F-98E6-3BC4F901E9DE}"/>
              </a:ext>
            </a:extLst>
          </p:cNvPr>
          <p:cNvSpPr>
            <a:spLocks noGrp="1"/>
          </p:cNvSpPr>
          <p:nvPr>
            <p:ph type="dt" sz="half" idx="10"/>
          </p:nvPr>
        </p:nvSpPr>
        <p:spPr>
          <a:xfrm>
            <a:off x="838200" y="6356350"/>
            <a:ext cx="2743200" cy="365125"/>
          </a:xfrm>
          <a:prstGeom prst="rect">
            <a:avLst/>
          </a:prstGeom>
        </p:spPr>
        <p:txBody>
          <a:bodyPr/>
          <a:lstStyle/>
          <a:p>
            <a:fld id="{08FA15FB-8C87-4E2E-91D8-A88481AA1A28}" type="datetime1">
              <a:rPr lang="en-CA" smtClean="0"/>
              <a:t>2021-06-08</a:t>
            </a:fld>
            <a:endParaRPr lang="en-CA"/>
          </a:p>
        </p:txBody>
      </p:sp>
      <p:sp>
        <p:nvSpPr>
          <p:cNvPr id="6" name="Footer Placeholder 5">
            <a:extLst>
              <a:ext uri="{FF2B5EF4-FFF2-40B4-BE49-F238E27FC236}">
                <a16:creationId xmlns:a16="http://schemas.microsoft.com/office/drawing/2014/main" id="{6EB08682-8B71-4505-97DC-5024549E4B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93E80A-33DE-4115-8F13-09DD4389597B}"/>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3310074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EB0F-568F-441E-8798-720C8368A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079C1E-A664-4F74-8DAE-B402802A9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235045-0C33-42D8-95D5-53BC266A9563}"/>
              </a:ext>
            </a:extLst>
          </p:cNvPr>
          <p:cNvSpPr>
            <a:spLocks noGrp="1"/>
          </p:cNvSpPr>
          <p:nvPr>
            <p:ph type="dt" sz="half" idx="10"/>
          </p:nvPr>
        </p:nvSpPr>
        <p:spPr>
          <a:xfrm>
            <a:off x="838200" y="6356350"/>
            <a:ext cx="2743200" cy="365125"/>
          </a:xfrm>
          <a:prstGeom prst="rect">
            <a:avLst/>
          </a:prstGeom>
        </p:spPr>
        <p:txBody>
          <a:bodyPr/>
          <a:lstStyle/>
          <a:p>
            <a:fld id="{C54B7048-4AEC-4C5F-B19C-1F8C278B464C}" type="datetime1">
              <a:rPr lang="en-CA" smtClean="0"/>
              <a:t>2021-06-08</a:t>
            </a:fld>
            <a:endParaRPr lang="en-CA"/>
          </a:p>
        </p:txBody>
      </p:sp>
      <p:sp>
        <p:nvSpPr>
          <p:cNvPr id="5" name="Footer Placeholder 4">
            <a:extLst>
              <a:ext uri="{FF2B5EF4-FFF2-40B4-BE49-F238E27FC236}">
                <a16:creationId xmlns:a16="http://schemas.microsoft.com/office/drawing/2014/main" id="{A2D4387F-07B0-460B-8627-E2A3ABC63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1324F9-321C-4033-89EB-AEB668DD9E35}"/>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40157330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D92D9-E073-41FB-BCF8-7CB4F1D74D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6C2E94-2953-4FFA-8250-83A15484E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DB3BC7-9A1A-4B93-873D-155F53B053A1}"/>
              </a:ext>
            </a:extLst>
          </p:cNvPr>
          <p:cNvSpPr>
            <a:spLocks noGrp="1"/>
          </p:cNvSpPr>
          <p:nvPr>
            <p:ph type="dt" sz="half" idx="10"/>
          </p:nvPr>
        </p:nvSpPr>
        <p:spPr>
          <a:xfrm>
            <a:off x="838200" y="6356350"/>
            <a:ext cx="2743200" cy="365125"/>
          </a:xfrm>
          <a:prstGeom prst="rect">
            <a:avLst/>
          </a:prstGeom>
        </p:spPr>
        <p:txBody>
          <a:bodyPr/>
          <a:lstStyle/>
          <a:p>
            <a:fld id="{411063F8-6FF9-4886-9A5A-9FBA75023168}" type="datetime1">
              <a:rPr lang="en-CA" smtClean="0"/>
              <a:t>2021-06-08</a:t>
            </a:fld>
            <a:endParaRPr lang="en-CA"/>
          </a:p>
        </p:txBody>
      </p:sp>
      <p:sp>
        <p:nvSpPr>
          <p:cNvPr id="5" name="Footer Placeholder 4">
            <a:extLst>
              <a:ext uri="{FF2B5EF4-FFF2-40B4-BE49-F238E27FC236}">
                <a16:creationId xmlns:a16="http://schemas.microsoft.com/office/drawing/2014/main" id="{ED50AC4A-3F9E-4E35-8EE1-A79691C6A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78FC73-3117-4DD3-AF24-03521418B5D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0722182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C4B45A13-F813-46C0-95B0-87719ACAC830}"/>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cxnSp>
        <p:nvCxnSpPr>
          <p:cNvPr id="14" name="Straight Connector 13">
            <a:extLst>
              <a:ext uri="{FF2B5EF4-FFF2-40B4-BE49-F238E27FC236}">
                <a16:creationId xmlns:a16="http://schemas.microsoft.com/office/drawing/2014/main" id="{A503217C-8942-49B8-A3E0-CFBFECEF58D3}"/>
              </a:ext>
            </a:extLst>
          </p:cNvPr>
          <p:cNvCxnSpPr>
            <a:cxnSpLocks/>
          </p:cNvCxnSpPr>
          <p:nvPr userDrawn="1"/>
        </p:nvCxnSpPr>
        <p:spPr>
          <a:xfrm>
            <a:off x="747022" y="911842"/>
            <a:ext cx="106979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22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6.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7.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17935177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3452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39" r:id="rId15"/>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43339" y="6309321"/>
            <a:ext cx="2743200" cy="366183"/>
          </a:xfrm>
          <a:prstGeom prst="rect">
            <a:avLst/>
          </a:prstGeom>
        </p:spPr>
        <p:txBody>
          <a:bodyPr vert="horz" lIns="91440" tIns="45720" rIns="91440" bIns="45720" rtlCol="0" anchor="ctr"/>
          <a:lstStyle>
            <a:lvl1pPr algn="l">
              <a:defRPr sz="1733">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4422100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rtl="0" eaLnBrk="0" fontAlgn="base" hangingPunct="0">
        <a:spcBef>
          <a:spcPct val="0"/>
        </a:spcBef>
        <a:spcAft>
          <a:spcPct val="0"/>
        </a:spcAft>
        <a:defRPr sz="4267"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5867">
          <a:solidFill>
            <a:srgbClr val="6A737B"/>
          </a:solidFill>
          <a:latin typeface="Arial" charset="0"/>
          <a:cs typeface="Arial" charset="0"/>
        </a:defRPr>
      </a:lvl2pPr>
      <a:lvl3pPr algn="l" rtl="0" eaLnBrk="0" fontAlgn="base" hangingPunct="0">
        <a:spcBef>
          <a:spcPct val="0"/>
        </a:spcBef>
        <a:spcAft>
          <a:spcPct val="0"/>
        </a:spcAft>
        <a:defRPr sz="5867">
          <a:solidFill>
            <a:srgbClr val="6A737B"/>
          </a:solidFill>
          <a:latin typeface="Arial" charset="0"/>
          <a:cs typeface="Arial" charset="0"/>
        </a:defRPr>
      </a:lvl3pPr>
      <a:lvl4pPr algn="l" rtl="0" eaLnBrk="0" fontAlgn="base" hangingPunct="0">
        <a:spcBef>
          <a:spcPct val="0"/>
        </a:spcBef>
        <a:spcAft>
          <a:spcPct val="0"/>
        </a:spcAft>
        <a:defRPr sz="5867">
          <a:solidFill>
            <a:srgbClr val="6A737B"/>
          </a:solidFill>
          <a:latin typeface="Arial" charset="0"/>
          <a:cs typeface="Arial" charset="0"/>
        </a:defRPr>
      </a:lvl4pPr>
      <a:lvl5pPr algn="l" rtl="0" eaLnBrk="0" fontAlgn="base" hangingPunct="0">
        <a:spcBef>
          <a:spcPct val="0"/>
        </a:spcBef>
        <a:spcAft>
          <a:spcPct val="0"/>
        </a:spcAft>
        <a:defRPr sz="5867">
          <a:solidFill>
            <a:srgbClr val="6A737B"/>
          </a:solidFill>
          <a:latin typeface="Arial" charset="0"/>
          <a:cs typeface="Arial" charset="0"/>
        </a:defRPr>
      </a:lvl5pPr>
      <a:lvl6pPr marL="609585" algn="l" rtl="0" fontAlgn="base">
        <a:spcBef>
          <a:spcPct val="0"/>
        </a:spcBef>
        <a:spcAft>
          <a:spcPct val="0"/>
        </a:spcAft>
        <a:defRPr sz="5867">
          <a:solidFill>
            <a:srgbClr val="6A737B"/>
          </a:solidFill>
          <a:latin typeface="Arial" charset="0"/>
          <a:cs typeface="Arial" charset="0"/>
        </a:defRPr>
      </a:lvl6pPr>
      <a:lvl7pPr marL="1219170" algn="l" rtl="0" fontAlgn="base">
        <a:spcBef>
          <a:spcPct val="0"/>
        </a:spcBef>
        <a:spcAft>
          <a:spcPct val="0"/>
        </a:spcAft>
        <a:defRPr sz="5867">
          <a:solidFill>
            <a:srgbClr val="6A737B"/>
          </a:solidFill>
          <a:latin typeface="Arial" charset="0"/>
          <a:cs typeface="Arial" charset="0"/>
        </a:defRPr>
      </a:lvl7pPr>
      <a:lvl8pPr marL="1828754" algn="l" rtl="0" fontAlgn="base">
        <a:spcBef>
          <a:spcPct val="0"/>
        </a:spcBef>
        <a:spcAft>
          <a:spcPct val="0"/>
        </a:spcAft>
        <a:defRPr sz="5867">
          <a:solidFill>
            <a:srgbClr val="6A737B"/>
          </a:solidFill>
          <a:latin typeface="Arial" charset="0"/>
          <a:cs typeface="Arial" charset="0"/>
        </a:defRPr>
      </a:lvl8pPr>
      <a:lvl9pPr marL="2438339" algn="l" rtl="0" fontAlgn="base">
        <a:spcBef>
          <a:spcPct val="0"/>
        </a:spcBef>
        <a:spcAft>
          <a:spcPct val="0"/>
        </a:spcAft>
        <a:defRPr sz="5867">
          <a:solidFill>
            <a:srgbClr val="6A737B"/>
          </a:solidFill>
          <a:latin typeface="Arial" charset="0"/>
          <a:cs typeface="Arial" charset="0"/>
        </a:defRPr>
      </a:lvl9pPr>
    </p:titleStyle>
    <p:body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84E9B6-B599-47A2-92C3-55746D41C95A}" type="datetime4">
              <a:rPr lang="en-US" smtClean="0"/>
              <a:t>June 8, 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386965133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4" r:id="rId11"/>
    <p:sldLayoutId id="2147483756" r:id="rId12"/>
    <p:sldLayoutId id="2147483757" r:id="rId13"/>
    <p:sldLayoutId id="2147483758" r:id="rId14"/>
    <p:sldLayoutId id="2147483759" r:id="rId15"/>
    <p:sldLayoutId id="2147483761" r:id="rId16"/>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84E9B6-B599-47A2-92C3-55746D41C95A}" type="datetime4">
              <a:rPr lang="en-US" smtClean="0"/>
              <a:t>June 8, 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11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10608765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4" r:id="rId9"/>
    <p:sldLayoutId id="2147483775" r:id="rId10"/>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243257577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descr="Color filled rectangle border">
            <a:extLst>
              <a:ext uri="{FF2B5EF4-FFF2-40B4-BE49-F238E27FC236}">
                <a16:creationId xmlns:a16="http://schemas.microsoft.com/office/drawing/2014/main" id="{F933E762-6584-4814-9B69-5546BFEE8F3F}"/>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83700BED-6787-4382-B4F3-C867AAFE0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EBB9BF-05B7-4D0A-9911-C6FE5776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B1ED2A-F358-480C-9948-C5A97B2D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0F2CFC46-2C77-4E87-B2E0-5B5A340D0881}" type="datetime1">
              <a:rPr lang="en-CA" smtClean="0"/>
              <a:t>2021-06-08</a:t>
            </a:fld>
            <a:endParaRPr lang="en-CA">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54F739E9-C035-43B5-BB1E-97DC48132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CA">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D36CC9A0-6C09-40F1-B0E0-B3109D8F84BC}"/>
              </a:ext>
            </a:extLst>
          </p:cNvPr>
          <p:cNvSpPr>
            <a:spLocks noGrp="1"/>
          </p:cNvSpPr>
          <p:nvPr>
            <p:ph type="sldNum" sz="quarter" idx="4"/>
          </p:nvPr>
        </p:nvSpPr>
        <p:spPr>
          <a:xfrm>
            <a:off x="9381876" y="6483255"/>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F0F5746B-1A61-4914-9792-FA2C912D93FF}" type="slidenum">
              <a:rPr lang="en-CA" smtClean="0"/>
              <a:pPr/>
              <a:t>‹#›</a:t>
            </a:fld>
            <a:endParaRPr lang="en-CA"/>
          </a:p>
        </p:txBody>
      </p:sp>
      <p:sp>
        <p:nvSpPr>
          <p:cNvPr id="8" name="Rectangle 7" descr="Color filled rectangle border">
            <a:extLst>
              <a:ext uri="{FF2B5EF4-FFF2-40B4-BE49-F238E27FC236}">
                <a16:creationId xmlns:a16="http://schemas.microsoft.com/office/drawing/2014/main" id="{54305179-FC39-48E5-AF78-D3C443789FA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6711125-A429-4F69-A467-E51DF86DAAC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CFE0888-27CF-410E-A7C5-1E8FD89E675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483273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s://actt.albertadoctors.org/file/CII_PIA_Summary_and_Expedited_PI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86.xml"/><Relationship Id="rId6" Type="http://schemas.openxmlformats.org/officeDocument/2006/relationships/hyperlink" Target="https://actt.albertadoctors.org/file/HIDGC_Overview_Fact_Sheet.pdf"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12.xml"/><Relationship Id="rId1" Type="http://schemas.openxmlformats.org/officeDocument/2006/relationships/slideLayout" Target="../slideLayouts/slideLayout7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notesSlide" Target="../notesSlides/notesSlide18.xml"/><Relationship Id="rId1" Type="http://schemas.openxmlformats.org/officeDocument/2006/relationships/slideLayout" Target="../slideLayouts/slideLayout89.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notesSlide" Target="../notesSlides/notesSlide19.xml"/><Relationship Id="rId1" Type="http://schemas.openxmlformats.org/officeDocument/2006/relationships/slideLayout" Target="../slideLayouts/slideLayout8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93.xml"/><Relationship Id="rId5" Type="http://schemas.openxmlformats.org/officeDocument/2006/relationships/image" Target="../media/image4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89.xml"/><Relationship Id="rId5" Type="http://schemas.openxmlformats.org/officeDocument/2006/relationships/image" Target="../media/image44.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9.xml"/><Relationship Id="rId5" Type="http://schemas.openxmlformats.org/officeDocument/2006/relationships/image" Target="../media/image44.png"/><Relationship Id="rId4" Type="http://schemas.openxmlformats.org/officeDocument/2006/relationships/image" Target="cid:785A5633-A586-4BCC-BF08-EC31413FE44B@ed.shawcable.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8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hyperlink" Target="https://help.med-access.net/PDF/Med_Access_EMR_CII_CPAR_Guide.pdf" TargetMode="External"/><Relationship Id="rId2" Type="http://schemas.openxmlformats.org/officeDocument/2006/relationships/notesSlide" Target="../notesSlides/notesSlide34.xml"/><Relationship Id="rId1" Type="http://schemas.openxmlformats.org/officeDocument/2006/relationships/slideLayout" Target="../slideLayouts/slideLayout89.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89.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9.xml"/><Relationship Id="rId1" Type="http://schemas.openxmlformats.org/officeDocument/2006/relationships/slideLayout" Target="../slideLayouts/slideLayout100.xml"/><Relationship Id="rId4" Type="http://schemas.openxmlformats.org/officeDocument/2006/relationships/hyperlink" Target="https://help.med-access.net/latest/ab/Netcare/Redact_consult.ht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0.xml"/><Relationship Id="rId1" Type="http://schemas.openxmlformats.org/officeDocument/2006/relationships/slideLayout" Target="../slideLayouts/slideLayout100.xml"/><Relationship Id="rId4" Type="http://schemas.openxmlformats.org/officeDocument/2006/relationships/hyperlink" Target="https://help.med-access.net/latest/ab/Netcare/Redact_consult.htm"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7.jpeg"/><Relationship Id="rId7"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35.png"/><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77.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1.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46.xml"/><Relationship Id="rId1" Type="http://schemas.openxmlformats.org/officeDocument/2006/relationships/slideLayout" Target="../slideLayouts/slideLayout79.xml"/><Relationship Id="rId6" Type="http://schemas.openxmlformats.org/officeDocument/2006/relationships/image" Target="../media/image29.jpeg"/><Relationship Id="rId11" Type="http://schemas.openxmlformats.org/officeDocument/2006/relationships/image" Target="../media/image83.png"/><Relationship Id="rId5" Type="http://schemas.openxmlformats.org/officeDocument/2006/relationships/image" Target="../media/image27.jpeg"/><Relationship Id="rId10" Type="http://schemas.openxmlformats.org/officeDocument/2006/relationships/image" Target="../media/image72.png"/><Relationship Id="rId4" Type="http://schemas.microsoft.com/office/2007/relationships/hdphoto" Target="../media/hdphoto1.wdp"/><Relationship Id="rId9"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47.xml"/><Relationship Id="rId1" Type="http://schemas.openxmlformats.org/officeDocument/2006/relationships/slideLayout" Target="../slideLayouts/slideLayout51.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hyperlink" Target="https://actt.albertadoctors.org/cii-cpar/toolsresource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49.xml"/><Relationship Id="rId1" Type="http://schemas.openxmlformats.org/officeDocument/2006/relationships/slideLayout" Target="../slideLayouts/slideLayout7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hyperlink" Target="https://actt.albertadoctors.org/cii-cpar/toolsresource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77.xml"/><Relationship Id="rId5" Type="http://schemas.openxmlformats.org/officeDocument/2006/relationships/image" Target="../media/image92.jpe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87.xm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hyperlink" Target="http://www.albertanetcare.ca/Registration.htm" TargetMode="External"/><Relationship Id="rId2" Type="http://schemas.openxmlformats.org/officeDocument/2006/relationships/notesSlide" Target="../notesSlides/notesSlide54.xml"/><Relationship Id="rId1" Type="http://schemas.openxmlformats.org/officeDocument/2006/relationships/slideLayout" Target="../slideLayouts/slideLayout76.xml"/><Relationship Id="rId5" Type="http://schemas.openxmlformats.org/officeDocument/2006/relationships/image" Target="../media/image9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76.xml"/><Relationship Id="rId6" Type="http://schemas.openxmlformats.org/officeDocument/2006/relationships/hyperlink" Target="http://www.albertanetcare.ca/learningcentre/trainingrecordings.htm"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76.xml"/><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76.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76.xml"/><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76.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7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8.jpeg"/><Relationship Id="rId7" Type="http://schemas.openxmlformats.org/officeDocument/2006/relationships/image" Target="../media/image117.jpeg"/><Relationship Id="rId2" Type="http://schemas.openxmlformats.org/officeDocument/2006/relationships/notesSlide" Target="../notesSlides/notesSlide63.xml"/><Relationship Id="rId1" Type="http://schemas.openxmlformats.org/officeDocument/2006/relationships/slideLayout" Target="../slideLayouts/slideLayout7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76.xml"/><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69.xml"/><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2.xml"/><Relationship Id="rId1" Type="http://schemas.openxmlformats.org/officeDocument/2006/relationships/slideLayout" Target="../slideLayouts/slideLayout50.xml"/><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73.xml"/><Relationship Id="rId4" Type="http://schemas.openxmlformats.org/officeDocument/2006/relationships/hyperlink" Target="https://actt.albertadoctors.org/cii-cpar/toolsresource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76.xml"/><Relationship Id="rId4" Type="http://schemas.openxmlformats.org/officeDocument/2006/relationships/hyperlink" Target="https://actt.albertadoctors.org/cii-cpar/toolsresource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6.xml"/><Relationship Id="rId1" Type="http://schemas.openxmlformats.org/officeDocument/2006/relationships/slideLayout" Target="../slideLayouts/slideLayout73.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8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hyperlink" Target="http://www.albertanetcare.ca/learningcentre/CII.htm" TargetMode="External"/><Relationship Id="rId2" Type="http://schemas.openxmlformats.org/officeDocument/2006/relationships/notesSlide" Target="../notesSlides/notesSlide78.xml"/><Relationship Id="rId1" Type="http://schemas.openxmlformats.org/officeDocument/2006/relationships/slideLayout" Target="../slideLayouts/slideLayout76.xml"/><Relationship Id="rId5" Type="http://schemas.openxmlformats.org/officeDocument/2006/relationships/hyperlink" Target="https://actt.albertadoctors.org/CII-CPAR/Pages/Tools-and-Resources.aspx" TargetMode="External"/><Relationship Id="rId4" Type="http://schemas.openxmlformats.org/officeDocument/2006/relationships/hyperlink" Target="https://actt.albertadoctors.org/CII-CPAR/cii-cpar-primary-care/Pages/CII-CPAR-for-Primary-Care.aspx"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4862" y="4487393"/>
            <a:ext cx="7443538" cy="172354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a:ln>
                  <a:noFill/>
                </a:ln>
                <a:solidFill>
                  <a:srgbClr val="D45500"/>
                </a:solidFill>
                <a:effectLst/>
                <a:uLnTx/>
                <a:uFillTx/>
                <a:latin typeface="Arial" panose="020B0604020202020204" pitchFamily="34" charset="0"/>
                <a:ea typeface="+mn-ea"/>
                <a:cs typeface="Arial" panose="020B0604020202020204" pitchFamily="34" charset="0"/>
              </a:rPr>
              <a:t>Technology for Integration and Continuity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1" u="none" strike="noStrike" kern="1200" cap="none" spc="0" normalizeH="0" baseline="0" noProof="0">
              <a:ln>
                <a:noFill/>
              </a:ln>
              <a:solidFill>
                <a:srgbClr val="D455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a:ln>
                  <a:noFill/>
                </a:ln>
                <a:solidFill>
                  <a:srgbClr val="D45500"/>
                </a:solidFill>
                <a:effectLst/>
                <a:uLnTx/>
                <a:uFillTx/>
                <a:latin typeface="Arial" panose="020B0604020202020204" pitchFamily="34" charset="0"/>
                <a:ea typeface="+mn-ea"/>
                <a:cs typeface="Arial" panose="020B0604020202020204" pitchFamily="34" charset="0"/>
              </a:rPr>
              <a:t>Orientation for Primary Care Clinics Using TELUS </a:t>
            </a:r>
            <a:r>
              <a:rPr lang="en-US" sz="2400" b="1" i="1">
                <a:solidFill>
                  <a:srgbClr val="D45500"/>
                </a:solidFill>
                <a:latin typeface="Arial" panose="020B0604020202020204" pitchFamily="34" charset="0"/>
                <a:cs typeface="Arial" panose="020B0604020202020204" pitchFamily="34" charset="0"/>
              </a:rPr>
              <a:t>Med Access</a:t>
            </a:r>
            <a:r>
              <a:rPr kumimoji="0" lang="en-US" sz="2400" b="1" i="1" u="none" strike="noStrike" kern="1200" cap="none" spc="0" normalizeH="0" baseline="0" noProof="0">
                <a:ln>
                  <a:noFill/>
                </a:ln>
                <a:solidFill>
                  <a:srgbClr val="D45500"/>
                </a:solidFill>
                <a:effectLst/>
                <a:uLnTx/>
                <a:uFillTx/>
                <a:latin typeface="Arial" panose="020B0604020202020204" pitchFamily="34" charset="0"/>
                <a:ea typeface="+mn-ea"/>
                <a:cs typeface="Arial" panose="020B0604020202020204" pitchFamily="34" charset="0"/>
              </a:rPr>
              <a:t> EMR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982" y="1705257"/>
            <a:ext cx="5212532" cy="2301439"/>
          </a:xfrm>
          <a:prstGeom prst="rect">
            <a:avLst/>
          </a:prstGeom>
        </p:spPr>
      </p:pic>
      <p:pic>
        <p:nvPicPr>
          <p:cNvPr id="5" name="Picture 4" descr="cid:image005.png@01D51FA9.9ABC6670"/>
          <p:cNvPicPr/>
          <p:nvPr/>
        </p:nvPicPr>
        <p:blipFill>
          <a:blip r:embed="rId4">
            <a:extLst>
              <a:ext uri="{28A0092B-C50C-407E-A947-70E740481C1C}">
                <a14:useLocalDpi xmlns:a14="http://schemas.microsoft.com/office/drawing/2010/main" val="0"/>
              </a:ext>
            </a:extLst>
          </a:blip>
          <a:srcRect/>
          <a:stretch>
            <a:fillRect/>
          </a:stretch>
        </p:blipFill>
        <p:spPr bwMode="auto">
          <a:xfrm>
            <a:off x="4615228" y="193574"/>
            <a:ext cx="3022847" cy="725367"/>
          </a:xfrm>
          <a:prstGeom prst="rect">
            <a:avLst/>
          </a:prstGeom>
          <a:noFill/>
          <a:ln>
            <a:noFill/>
          </a:ln>
        </p:spPr>
      </p:pic>
      <p:sp>
        <p:nvSpPr>
          <p:cNvPr id="6" name="TextBox 5"/>
          <p:cNvSpPr txBox="1"/>
          <p:nvPr/>
        </p:nvSpPr>
        <p:spPr>
          <a:xfrm>
            <a:off x="9511330" y="6026276"/>
            <a:ext cx="2069669" cy="369332"/>
          </a:xfrm>
          <a:prstGeom prst="rect">
            <a:avLst/>
          </a:prstGeom>
          <a:noFill/>
        </p:spPr>
        <p:txBody>
          <a:bodyPr wrap="none" rtlCol="0">
            <a:spAutoFit/>
          </a:bodyPr>
          <a:lstStyle/>
          <a:p>
            <a:r>
              <a:rPr lang="en-US"/>
              <a:t>Version: June 2021</a:t>
            </a:r>
            <a:endParaRPr lang="en-CA"/>
          </a:p>
        </p:txBody>
      </p:sp>
    </p:spTree>
    <p:extLst>
      <p:ext uri="{BB962C8B-B14F-4D97-AF65-F5344CB8AC3E}">
        <p14:creationId xmlns:p14="http://schemas.microsoft.com/office/powerpoint/2010/main" val="321694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455442" cy="680039"/>
          </a:xfrm>
        </p:spPr>
        <p:txBody>
          <a:bodyPr anchor="t">
            <a:noAutofit/>
          </a:bodyPr>
          <a:lstStyle/>
          <a:p>
            <a:pPr eaLnBrk="1" hangingPunct="1"/>
            <a:r>
              <a:rPr lang="en-US" sz="3600">
                <a:solidFill>
                  <a:srgbClr val="275971"/>
                </a:solidFill>
              </a:rPr>
              <a:t>What is Community Information Integration (CII)?</a:t>
            </a:r>
            <a:endParaRPr lang="en-CA" sz="3600">
              <a:solidFill>
                <a:srgbClr val="275971"/>
              </a:solidFill>
            </a:endParaRPr>
          </a:p>
        </p:txBody>
      </p:sp>
      <p:sp>
        <p:nvSpPr>
          <p:cNvPr id="39" name="Content Placeholder 2">
            <a:extLst>
              <a:ext uri="{FF2B5EF4-FFF2-40B4-BE49-F238E27FC236}">
                <a16:creationId xmlns:a16="http://schemas.microsoft.com/office/drawing/2014/main" id="{D13D49C5-F735-4552-9E2E-9D0817F7BDD6}"/>
              </a:ext>
            </a:extLst>
          </p:cNvPr>
          <p:cNvSpPr>
            <a:spLocks noGrp="1"/>
          </p:cNvSpPr>
          <p:nvPr>
            <p:ph idx="1"/>
          </p:nvPr>
        </p:nvSpPr>
        <p:spPr>
          <a:xfrm>
            <a:off x="693821" y="972081"/>
            <a:ext cx="10515600" cy="1692773"/>
          </a:xfrm>
        </p:spPr>
        <p:txBody>
          <a:bodyPr>
            <a:normAutofit/>
          </a:bodyPr>
          <a:lstStyle/>
          <a:p>
            <a:pPr marL="0" indent="0">
              <a:buNone/>
            </a:pPr>
            <a:r>
              <a:rPr lang="en-CA" sz="2800">
                <a:latin typeface="Calibri" panose="020F0502020204030204" pitchFamily="34" charset="0"/>
                <a:cs typeface="Calibri" panose="020F0502020204030204" pitchFamily="34" charset="0"/>
              </a:rPr>
              <a:t>CII is a system that collects select patient information from community Electronic Medical Records (EMRs) and shares it with other members of the patient’s care team through Alberta Netcare.</a:t>
            </a:r>
          </a:p>
        </p:txBody>
      </p:sp>
      <p:grpSp>
        <p:nvGrpSpPr>
          <p:cNvPr id="52" name="Group 51">
            <a:extLst>
              <a:ext uri="{FF2B5EF4-FFF2-40B4-BE49-F238E27FC236}">
                <a16:creationId xmlns:a16="http://schemas.microsoft.com/office/drawing/2014/main" id="{6374BB1B-5B00-45FC-BA09-74D252889884}"/>
              </a:ext>
            </a:extLst>
          </p:cNvPr>
          <p:cNvGrpSpPr/>
          <p:nvPr/>
        </p:nvGrpSpPr>
        <p:grpSpPr>
          <a:xfrm>
            <a:off x="2898333" y="2578212"/>
            <a:ext cx="6395333" cy="3229870"/>
            <a:chOff x="2728685" y="2341758"/>
            <a:chExt cx="6395333" cy="3229870"/>
          </a:xfrm>
        </p:grpSpPr>
        <p:pic>
          <p:nvPicPr>
            <p:cNvPr id="11" name="Picture 16" descr="Image result for 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337" y="4089169"/>
              <a:ext cx="731028" cy="8988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cxnSpLocks/>
            </p:cNvCxnSpPr>
            <p:nvPr/>
          </p:nvCxnSpPr>
          <p:spPr>
            <a:xfrm>
              <a:off x="6519839" y="4139488"/>
              <a:ext cx="892800" cy="30240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7417551" y="2341758"/>
              <a:ext cx="1690425" cy="584775"/>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a:ea typeface="+mj-ea"/>
                  <a:cs typeface="+mj-cs"/>
                </a:rPr>
                <a:t>Alberta Netcare Portal</a:t>
              </a:r>
              <a:endParaRPr kumimoji="0" lang="en-CA" sz="1600" b="1" i="0" u="none" strike="noStrike" kern="1200" cap="none" spc="0" normalizeH="0" baseline="0" noProof="0">
                <a:ln>
                  <a:noFill/>
                </a:ln>
                <a:solidFill>
                  <a:srgbClr val="275971"/>
                </a:solidFill>
                <a:effectLst/>
                <a:uLnTx/>
                <a:uFillTx/>
                <a:latin typeface="Segoe UI"/>
                <a:ea typeface="+mj-ea"/>
                <a:cs typeface="+mj-cs"/>
              </a:endParaRPr>
            </a:p>
          </p:txBody>
        </p:sp>
        <p:sp>
          <p:nvSpPr>
            <p:cNvPr id="18" name="TextBox 17"/>
            <p:cNvSpPr txBox="1"/>
            <p:nvPr/>
          </p:nvSpPr>
          <p:spPr>
            <a:xfrm>
              <a:off x="7391684" y="4986853"/>
              <a:ext cx="1732334" cy="584775"/>
            </a:xfrm>
            <a:prstGeom prst="rect">
              <a:avLst/>
            </a:prstGeom>
            <a:noFill/>
          </p:spPr>
          <p:txBody>
            <a:bodyPr wrap="non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a:ea typeface="+mn-ea"/>
                  <a:cs typeface="+mn-cs"/>
                </a:rPr>
                <a:t>Healthcare Data</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a:ea typeface="+mn-ea"/>
                  <a:cs typeface="+mn-cs"/>
                </a:rPr>
                <a:t>Repository</a:t>
              </a:r>
              <a:endParaRPr kumimoji="0" lang="en-CA" sz="1600" b="1" i="0" u="none" strike="noStrike" kern="1200" cap="none" spc="0" normalizeH="0" baseline="0" noProof="0">
                <a:ln>
                  <a:noFill/>
                </a:ln>
                <a:solidFill>
                  <a:srgbClr val="275971"/>
                </a:solidFill>
                <a:effectLst/>
                <a:uLnTx/>
                <a:uFillTx/>
                <a:latin typeface="Segoe UI"/>
                <a:ea typeface="+mn-ea"/>
                <a:cs typeface="+mn-cs"/>
              </a:endParaRPr>
            </a:p>
          </p:txBody>
        </p:sp>
        <p:grpSp>
          <p:nvGrpSpPr>
            <p:cNvPr id="40" name="Group 39">
              <a:extLst>
                <a:ext uri="{FF2B5EF4-FFF2-40B4-BE49-F238E27FC236}">
                  <a16:creationId xmlns:a16="http://schemas.microsoft.com/office/drawing/2014/main" id="{FC8086A9-C80F-4494-9EE5-13FC8F387634}"/>
                </a:ext>
              </a:extLst>
            </p:cNvPr>
            <p:cNvGrpSpPr/>
            <p:nvPr/>
          </p:nvGrpSpPr>
          <p:grpSpPr>
            <a:xfrm>
              <a:off x="2728685" y="3431775"/>
              <a:ext cx="3831120" cy="1945536"/>
              <a:chOff x="2644144" y="2741964"/>
              <a:chExt cx="3831120" cy="1945536"/>
            </a:xfrm>
          </p:grpSpPr>
          <p:pic>
            <p:nvPicPr>
              <p:cNvPr id="41" name="Picture 8" descr="Image result for electronic medical record">
                <a:extLst>
                  <a:ext uri="{FF2B5EF4-FFF2-40B4-BE49-F238E27FC236}">
                    <a16:creationId xmlns:a16="http://schemas.microsoft.com/office/drawing/2014/main" id="{FAE8A50C-F4BE-4108-AD7B-85DC7B39D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261" y="2741964"/>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Image result for server">
                <a:extLst>
                  <a:ext uri="{FF2B5EF4-FFF2-40B4-BE49-F238E27FC236}">
                    <a16:creationId xmlns:a16="http://schemas.microsoft.com/office/drawing/2014/main" id="{16645724-7637-493B-A564-279AD3858F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444" y="2849572"/>
                <a:ext cx="731029" cy="902505"/>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E08C4DA5-D472-4BBB-9C07-8B6B276276AF}"/>
                  </a:ext>
                </a:extLst>
              </p:cNvPr>
              <p:cNvCxnSpPr/>
              <p:nvPr/>
            </p:nvCxnSpPr>
            <p:spPr>
              <a:xfrm>
                <a:off x="4361282" y="3300825"/>
                <a:ext cx="1014798"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87942F5A-99C4-4F3D-A397-D9BAB3CBF5F7}"/>
                  </a:ext>
                </a:extLst>
              </p:cNvPr>
              <p:cNvSpPr txBox="1"/>
              <p:nvPr/>
            </p:nvSpPr>
            <p:spPr>
              <a:xfrm>
                <a:off x="2644144" y="3856503"/>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Community </a:t>
                </a:r>
                <a:b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b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Physician Office</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EMRs</a:t>
                </a:r>
                <a:endParaRPr kumimoji="0" lang="en-CA"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endParaRPr>
              </a:p>
            </p:txBody>
          </p:sp>
          <p:sp>
            <p:nvSpPr>
              <p:cNvPr id="47" name="TextBox 46">
                <a:extLst>
                  <a:ext uri="{FF2B5EF4-FFF2-40B4-BE49-F238E27FC236}">
                    <a16:creationId xmlns:a16="http://schemas.microsoft.com/office/drawing/2014/main" id="{5D3C5705-E13E-43E1-A918-E9FE922FA4E8}"/>
                  </a:ext>
                </a:extLst>
              </p:cNvPr>
              <p:cNvSpPr txBox="1"/>
              <p:nvPr/>
            </p:nvSpPr>
            <p:spPr>
              <a:xfrm>
                <a:off x="5466655" y="3863791"/>
                <a:ext cx="1008609" cy="584775"/>
              </a:xfrm>
              <a:prstGeom prst="rect">
                <a:avLst/>
              </a:prstGeom>
              <a:noFill/>
            </p:spPr>
            <p:txBody>
              <a:bodyPr wrap="none" rtlCol="0">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CII Data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Hub</a:t>
                </a:r>
                <a:endParaRPr kumimoji="0" lang="en-CA"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pic>
          <p:nvPicPr>
            <p:cNvPr id="49" name="Picture 10" descr="Image result for electronic medical record">
              <a:extLst>
                <a:ext uri="{FF2B5EF4-FFF2-40B4-BE49-F238E27FC236}">
                  <a16:creationId xmlns:a16="http://schemas.microsoft.com/office/drawing/2014/main" id="{547A25EF-F020-4225-B406-D4CA296F666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70989" y="2838238"/>
              <a:ext cx="1573724"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p:cNvCxnSpPr>
            <p:nvPr/>
          </p:nvCxnSpPr>
          <p:spPr>
            <a:xfrm flipV="1">
              <a:off x="6520815" y="3475204"/>
              <a:ext cx="891824" cy="30201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96667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8970662" cy="621256"/>
          </a:xfrm>
        </p:spPr>
        <p:txBody>
          <a:bodyPr>
            <a:normAutofit/>
          </a:bodyPr>
          <a:lstStyle/>
          <a:p>
            <a:r>
              <a:rPr lang="en-US" sz="3600">
                <a:solidFill>
                  <a:srgbClr val="275971"/>
                </a:solidFill>
              </a:rPr>
              <a:t>Healthcare Data Repository</a:t>
            </a:r>
            <a:endParaRPr lang="en-CA" sz="3600">
              <a:solidFill>
                <a:srgbClr val="275971"/>
              </a:solidFill>
            </a:endParaRPr>
          </a:p>
        </p:txBody>
      </p:sp>
      <p:sp>
        <p:nvSpPr>
          <p:cNvPr id="13" name="TextBox 12">
            <a:extLst>
              <a:ext uri="{FF2B5EF4-FFF2-40B4-BE49-F238E27FC236}">
                <a16:creationId xmlns:a16="http://schemas.microsoft.com/office/drawing/2014/main" id="{2A585F6C-BC32-F142-87D3-CE5E61968413}"/>
              </a:ext>
            </a:extLst>
          </p:cNvPr>
          <p:cNvSpPr txBox="1"/>
          <p:nvPr/>
        </p:nvSpPr>
        <p:spPr>
          <a:xfrm>
            <a:off x="303147" y="4843805"/>
            <a:ext cx="23646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mn-cs"/>
                <a:hlinkClick r:id="rId3"/>
              </a:rPr>
              <a:t>CII PIA Summary and Expedited PIA Instructions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Page 2: CII Project Objective 3:</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29AB2FDC-86F9-A947-98B8-B887B5C8A7B3}"/>
              </a:ext>
            </a:extLst>
          </p:cNvPr>
          <p:cNvSpPr txBox="1"/>
          <p:nvPr/>
        </p:nvSpPr>
        <p:spPr>
          <a:xfrm>
            <a:off x="550136" y="1206856"/>
            <a:ext cx="5751442"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Database for health system analytics in Alberta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Access limited and requires approval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For planning, quality improvement and health system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Use of the information is governed by the Health Information Data Governance Committee (HIDGC)</a:t>
            </a:r>
          </a:p>
        </p:txBody>
      </p:sp>
      <p:pic>
        <p:nvPicPr>
          <p:cNvPr id="15" name="Picture 14">
            <a:extLst>
              <a:ext uri="{FF2B5EF4-FFF2-40B4-BE49-F238E27FC236}">
                <a16:creationId xmlns:a16="http://schemas.microsoft.com/office/drawing/2014/main" id="{B21EA909-09AC-6D48-98E6-F10CD4350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802" y="4576713"/>
            <a:ext cx="3306094" cy="2098452"/>
          </a:xfrm>
          <a:prstGeom prst="rect">
            <a:avLst/>
          </a:prstGeom>
          <a:ln w="12700">
            <a:solidFill>
              <a:schemeClr val="tx1"/>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65FA64EE-5B5D-D744-B2BB-998FA6935264}"/>
              </a:ext>
            </a:extLst>
          </p:cNvPr>
          <p:cNvSpPr/>
          <p:nvPr/>
        </p:nvSpPr>
        <p:spPr>
          <a:xfrm>
            <a:off x="2791792" y="6233929"/>
            <a:ext cx="3306095" cy="410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3A972BF7-178B-41C4-8A6C-6F99C8999F59}"/>
              </a:ext>
            </a:extLst>
          </p:cNvPr>
          <p:cNvPicPr>
            <a:picLocks noChangeAspect="1"/>
          </p:cNvPicPr>
          <p:nvPr/>
        </p:nvPicPr>
        <p:blipFill>
          <a:blip r:embed="rId5"/>
          <a:stretch>
            <a:fillRect/>
          </a:stretch>
        </p:blipFill>
        <p:spPr>
          <a:xfrm>
            <a:off x="7125682" y="125031"/>
            <a:ext cx="4383462" cy="56025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8EB1FA-ABF1-4096-A82B-6466EA5C62D0}"/>
              </a:ext>
            </a:extLst>
          </p:cNvPr>
          <p:cNvSpPr txBox="1"/>
          <p:nvPr/>
        </p:nvSpPr>
        <p:spPr>
          <a:xfrm>
            <a:off x="6745973" y="5809639"/>
            <a:ext cx="51428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hlinkClick r:id="rId6"/>
              </a:rPr>
              <a:t>https://actt.albertadoctors.org/file/HIDGC_Overview_Fact_Sheet.pdf</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5383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9B80A-5E2A-438C-B693-F7F97D0A3122}"/>
              </a:ext>
            </a:extLst>
          </p:cNvPr>
          <p:cNvSpPr>
            <a:spLocks noGrp="1"/>
          </p:cNvSpPr>
          <p:nvPr>
            <p:ph idx="1"/>
          </p:nvPr>
        </p:nvSpPr>
        <p:spPr>
          <a:xfrm>
            <a:off x="815414" y="1250758"/>
            <a:ext cx="6528725" cy="4356483"/>
          </a:xfrm>
        </p:spPr>
        <p:txBody>
          <a:bodyPr>
            <a:noAutofit/>
          </a:bodyPr>
          <a:lstStyle/>
          <a:p>
            <a:pPr>
              <a:spcAft>
                <a:spcPts val="1200"/>
              </a:spcAft>
            </a:pPr>
            <a:r>
              <a:rPr lang="en-US" sz="2800"/>
              <a:t>A provincial system that captures the confirmed relationship of a primary provider and their paneled patients.</a:t>
            </a:r>
          </a:p>
          <a:p>
            <a:pPr>
              <a:spcAft>
                <a:spcPts val="1200"/>
              </a:spcAft>
            </a:pPr>
            <a:r>
              <a:rPr lang="en-US" sz="2800"/>
              <a:t>Receives information </a:t>
            </a:r>
            <a:r>
              <a:rPr lang="en-US" sz="2800" b="1"/>
              <a:t>automatically</a:t>
            </a:r>
            <a:r>
              <a:rPr lang="en-US" sz="2800"/>
              <a:t> from clinic EMRs on a monthly basis</a:t>
            </a:r>
          </a:p>
          <a:p>
            <a:pPr>
              <a:spcAft>
                <a:spcPts val="1200"/>
              </a:spcAft>
            </a:pPr>
            <a:r>
              <a:rPr lang="en-US" sz="2800"/>
              <a:t>Next logical step for practices that have invested in panel management</a:t>
            </a:r>
          </a:p>
          <a:p>
            <a:pPr>
              <a:spcAft>
                <a:spcPts val="1200"/>
              </a:spcAft>
            </a:pPr>
            <a:r>
              <a:rPr lang="en-US" sz="2800"/>
              <a:t>Foundational for enhancements of informational continuity such as eNotifications</a:t>
            </a:r>
          </a:p>
          <a:p>
            <a:pPr marL="609585" lvl="1" indent="0">
              <a:spcAft>
                <a:spcPts val="1200"/>
              </a:spcAft>
              <a:buNone/>
            </a:pPr>
            <a:endParaRPr lang="en-CA" sz="2800"/>
          </a:p>
          <a:p>
            <a:endParaRPr lang="en-CA" sz="2800"/>
          </a:p>
        </p:txBody>
      </p:sp>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959008" cy="758957"/>
          </a:xfrm>
        </p:spPr>
        <p:txBody>
          <a:bodyPr>
            <a:normAutofit/>
          </a:bodyPr>
          <a:lstStyle/>
          <a:p>
            <a:pPr eaLnBrk="1" hangingPunct="1"/>
            <a:r>
              <a:rPr lang="en-US" sz="3600">
                <a:solidFill>
                  <a:srgbClr val="275971"/>
                </a:solidFill>
              </a:rPr>
              <a:t>Central Patient Attachment Registry (CPAR)</a:t>
            </a:r>
            <a:endParaRPr lang="en-CA" sz="3600">
              <a:solidFill>
                <a:srgbClr val="275971"/>
              </a:solidFill>
            </a:endParaRPr>
          </a:p>
        </p:txBody>
      </p:sp>
      <p:pic>
        <p:nvPicPr>
          <p:cNvPr id="7" name="Picture 2">
            <a:extLst>
              <a:ext uri="{FF2B5EF4-FFF2-40B4-BE49-F238E27FC236}">
                <a16:creationId xmlns:a16="http://schemas.microsoft.com/office/drawing/2014/main" id="{5CCDFDC4-DD58-4AA2-858F-7BC94FC6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21" y="1844457"/>
            <a:ext cx="4487403" cy="37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10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45121" y="1546782"/>
            <a:ext cx="4923466" cy="3812703"/>
          </a:xfrm>
        </p:spPr>
        <p:txBody>
          <a:bodyPr>
            <a:normAutofit/>
          </a:bodyPr>
          <a:lstStyle/>
          <a:p>
            <a:pPr marL="0" indent="0">
              <a:buNone/>
            </a:pPr>
            <a:r>
              <a:rPr lang="en-CA" sz="2000">
                <a:hlinkClick r:id="rId3"/>
              </a:rPr>
              <a:t>https://actt.albertadoctors.org/cii-cpar/toolsresources</a:t>
            </a:r>
            <a:endParaRPr lang="en-CA" sz="2000"/>
          </a:p>
          <a:p>
            <a:pPr marL="0" indent="0">
              <a:buNone/>
            </a:pPr>
            <a:endParaRPr lang="en-CA" sz="2000"/>
          </a:p>
        </p:txBody>
      </p:sp>
      <p:sp>
        <p:nvSpPr>
          <p:cNvPr id="3" name="Title 2"/>
          <p:cNvSpPr>
            <a:spLocks noGrp="1"/>
          </p:cNvSpPr>
          <p:nvPr>
            <p:ph type="title" idx="4294967295"/>
          </p:nvPr>
        </p:nvSpPr>
        <p:spPr>
          <a:xfrm>
            <a:off x="693821" y="176576"/>
            <a:ext cx="10959008" cy="758957"/>
          </a:xfrm>
        </p:spPr>
        <p:txBody>
          <a:bodyPr>
            <a:normAutofit/>
          </a:bodyPr>
          <a:lstStyle/>
          <a:p>
            <a:r>
              <a:rPr lang="en-US" sz="3600">
                <a:solidFill>
                  <a:srgbClr val="275971"/>
                </a:solidFill>
              </a:rPr>
              <a:t>Tools and Resources Web Page</a:t>
            </a:r>
            <a:endParaRPr lang="en-CA" sz="3600">
              <a:solidFill>
                <a:srgbClr val="275971"/>
              </a:solidFill>
            </a:endParaRPr>
          </a:p>
        </p:txBody>
      </p:sp>
      <p:sp>
        <p:nvSpPr>
          <p:cNvPr id="6" name="TextBox 5"/>
          <p:cNvSpPr txBox="1"/>
          <p:nvPr/>
        </p:nvSpPr>
        <p:spPr>
          <a:xfrm>
            <a:off x="7808033" y="2603041"/>
            <a:ext cx="3797643" cy="2862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Key Resources found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Privacy Tools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PIA Update Self-Assessment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Clinic Journey Checklist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Panel Readiness Checklist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Team Toolkit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EMR Guides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Participation 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7" name="TextBox 6"/>
          <p:cNvSpPr txBox="1"/>
          <p:nvPr/>
        </p:nvSpPr>
        <p:spPr>
          <a:xfrm>
            <a:off x="7364609" y="5142198"/>
            <a:ext cx="4311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Always go to the web page for the most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updated resources</a:t>
            </a:r>
          </a:p>
        </p:txBody>
      </p:sp>
      <p:pic>
        <p:nvPicPr>
          <p:cNvPr id="9" name="Picture 8"/>
          <p:cNvPicPr>
            <a:picLocks noChangeAspect="1"/>
          </p:cNvPicPr>
          <p:nvPr/>
        </p:nvPicPr>
        <p:blipFill>
          <a:blip r:embed="rId4"/>
          <a:stretch>
            <a:fillRect/>
          </a:stretch>
        </p:blipFill>
        <p:spPr>
          <a:xfrm>
            <a:off x="535828" y="1071154"/>
            <a:ext cx="6166451" cy="5134867"/>
          </a:xfrm>
          <a:prstGeom prst="rect">
            <a:avLst/>
          </a:prstGeom>
          <a:ln>
            <a:solidFill>
              <a:schemeClr val="tx1"/>
            </a:solidFill>
          </a:ln>
        </p:spPr>
      </p:pic>
    </p:spTree>
    <p:extLst>
      <p:ext uri="{BB962C8B-B14F-4D97-AF65-F5344CB8AC3E}">
        <p14:creationId xmlns:p14="http://schemas.microsoft.com/office/powerpoint/2010/main" val="217854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37347"/>
            <a:ext cx="11131285" cy="1055738"/>
          </a:xfrm>
        </p:spPr>
        <p:txBody>
          <a:bodyPr>
            <a:normAutofit/>
          </a:bodyPr>
          <a:lstStyle/>
          <a:p>
            <a:pPr algn="ctr"/>
            <a:r>
              <a:rPr lang="en-CA" sz="6000">
                <a:solidFill>
                  <a:schemeClr val="bg2">
                    <a:lumMod val="50000"/>
                  </a:schemeClr>
                </a:solidFill>
              </a:rPr>
              <a:t>How Does CII/CPAR Work?</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14</a:t>
            </a:fld>
            <a:endParaRPr kumimoji="0" lang="en-US" sz="900" b="0" i="0" u="none" strike="noStrike" kern="1200" cap="none" spc="0" normalizeH="0" baseline="0" noProof="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190376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bwMode="auto">
          <a:xfrm>
            <a:off x="693821" y="176576"/>
            <a:ext cx="11116671"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rPr>
              <a:t>Encounter Data to Community Encounter Digest</a:t>
            </a:r>
          </a:p>
        </p:txBody>
      </p:sp>
      <p:sp>
        <p:nvSpPr>
          <p:cNvPr id="4" name="TextBox 3"/>
          <p:cNvSpPr txBox="1"/>
          <p:nvPr/>
        </p:nvSpPr>
        <p:spPr>
          <a:xfrm>
            <a:off x="1100354" y="5984294"/>
            <a:ext cx="2634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Example: BP, HT, </a:t>
            </a:r>
            <a:r>
              <a:rPr kumimoji="0" lang="en-US" sz="1800" b="0" i="0" u="none" strike="noStrike" kern="1200" cap="none" spc="0" normalizeH="0" baseline="0" noProof="0" err="1">
                <a:ln>
                  <a:noFill/>
                </a:ln>
                <a:solidFill>
                  <a:prstClr val="black"/>
                </a:solidFill>
                <a:effectLst/>
                <a:uLnTx/>
                <a:uFillTx/>
                <a:latin typeface="Segoe UI"/>
                <a:ea typeface="+mn-ea"/>
                <a:cs typeface="+mn-cs"/>
              </a:rPr>
              <a:t>Wt</a:t>
            </a:r>
            <a:r>
              <a:rPr kumimoji="0" lang="en-US" sz="1800" b="0" i="0" u="none" strike="noStrike" kern="1200" cap="none" spc="0" normalizeH="0" baseline="0" noProof="0">
                <a:ln>
                  <a:noFill/>
                </a:ln>
                <a:solidFill>
                  <a:prstClr val="black"/>
                </a:solidFill>
                <a:effectLst/>
                <a:uLnTx/>
                <a:uFillTx/>
                <a:latin typeface="Segoe UI"/>
                <a:ea typeface="+mn-ea"/>
                <a:cs typeface="+mn-cs"/>
              </a:rPr>
              <a:t>, WC</a:t>
            </a:r>
          </a:p>
        </p:txBody>
      </p:sp>
      <p:pic>
        <p:nvPicPr>
          <p:cNvPr id="2" name="Picture 1"/>
          <p:cNvPicPr>
            <a:picLocks noChangeAspect="1"/>
          </p:cNvPicPr>
          <p:nvPr/>
        </p:nvPicPr>
        <p:blipFill>
          <a:blip r:embed="rId3"/>
          <a:stretch>
            <a:fillRect/>
          </a:stretch>
        </p:blipFill>
        <p:spPr>
          <a:xfrm>
            <a:off x="555244" y="4849557"/>
            <a:ext cx="3724275" cy="109537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33BC4BB2-8E43-4832-B7AC-4A71C0ACE4AF}"/>
              </a:ext>
            </a:extLst>
          </p:cNvPr>
          <p:cNvGrpSpPr/>
          <p:nvPr/>
        </p:nvGrpSpPr>
        <p:grpSpPr>
          <a:xfrm>
            <a:off x="1694931" y="1175256"/>
            <a:ext cx="9446374" cy="4507488"/>
            <a:chOff x="1545528" y="1598052"/>
            <a:chExt cx="9446374" cy="4507488"/>
          </a:xfrm>
        </p:grpSpPr>
        <p:grpSp>
          <p:nvGrpSpPr>
            <p:cNvPr id="26" name="Group 25">
              <a:extLst>
                <a:ext uri="{FF2B5EF4-FFF2-40B4-BE49-F238E27FC236}">
                  <a16:creationId xmlns:a16="http://schemas.microsoft.com/office/drawing/2014/main" id="{93943691-B790-4E9C-9218-D7239684A9BA}"/>
                </a:ext>
              </a:extLst>
            </p:cNvPr>
            <p:cNvGrpSpPr/>
            <p:nvPr/>
          </p:nvGrpSpPr>
          <p:grpSpPr>
            <a:xfrm>
              <a:off x="1545528" y="1598052"/>
              <a:ext cx="9446374" cy="4507488"/>
              <a:chOff x="1294627" y="1534160"/>
              <a:chExt cx="9446374" cy="4507488"/>
            </a:xfrm>
          </p:grpSpPr>
          <p:pic>
            <p:nvPicPr>
              <p:cNvPr id="30" name="Picture 10" descr="Image result for electronic medical record">
                <a:extLst>
                  <a:ext uri="{FF2B5EF4-FFF2-40B4-BE49-F238E27FC236}">
                    <a16:creationId xmlns:a16="http://schemas.microsoft.com/office/drawing/2014/main" id="{0362B5FD-619A-4727-B9B7-E2A867C945E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001054" y="2447432"/>
                <a:ext cx="1573724" cy="104751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A1BE231-BEDF-4417-8DB4-62FE230BF005}"/>
                  </a:ext>
                </a:extLst>
              </p:cNvPr>
              <p:cNvSpPr/>
              <p:nvPr/>
            </p:nvSpPr>
            <p:spPr>
              <a:xfrm>
                <a:off x="1335029" y="4332046"/>
                <a:ext cx="1364098" cy="738664"/>
              </a:xfrm>
              <a:prstGeom prst="rect">
                <a:avLst/>
              </a:prstGeom>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Community</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Physician Office EMR</a:t>
                </a:r>
                <a:endParaRPr kumimoji="0" lang="en-CA"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32" name="Straight Arrow Connector 31">
                <a:extLst>
                  <a:ext uri="{FF2B5EF4-FFF2-40B4-BE49-F238E27FC236}">
                    <a16:creationId xmlns:a16="http://schemas.microsoft.com/office/drawing/2014/main" id="{B9CE6B19-D40C-4073-8443-99C1624D8B1D}"/>
                  </a:ext>
                </a:extLst>
              </p:cNvPr>
              <p:cNvCxnSpPr>
                <a:cxnSpLocks/>
              </p:cNvCxnSpPr>
              <p:nvPr/>
            </p:nvCxnSpPr>
            <p:spPr>
              <a:xfrm>
                <a:off x="2743714" y="3751306"/>
                <a:ext cx="2227076" cy="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24" descr="Image result for server">
                <a:extLst>
                  <a:ext uri="{FF2B5EF4-FFF2-40B4-BE49-F238E27FC236}">
                    <a16:creationId xmlns:a16="http://schemas.microsoft.com/office/drawing/2014/main" id="{3EFFEC6F-EB67-4D54-96F5-C15893CE7D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998" y="3284661"/>
                <a:ext cx="776468" cy="95860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0ECCE5B-4ECE-4217-8DB3-316180B009DB}"/>
                  </a:ext>
                </a:extLst>
              </p:cNvPr>
              <p:cNvSpPr txBox="1"/>
              <p:nvPr/>
            </p:nvSpPr>
            <p:spPr>
              <a:xfrm>
                <a:off x="4986051" y="4332046"/>
                <a:ext cx="904415" cy="523220"/>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CII Data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Hub</a:t>
                </a:r>
                <a:endParaRPr kumimoji="0" lang="en-CA"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7" name="TextBox 36">
                <a:extLst>
                  <a:ext uri="{FF2B5EF4-FFF2-40B4-BE49-F238E27FC236}">
                    <a16:creationId xmlns:a16="http://schemas.microsoft.com/office/drawing/2014/main" id="{46A4DBBA-2F54-4A75-BAE9-397A9F488286}"/>
                  </a:ext>
                </a:extLst>
              </p:cNvPr>
              <p:cNvSpPr txBox="1"/>
              <p:nvPr/>
            </p:nvSpPr>
            <p:spPr>
              <a:xfrm>
                <a:off x="7340422" y="3412830"/>
                <a:ext cx="894989" cy="738664"/>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Alberta</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 Netcare</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Portal</a:t>
                </a:r>
                <a:endParaRPr kumimoji="0" lang="en-CA"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38" name="Straight Arrow Connector 37">
                <a:extLst>
                  <a:ext uri="{FF2B5EF4-FFF2-40B4-BE49-F238E27FC236}">
                    <a16:creationId xmlns:a16="http://schemas.microsoft.com/office/drawing/2014/main" id="{65A6C472-5ADC-4298-88E8-C2192E4818F9}"/>
                  </a:ext>
                </a:extLst>
              </p:cNvPr>
              <p:cNvCxnSpPr>
                <a:cxnSpLocks/>
                <a:endCxn id="30" idx="1"/>
              </p:cNvCxnSpPr>
              <p:nvPr/>
            </p:nvCxnSpPr>
            <p:spPr>
              <a:xfrm flipV="1">
                <a:off x="5978797" y="2971188"/>
                <a:ext cx="1022257" cy="540024"/>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9" name="Picture 38">
                <a:extLst>
                  <a:ext uri="{FF2B5EF4-FFF2-40B4-BE49-F238E27FC236}">
                    <a16:creationId xmlns:a16="http://schemas.microsoft.com/office/drawing/2014/main" id="{1FD9485C-629A-4431-BCFF-87806D2F3BF3}"/>
                  </a:ext>
                </a:extLst>
              </p:cNvPr>
              <p:cNvPicPr>
                <a:picLocks noChangeAspect="1"/>
              </p:cNvPicPr>
              <p:nvPr/>
            </p:nvPicPr>
            <p:blipFill>
              <a:blip r:embed="rId6"/>
              <a:stretch>
                <a:fillRect/>
              </a:stretch>
            </p:blipFill>
            <p:spPr>
              <a:xfrm>
                <a:off x="8663109" y="1949997"/>
                <a:ext cx="1575551" cy="204238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9E798D24-EA34-466F-B85D-AE2E59C6EDD3}"/>
                  </a:ext>
                </a:extLst>
              </p:cNvPr>
              <p:cNvSpPr txBox="1"/>
              <p:nvPr/>
            </p:nvSpPr>
            <p:spPr>
              <a:xfrm>
                <a:off x="7238536" y="5230237"/>
                <a:ext cx="1098762" cy="738664"/>
              </a:xfrm>
              <a:prstGeom prst="rect">
                <a:avLst/>
              </a:prstGeom>
              <a:noFill/>
            </p:spPr>
            <p:txBody>
              <a:bodyPr wrap="non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Healthcare</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Data</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rPr>
                  <a:t>Repository</a:t>
                </a:r>
                <a:endParaRPr kumimoji="0" lang="en-CA" sz="1400" b="1" i="0" u="none" strike="noStrike" kern="1200" cap="none" spc="0" normalizeH="0" baseline="0" noProof="0">
                  <a:ln>
                    <a:noFill/>
                  </a:ln>
                  <a:solidFill>
                    <a:srgbClr val="275971"/>
                  </a:solidFill>
                  <a:effectLst/>
                  <a:uLnTx/>
                  <a:uFillTx/>
                  <a:latin typeface="Segoe UI" panose="020B0502040204020203" pitchFamily="34" charset="0"/>
                  <a:ea typeface="+mn-ea"/>
                  <a:cs typeface="Segoe UI" panose="020B0502040204020203" pitchFamily="34" charset="0"/>
                </a:endParaRPr>
              </a:p>
            </p:txBody>
          </p:sp>
          <p:cxnSp>
            <p:nvCxnSpPr>
              <p:cNvPr id="41" name="Straight Arrow Connector 40">
                <a:extLst>
                  <a:ext uri="{FF2B5EF4-FFF2-40B4-BE49-F238E27FC236}">
                    <a16:creationId xmlns:a16="http://schemas.microsoft.com/office/drawing/2014/main" id="{3EAD8AD6-C701-414A-AC0E-0C034567D825}"/>
                  </a:ext>
                </a:extLst>
              </p:cNvPr>
              <p:cNvCxnSpPr>
                <a:cxnSpLocks/>
              </p:cNvCxnSpPr>
              <p:nvPr/>
            </p:nvCxnSpPr>
            <p:spPr>
              <a:xfrm>
                <a:off x="5980058" y="3974828"/>
                <a:ext cx="1022400" cy="54000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42" name="Picture 41">
                <a:extLst>
                  <a:ext uri="{FF2B5EF4-FFF2-40B4-BE49-F238E27FC236}">
                    <a16:creationId xmlns:a16="http://schemas.microsoft.com/office/drawing/2014/main" id="{BF49B0D1-0483-4CE8-ADB9-7D8E8A9ACCB4}"/>
                  </a:ext>
                </a:extLst>
              </p:cNvPr>
              <p:cNvPicPr>
                <a:picLocks noChangeAspect="1"/>
              </p:cNvPicPr>
              <p:nvPr/>
            </p:nvPicPr>
            <p:blipFill>
              <a:blip r:embed="rId6"/>
              <a:stretch>
                <a:fillRect/>
              </a:stretch>
            </p:blipFill>
            <p:spPr>
              <a:xfrm>
                <a:off x="7545806" y="2543582"/>
                <a:ext cx="497954" cy="64549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B72B5237-5867-491C-82B7-B37C2ECC2558}"/>
                  </a:ext>
                </a:extLst>
              </p:cNvPr>
              <p:cNvSpPr/>
              <p:nvPr/>
            </p:nvSpPr>
            <p:spPr>
              <a:xfrm>
                <a:off x="8160767" y="1534160"/>
                <a:ext cx="2580234" cy="400110"/>
              </a:xfrm>
              <a:prstGeom prst="rect">
                <a:avLst/>
              </a:prstGeom>
            </p:spPr>
            <p:txBody>
              <a:bodyPr wrap="square">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CED Report</a:t>
                </a:r>
                <a:endParaRPr kumimoji="0" lang="en-CA"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4" name="Straight Connector 43">
                <a:extLst>
                  <a:ext uri="{FF2B5EF4-FFF2-40B4-BE49-F238E27FC236}">
                    <a16:creationId xmlns:a16="http://schemas.microsoft.com/office/drawing/2014/main" id="{6CCF203B-2568-431E-BDF9-928EFF07ABDA}"/>
                  </a:ext>
                </a:extLst>
              </p:cNvPr>
              <p:cNvCxnSpPr>
                <a:cxnSpLocks/>
              </p:cNvCxnSpPr>
              <p:nvPr/>
            </p:nvCxnSpPr>
            <p:spPr>
              <a:xfrm flipV="1">
                <a:off x="8047908" y="1934270"/>
                <a:ext cx="610437" cy="608035"/>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BA126E5-EA12-4D61-AC37-F9413AF47B7C}"/>
                  </a:ext>
                </a:extLst>
              </p:cNvPr>
              <p:cNvCxnSpPr>
                <a:cxnSpLocks/>
              </p:cNvCxnSpPr>
              <p:nvPr/>
            </p:nvCxnSpPr>
            <p:spPr>
              <a:xfrm>
                <a:off x="8056275" y="3201247"/>
                <a:ext cx="602070" cy="791132"/>
              </a:xfrm>
              <a:prstGeom prst="line">
                <a:avLst/>
              </a:prstGeom>
            </p:spPr>
            <p:style>
              <a:lnRef idx="1">
                <a:schemeClr val="dk1"/>
              </a:lnRef>
              <a:fillRef idx="0">
                <a:schemeClr val="dk1"/>
              </a:fillRef>
              <a:effectRef idx="0">
                <a:schemeClr val="dk1"/>
              </a:effectRef>
              <a:fontRef idx="minor">
                <a:schemeClr val="tx1"/>
              </a:fontRef>
            </p:style>
          </p:cxnSp>
          <p:pic>
            <p:nvPicPr>
              <p:cNvPr id="47" name="Picture 16" descr="Image result for server">
                <a:extLst>
                  <a:ext uri="{FF2B5EF4-FFF2-40B4-BE49-F238E27FC236}">
                    <a16:creationId xmlns:a16="http://schemas.microsoft.com/office/drawing/2014/main" id="{C5E30DF8-B355-49F4-9790-00816A537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9683" y="4275564"/>
                <a:ext cx="776468" cy="95467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A3F42C6-B383-4007-BBA2-B12E11D51EA1}"/>
                  </a:ext>
                </a:extLst>
              </p:cNvPr>
              <p:cNvSpPr/>
              <p:nvPr/>
            </p:nvSpPr>
            <p:spPr>
              <a:xfrm>
                <a:off x="2711850" y="2888691"/>
                <a:ext cx="2204414" cy="830997"/>
              </a:xfrm>
              <a:prstGeom prst="rect">
                <a:avLst/>
              </a:prstGeom>
            </p:spPr>
            <p:txBody>
              <a:bodyPr wrap="square">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EMR Encounter Data from defined fields - Automated</a:t>
                </a:r>
                <a:endParaRPr kumimoji="0" lang="en-CA" sz="16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49" name="Rectangle 48">
                <a:extLst>
                  <a:ext uri="{FF2B5EF4-FFF2-40B4-BE49-F238E27FC236}">
                    <a16:creationId xmlns:a16="http://schemas.microsoft.com/office/drawing/2014/main" id="{69978532-EF4E-4116-A08C-F1BEA893D68F}"/>
                  </a:ext>
                </a:extLst>
              </p:cNvPr>
              <p:cNvSpPr/>
              <p:nvPr/>
            </p:nvSpPr>
            <p:spPr>
              <a:xfrm>
                <a:off x="7121246" y="1534160"/>
                <a:ext cx="3303601" cy="450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Picture 8" descr="Image result for electronic medical record">
                <a:extLst>
                  <a:ext uri="{FF2B5EF4-FFF2-40B4-BE49-F238E27FC236}">
                    <a16:creationId xmlns:a16="http://schemas.microsoft.com/office/drawing/2014/main" id="{C5416AAA-4C02-4691-8CE7-385A10AA72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4627" y="3225249"/>
                <a:ext cx="1444903" cy="110679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831F8506-E9F3-442C-8ED2-42127F5C1498}"/>
                </a:ext>
              </a:extLst>
            </p:cNvPr>
            <p:cNvPicPr>
              <a:picLocks noChangeAspect="1"/>
            </p:cNvPicPr>
            <p:nvPr/>
          </p:nvPicPr>
          <p:blipFill>
            <a:blip r:embed="rId9"/>
            <a:stretch>
              <a:fillRect/>
            </a:stretch>
          </p:blipFill>
          <p:spPr>
            <a:xfrm>
              <a:off x="9009582" y="4468807"/>
              <a:ext cx="1405930" cy="834963"/>
            </a:xfrm>
            <a:prstGeom prst="rect">
              <a:avLst/>
            </a:prstGeom>
          </p:spPr>
        </p:pic>
        <p:sp>
          <p:nvSpPr>
            <p:cNvPr id="28" name="Right Arrow 5">
              <a:extLst>
                <a:ext uri="{FF2B5EF4-FFF2-40B4-BE49-F238E27FC236}">
                  <a16:creationId xmlns:a16="http://schemas.microsoft.com/office/drawing/2014/main" id="{4EDDE930-F02E-4F86-8CB4-98D78186A3BB}"/>
                </a:ext>
              </a:extLst>
            </p:cNvPr>
            <p:cNvSpPr/>
            <p:nvPr/>
          </p:nvSpPr>
          <p:spPr>
            <a:xfrm rot="10800000">
              <a:off x="8538266" y="4742212"/>
              <a:ext cx="422160" cy="288152"/>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BD1D1">
                    <a:lumMod val="25000"/>
                  </a:srgbClr>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89D82E07-0C93-4D55-B36A-46FB1ED3085C}"/>
                </a:ext>
              </a:extLst>
            </p:cNvPr>
            <p:cNvSpPr txBox="1"/>
            <p:nvPr/>
          </p:nvSpPr>
          <p:spPr>
            <a:xfrm>
              <a:off x="8814458" y="5113131"/>
              <a:ext cx="177465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BD1D1">
                      <a:lumMod val="25000"/>
                    </a:srgbClr>
                  </a:solidFill>
                  <a:effectLst/>
                  <a:uLnTx/>
                  <a:uFillTx/>
                  <a:latin typeface="Segoe UI"/>
                  <a:ea typeface="+mn-ea"/>
                  <a:cs typeface="+mn-cs"/>
                </a:rPr>
                <a:t>Health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BD1D1">
                      <a:lumMod val="25000"/>
                    </a:srgbClr>
                  </a:solidFill>
                  <a:effectLst/>
                  <a:uLnTx/>
                  <a:uFillTx/>
                  <a:latin typeface="Segoe UI"/>
                  <a:ea typeface="+mn-ea"/>
                  <a:cs typeface="+mn-cs"/>
                </a:rPr>
                <a:t>Data Governance Committee</a:t>
              </a:r>
            </a:p>
          </p:txBody>
        </p:sp>
      </p:grpSp>
    </p:spTree>
    <p:extLst>
      <p:ext uri="{BB962C8B-B14F-4D97-AF65-F5344CB8AC3E}">
        <p14:creationId xmlns:p14="http://schemas.microsoft.com/office/powerpoint/2010/main" val="311738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22589" y="1443531"/>
            <a:ext cx="6336704" cy="2227732"/>
          </a:xfrm>
        </p:spPr>
        <p:txBody>
          <a:bodyPr/>
          <a:lstStyle/>
          <a:p>
            <a:pPr marL="0" indent="0">
              <a:buNone/>
            </a:pPr>
            <a:r>
              <a:rPr lang="en-CA" sz="3067"/>
              <a:t>A new category/folder called “Community Reports” has been added to the Clinical Document Viewer (CDV) tree in Netcare</a:t>
            </a:r>
          </a:p>
        </p:txBody>
      </p:sp>
      <p:sp>
        <p:nvSpPr>
          <p:cNvPr id="4" name="Title 3"/>
          <p:cNvSpPr>
            <a:spLocks noGrp="1"/>
          </p:cNvSpPr>
          <p:nvPr>
            <p:ph type="title" idx="4294967295"/>
          </p:nvPr>
        </p:nvSpPr>
        <p:spPr>
          <a:xfrm>
            <a:off x="707613" y="227215"/>
            <a:ext cx="10959008" cy="758957"/>
          </a:xfrm>
        </p:spPr>
        <p:txBody>
          <a:bodyPr anchor="t">
            <a:normAutofit/>
          </a:bodyPr>
          <a:lstStyle/>
          <a:p>
            <a:r>
              <a:rPr lang="en-CA" sz="3600">
                <a:solidFill>
                  <a:srgbClr val="275971"/>
                </a:solidFill>
              </a:rPr>
              <a:t>Community Encounter Digest (CED) In Netcare</a:t>
            </a:r>
          </a:p>
        </p:txBody>
      </p:sp>
      <p:sp>
        <p:nvSpPr>
          <p:cNvPr id="3" name="Slide Number Placeholder 2"/>
          <p:cNvSpPr>
            <a:spLocks noGrp="1"/>
          </p:cNvSpPr>
          <p:nvPr>
            <p:ph type="sldNum" sz="quarter" idx="4294967295"/>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941"/>
          <a:stretch/>
        </p:blipFill>
        <p:spPr bwMode="auto">
          <a:xfrm>
            <a:off x="239350" y="1627310"/>
            <a:ext cx="9143642" cy="516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3344" y="3813043"/>
            <a:ext cx="4720529" cy="480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958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88EAF-452E-41EB-8A41-205954A122EA}"/>
              </a:ext>
            </a:extLst>
          </p:cNvPr>
          <p:cNvPicPr>
            <a:picLocks noChangeAspect="1"/>
          </p:cNvPicPr>
          <p:nvPr/>
        </p:nvPicPr>
        <p:blipFill>
          <a:blip r:embed="rId3"/>
          <a:stretch>
            <a:fillRect/>
          </a:stretch>
        </p:blipFill>
        <p:spPr>
          <a:xfrm>
            <a:off x="4031407" y="1354205"/>
            <a:ext cx="3888393" cy="5040510"/>
          </a:xfrm>
          <a:prstGeom prst="rect">
            <a:avLst/>
          </a:prstGeom>
          <a:solidFill>
            <a:srgbClr val="B7D4E3"/>
          </a:solidFill>
          <a:ln>
            <a:solidFill>
              <a:schemeClr val="bg1">
                <a:lumMod val="5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646F720-ADB9-4743-B111-95AC6A92354D}"/>
              </a:ext>
            </a:extLst>
          </p:cNvPr>
          <p:cNvSpPr>
            <a:spLocks noGrp="1"/>
          </p:cNvSpPr>
          <p:nvPr>
            <p:ph type="title"/>
          </p:nvPr>
        </p:nvSpPr>
        <p:spPr>
          <a:xfrm>
            <a:off x="707613" y="227215"/>
            <a:ext cx="9599082" cy="758957"/>
          </a:xfrm>
        </p:spPr>
        <p:txBody>
          <a:bodyPr/>
          <a:lstStyle/>
          <a:p>
            <a:r>
              <a:rPr lang="en-CA"/>
              <a:t>Community Encounter Digest (CED) Sample</a:t>
            </a:r>
          </a:p>
        </p:txBody>
      </p:sp>
      <p:sp>
        <p:nvSpPr>
          <p:cNvPr id="4" name="Slide Number Placeholder 3">
            <a:extLst>
              <a:ext uri="{FF2B5EF4-FFF2-40B4-BE49-F238E27FC236}">
                <a16:creationId xmlns:a16="http://schemas.microsoft.com/office/drawing/2014/main" id="{D14F3C8B-6533-45FB-A6A6-748AB6FAD4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EB41582-25F0-4844-AB37-D17518D381D8}"/>
              </a:ext>
            </a:extLst>
          </p:cNvPr>
          <p:cNvSpPr txBox="1"/>
          <p:nvPr/>
        </p:nvSpPr>
        <p:spPr>
          <a:xfrm>
            <a:off x="8207216" y="1881934"/>
            <a:ext cx="2470944" cy="1261884"/>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Community Encounters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Location</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Name/Role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Reason for Encounter</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Clinical Assessment</a:t>
            </a:r>
          </a:p>
        </p:txBody>
      </p:sp>
      <p:cxnSp>
        <p:nvCxnSpPr>
          <p:cNvPr id="10" name="Straight Arrow Connector 9">
            <a:extLst>
              <a:ext uri="{FF2B5EF4-FFF2-40B4-BE49-F238E27FC236}">
                <a16:creationId xmlns:a16="http://schemas.microsoft.com/office/drawing/2014/main" id="{C24334A6-1278-4D49-9455-71B9F5DB0CDC}"/>
              </a:ext>
            </a:extLst>
          </p:cNvPr>
          <p:cNvCxnSpPr>
            <a:cxnSpLocks/>
            <a:stCxn id="9" idx="1"/>
          </p:cNvCxnSpPr>
          <p:nvPr/>
        </p:nvCxnSpPr>
        <p:spPr>
          <a:xfrm flipH="1">
            <a:off x="7807226" y="2512876"/>
            <a:ext cx="399990" cy="149044"/>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C450CA-AA7E-455B-9C2F-8258381C5B33}"/>
              </a:ext>
            </a:extLst>
          </p:cNvPr>
          <p:cNvSpPr txBox="1"/>
          <p:nvPr/>
        </p:nvSpPr>
        <p:spPr>
          <a:xfrm>
            <a:off x="1242884" y="2897255"/>
            <a:ext cx="2490646"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 Concern History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 Concern </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Name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2" name="TextBox 11">
            <a:extLst>
              <a:ext uri="{FF2B5EF4-FFF2-40B4-BE49-F238E27FC236}">
                <a16:creationId xmlns:a16="http://schemas.microsoft.com/office/drawing/2014/main" id="{24B346A3-10C7-4313-84D4-39D2C77DF4B5}"/>
              </a:ext>
            </a:extLst>
          </p:cNvPr>
          <p:cNvSpPr txBox="1"/>
          <p:nvPr/>
        </p:nvSpPr>
        <p:spPr>
          <a:xfrm>
            <a:off x="8207216" y="3389379"/>
            <a:ext cx="2470944"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Possible Allergy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Possible Allergy</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Name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3" name="TextBox 12">
            <a:extLst>
              <a:ext uri="{FF2B5EF4-FFF2-40B4-BE49-F238E27FC236}">
                <a16:creationId xmlns:a16="http://schemas.microsoft.com/office/drawing/2014/main" id="{8B00632D-CE0F-4634-88CF-33FA3B493EC6}"/>
              </a:ext>
            </a:extLst>
          </p:cNvPr>
          <p:cNvSpPr txBox="1"/>
          <p:nvPr/>
        </p:nvSpPr>
        <p:spPr>
          <a:xfrm>
            <a:off x="1242884" y="4192998"/>
            <a:ext cx="2494833"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Measured Observations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Encounter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BP, Height, Weight, Waist Circumference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sp>
        <p:nvSpPr>
          <p:cNvPr id="14" name="TextBox 13">
            <a:extLst>
              <a:ext uri="{FF2B5EF4-FFF2-40B4-BE49-F238E27FC236}">
                <a16:creationId xmlns:a16="http://schemas.microsoft.com/office/drawing/2014/main" id="{C5623A7B-1629-4EFC-B14D-239B01E6E7D4}"/>
              </a:ext>
            </a:extLst>
          </p:cNvPr>
          <p:cNvSpPr txBox="1"/>
          <p:nvPr/>
        </p:nvSpPr>
        <p:spPr>
          <a:xfrm>
            <a:off x="8207216" y="4712158"/>
            <a:ext cx="2470944" cy="1077218"/>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Referrals</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Type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Request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Occurrence date</a:t>
            </a:r>
          </a:p>
          <a:p>
            <a:pPr marL="285743" marR="0" lvl="0" indent="-285743" algn="l" defTabSz="9143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Source (clinic)</a:t>
            </a:r>
          </a:p>
        </p:txBody>
      </p:sp>
      <p:cxnSp>
        <p:nvCxnSpPr>
          <p:cNvPr id="15" name="Straight Arrow Connector 14">
            <a:extLst>
              <a:ext uri="{FF2B5EF4-FFF2-40B4-BE49-F238E27FC236}">
                <a16:creationId xmlns:a16="http://schemas.microsoft.com/office/drawing/2014/main" id="{4F36AC95-67A0-4F4E-8335-D77261305E89}"/>
              </a:ext>
            </a:extLst>
          </p:cNvPr>
          <p:cNvCxnSpPr>
            <a:cxnSpLocks/>
          </p:cNvCxnSpPr>
          <p:nvPr/>
        </p:nvCxnSpPr>
        <p:spPr>
          <a:xfrm flipH="1">
            <a:off x="7807225" y="3963585"/>
            <a:ext cx="404179" cy="39852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2F8B9-382F-4CB7-9C54-F3C52B389A76}"/>
              </a:ext>
            </a:extLst>
          </p:cNvPr>
          <p:cNvCxnSpPr>
            <a:cxnSpLocks/>
            <a:stCxn id="11" idx="3"/>
          </p:cNvCxnSpPr>
          <p:nvPr/>
        </p:nvCxnSpPr>
        <p:spPr>
          <a:xfrm>
            <a:off x="3733530" y="3435864"/>
            <a:ext cx="381270" cy="32307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DA2118-017F-4169-8C54-10F818E44296}"/>
              </a:ext>
            </a:extLst>
          </p:cNvPr>
          <p:cNvCxnSpPr>
            <a:cxnSpLocks/>
            <a:stCxn id="13" idx="3"/>
          </p:cNvCxnSpPr>
          <p:nvPr/>
        </p:nvCxnSpPr>
        <p:spPr>
          <a:xfrm>
            <a:off x="3737717" y="4731607"/>
            <a:ext cx="377083" cy="94393"/>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EE6D8E-1B70-4327-AA3D-52EFA39D928E}"/>
              </a:ext>
            </a:extLst>
          </p:cNvPr>
          <p:cNvCxnSpPr>
            <a:cxnSpLocks/>
            <a:stCxn id="14" idx="1"/>
          </p:cNvCxnSpPr>
          <p:nvPr/>
        </p:nvCxnSpPr>
        <p:spPr>
          <a:xfrm flipH="1">
            <a:off x="7807226" y="5250767"/>
            <a:ext cx="399990" cy="34593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111CF2-F1F6-4904-B74B-3ED8398E7A2D}"/>
              </a:ext>
            </a:extLst>
          </p:cNvPr>
          <p:cNvSpPr txBox="1"/>
          <p:nvPr/>
        </p:nvSpPr>
        <p:spPr>
          <a:xfrm>
            <a:off x="1238697" y="5485217"/>
            <a:ext cx="2494833" cy="338554"/>
          </a:xfrm>
          <a:prstGeom prst="rect">
            <a:avLst/>
          </a:prstGeom>
          <a:solidFill>
            <a:srgbClr val="B7D4E3"/>
          </a:solidFill>
        </p:spPr>
        <p:txBody>
          <a:bodyPr wrap="squar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Immunizations</a:t>
            </a:r>
            <a:endPar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20" name="Straight Arrow Connector 19">
            <a:extLst>
              <a:ext uri="{FF2B5EF4-FFF2-40B4-BE49-F238E27FC236}">
                <a16:creationId xmlns:a16="http://schemas.microsoft.com/office/drawing/2014/main" id="{9A7CB658-678C-4EB2-99FA-CEE8999A41B5}"/>
              </a:ext>
            </a:extLst>
          </p:cNvPr>
          <p:cNvCxnSpPr>
            <a:cxnSpLocks/>
            <a:stCxn id="19" idx="3"/>
          </p:cNvCxnSpPr>
          <p:nvPr/>
        </p:nvCxnSpPr>
        <p:spPr>
          <a:xfrm flipV="1">
            <a:off x="3733530" y="5323047"/>
            <a:ext cx="381270" cy="33144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E06C5A-563D-4EBE-81BA-41CA7D1FF7CB}"/>
              </a:ext>
            </a:extLst>
          </p:cNvPr>
          <p:cNvCxnSpPr>
            <a:cxnSpLocks/>
            <a:stCxn id="49" idx="1"/>
          </p:cNvCxnSpPr>
          <p:nvPr/>
        </p:nvCxnSpPr>
        <p:spPr>
          <a:xfrm flipH="1" flipV="1">
            <a:off x="7325360" y="6126480"/>
            <a:ext cx="881856" cy="77735"/>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988D5CB-0708-47F8-BD11-3DEB67150B7B}"/>
              </a:ext>
            </a:extLst>
          </p:cNvPr>
          <p:cNvSpPr txBox="1"/>
          <p:nvPr/>
        </p:nvSpPr>
        <p:spPr>
          <a:xfrm>
            <a:off x="8207216" y="6034938"/>
            <a:ext cx="2470944" cy="338554"/>
          </a:xfrm>
          <a:prstGeom prst="rect">
            <a:avLst/>
          </a:prstGeom>
          <a:solidFill>
            <a:srgbClr val="B7D4E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Disclosure Message</a:t>
            </a:r>
            <a:endPar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3245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9"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104" y="138868"/>
            <a:ext cx="10959008" cy="758957"/>
          </a:xfrm>
        </p:spPr>
        <p:txBody>
          <a:bodyPr>
            <a:normAutofit/>
          </a:bodyPr>
          <a:lstStyle/>
          <a:p>
            <a:r>
              <a:rPr lang="en-US" sz="3600">
                <a:solidFill>
                  <a:srgbClr val="275971"/>
                </a:solidFill>
              </a:rPr>
              <a:t>        CII                 Data Elements                  CPAR</a:t>
            </a:r>
            <a:endParaRPr lang="en-CA" sz="3600">
              <a:solidFill>
                <a:srgbClr val="275971"/>
              </a:solidFill>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719404" y="939494"/>
            <a:ext cx="2606733" cy="5035559"/>
          </a:xfrm>
          <a:prstGeom prst="rect">
            <a:avLst/>
          </a:prstGeom>
        </p:spPr>
      </p:pic>
      <p:pic>
        <p:nvPicPr>
          <p:cNvPr id="9" name="Picture 8"/>
          <p:cNvPicPr>
            <a:picLocks noChangeAspect="1"/>
          </p:cNvPicPr>
          <p:nvPr/>
        </p:nvPicPr>
        <p:blipFill>
          <a:blip r:embed="rId4"/>
          <a:stretch>
            <a:fillRect/>
          </a:stretch>
        </p:blipFill>
        <p:spPr>
          <a:xfrm>
            <a:off x="6125233" y="939492"/>
            <a:ext cx="2659067" cy="4821037"/>
          </a:xfrm>
          <a:prstGeom prst="rect">
            <a:avLst/>
          </a:prstGeom>
        </p:spPr>
      </p:pic>
      <p:pic>
        <p:nvPicPr>
          <p:cNvPr id="2" name="Picture 1"/>
          <p:cNvPicPr>
            <a:picLocks noChangeAspect="1"/>
          </p:cNvPicPr>
          <p:nvPr/>
        </p:nvPicPr>
        <p:blipFill>
          <a:blip r:embed="rId5"/>
          <a:stretch>
            <a:fillRect/>
          </a:stretch>
        </p:blipFill>
        <p:spPr>
          <a:xfrm>
            <a:off x="8853926" y="940414"/>
            <a:ext cx="2575783" cy="2065199"/>
          </a:xfrm>
          <a:prstGeom prst="rect">
            <a:avLst/>
          </a:prstGeom>
        </p:spPr>
      </p:pic>
      <p:grpSp>
        <p:nvGrpSpPr>
          <p:cNvPr id="5" name="Group 4"/>
          <p:cNvGrpSpPr/>
          <p:nvPr/>
        </p:nvGrpSpPr>
        <p:grpSpPr>
          <a:xfrm>
            <a:off x="8896137" y="3173117"/>
            <a:ext cx="2686263" cy="2677656"/>
            <a:chOff x="8896136" y="3690476"/>
            <a:chExt cx="2686263" cy="2677656"/>
          </a:xfrm>
        </p:grpSpPr>
        <p:sp>
          <p:nvSpPr>
            <p:cNvPr id="11" name="TextBox 10"/>
            <p:cNvSpPr txBox="1"/>
            <p:nvPr/>
          </p:nvSpPr>
          <p:spPr>
            <a:xfrm>
              <a:off x="8896136" y="3690476"/>
              <a:ext cx="2686263" cy="2677656"/>
            </a:xfrm>
            <a:prstGeom prst="rect">
              <a:avLst/>
            </a:prstGeom>
            <a:noFill/>
            <a:ln>
              <a:solidFill>
                <a:srgbClr val="92D050"/>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a:ea typeface="+mn-ea"/>
                  <a:cs typeface="+mn-cs"/>
                </a:rPr>
                <a:t>Encounter Data Element Legend: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a:ea typeface="+mn-ea"/>
                  <a:cs typeface="+mn-cs"/>
                </a:rPr>
                <a:t> </a:t>
              </a:r>
              <a:endParaRPr kumimoji="0" lang="en-CA"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      </a:t>
              </a:r>
              <a:r>
                <a:rPr kumimoji="0" lang="en-US" sz="1200" b="1" i="0" u="none" strike="noStrike" kern="1200" cap="none" spc="0" normalizeH="0" baseline="0" noProof="0">
                  <a:ln>
                    <a:noFill/>
                  </a:ln>
                  <a:solidFill>
                    <a:prstClr val="black"/>
                  </a:solidFill>
                  <a:effectLst/>
                  <a:uLnTx/>
                  <a:uFillTx/>
                  <a:latin typeface="Segoe UI"/>
                  <a:ea typeface="+mn-ea"/>
                  <a:cs typeface="+mn-cs"/>
                </a:rPr>
                <a:t>Netcare</a:t>
              </a:r>
              <a:r>
                <a:rPr kumimoji="0" lang="en-US" sz="12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published in the current CII     Community Encounter Digest (CED) report and uploaded to Healthcare Data Repository</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 uploaded to Healthcare Data Repository</a:t>
              </a:r>
            </a:p>
            <a:p>
              <a:pPr marL="171446" marR="0" lvl="0" indent="-171446" algn="l" defTabSz="914400" rtl="0" eaLnBrk="1" fontAlgn="auto" latinLnBrk="0" hangingPunct="1">
                <a:lnSpc>
                  <a:spcPct val="100000"/>
                </a:lnSpc>
                <a:spcBef>
                  <a:spcPts val="0"/>
                </a:spcBef>
                <a:spcAft>
                  <a:spcPts val="0"/>
                </a:spcAft>
                <a:buClrTx/>
                <a:buSzTx/>
                <a:buFont typeface="Wingdings" panose="05000000000000000000" pitchFamily="2" charset="2"/>
                <a:buChar char="o"/>
                <a:tabLst/>
                <a:defRPr/>
              </a:pPr>
              <a:endParaRPr kumimoji="0" lang="en-US"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      </a:t>
              </a:r>
              <a:r>
                <a:rPr kumimoji="0" lang="en-US" sz="1200" b="1" i="0" u="none" strike="noStrike" kern="1200" cap="none" spc="0" normalizeH="0" baseline="0" noProof="0">
                  <a:ln>
                    <a:noFill/>
                  </a:ln>
                  <a:solidFill>
                    <a:prstClr val="black"/>
                  </a:solidFill>
                  <a:effectLst/>
                  <a:uLnTx/>
                  <a:uFillTx/>
                  <a:latin typeface="Segoe UI"/>
                  <a:ea typeface="+mn-ea"/>
                  <a:cs typeface="+mn-cs"/>
                </a:rPr>
                <a:t>CPAR</a:t>
              </a:r>
              <a:r>
                <a:rPr kumimoji="0" lang="en-US" sz="12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       uploaded to CPAR and Data Repository</a:t>
              </a:r>
              <a:endParaRPr kumimoji="0" lang="en-CA" sz="1100" b="0" i="0" u="none" strike="noStrike" kern="1200" cap="none" spc="0" normalizeH="0" baseline="0" noProof="0">
                <a:ln>
                  <a:noFill/>
                </a:ln>
                <a:solidFill>
                  <a:prstClr val="black"/>
                </a:solidFill>
                <a:effectLst/>
                <a:uLnTx/>
                <a:uFillTx/>
                <a:latin typeface="Segoe UI"/>
                <a:ea typeface="+mn-ea"/>
                <a:cs typeface="+mn-cs"/>
              </a:endParaRPr>
            </a:p>
          </p:txBody>
        </p:sp>
        <p:sp>
          <p:nvSpPr>
            <p:cNvPr id="12" name="Rectangle 11"/>
            <p:cNvSpPr/>
            <p:nvPr/>
          </p:nvSpPr>
          <p:spPr>
            <a:xfrm>
              <a:off x="8996131" y="4341016"/>
              <a:ext cx="135635" cy="132898"/>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flipV="1">
              <a:off x="8996131" y="5792641"/>
              <a:ext cx="135635" cy="167533"/>
            </a:xfrm>
            <a:prstGeom prst="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p:cNvSpPr/>
            <p:nvPr/>
          </p:nvSpPr>
          <p:spPr>
            <a:xfrm>
              <a:off x="8996131" y="5308257"/>
              <a:ext cx="135635" cy="1298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7" name="Picture 6"/>
          <p:cNvPicPr>
            <a:picLocks noChangeAspect="1"/>
          </p:cNvPicPr>
          <p:nvPr/>
        </p:nvPicPr>
        <p:blipFill>
          <a:blip r:embed="rId6"/>
          <a:stretch>
            <a:fillRect/>
          </a:stretch>
        </p:blipFill>
        <p:spPr>
          <a:xfrm>
            <a:off x="3395760" y="939494"/>
            <a:ext cx="2659848" cy="5035559"/>
          </a:xfrm>
          <a:prstGeom prst="rect">
            <a:avLst/>
          </a:prstGeom>
        </p:spPr>
      </p:pic>
    </p:spTree>
    <p:extLst>
      <p:ext uri="{BB962C8B-B14F-4D97-AF65-F5344CB8AC3E}">
        <p14:creationId xmlns:p14="http://schemas.microsoft.com/office/powerpoint/2010/main" val="62932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p:txBody>
          <a:bodyPr/>
          <a:lstStyle/>
          <a:p>
            <a:r>
              <a:rPr lang="en-US"/>
              <a:t>Encounters- EMR Checklist Before Go-Live</a:t>
            </a:r>
            <a:endParaRPr lang="en-CA"/>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A5203F76-8EDD-4559-B4AC-62C7FE1D12A0}"/>
              </a:ext>
            </a:extLst>
          </p:cNvPr>
          <p:cNvSpPr txBox="1"/>
          <p:nvPr/>
        </p:nvSpPr>
        <p:spPr>
          <a:xfrm flipH="1">
            <a:off x="8269145" y="1058071"/>
            <a:ext cx="3190672"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Detailed Configuration Instructions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https://help.med-access.net/PDF/Med_Access_EMR_CII_CPAR_Guide.pdf</a:t>
            </a: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sp>
        <p:nvSpPr>
          <p:cNvPr id="12" name="Content Placeholder 2">
            <a:extLst>
              <a:ext uri="{FF2B5EF4-FFF2-40B4-BE49-F238E27FC236}">
                <a16:creationId xmlns:a16="http://schemas.microsoft.com/office/drawing/2014/main" id="{9382B797-E5DF-4855-BE72-BC405F5929FF}"/>
              </a:ext>
            </a:extLst>
          </p:cNvPr>
          <p:cNvSpPr>
            <a:spLocks noGrp="1"/>
          </p:cNvSpPr>
          <p:nvPr>
            <p:ph idx="1"/>
          </p:nvPr>
        </p:nvSpPr>
        <p:spPr>
          <a:xfrm>
            <a:off x="680357" y="1208156"/>
            <a:ext cx="6646231" cy="4701326"/>
          </a:xfrm>
        </p:spPr>
        <p:txBody>
          <a:bodyPr>
            <a:normAutofit fontScale="92500" lnSpcReduction="20000"/>
          </a:bodyPr>
          <a:lstStyle/>
          <a:p>
            <a:pPr marL="0" indent="0">
              <a:lnSpc>
                <a:spcPct val="120000"/>
              </a:lnSpc>
              <a:buNone/>
            </a:pPr>
            <a:r>
              <a:rPr lang="en-US" sz="2600" b="1"/>
              <a:t>For Providers Submitting Encounters:</a:t>
            </a:r>
          </a:p>
          <a:p>
            <a:pPr marL="214313" indent="-214313">
              <a:lnSpc>
                <a:spcPct val="120000"/>
              </a:lnSpc>
              <a:buFont typeface="Wingdings" panose="05000000000000000000" pitchFamily="2" charset="2"/>
              <a:buChar char="q"/>
            </a:pPr>
            <a:r>
              <a:rPr lang="en-US"/>
              <a:t>Register for CII with eHealth Support Services </a:t>
            </a:r>
          </a:p>
          <a:p>
            <a:pPr marL="214313" indent="-214313">
              <a:lnSpc>
                <a:spcPct val="120000"/>
              </a:lnSpc>
              <a:buFont typeface="Wingdings" panose="05000000000000000000" pitchFamily="2" charset="2"/>
              <a:buChar char="q"/>
            </a:pPr>
            <a:r>
              <a:rPr lang="en-US"/>
              <a:t>Accept the terms and conditions for TELUS EMR Mobile</a:t>
            </a:r>
          </a:p>
          <a:p>
            <a:pPr marL="214313" indent="-214313">
              <a:lnSpc>
                <a:spcPct val="120000"/>
              </a:lnSpc>
              <a:buFont typeface="Wingdings" panose="05000000000000000000" pitchFamily="2" charset="2"/>
              <a:buChar char="q"/>
            </a:pPr>
            <a:r>
              <a:rPr lang="en-US"/>
              <a:t>Configure EMR to enable sending patient encounter information</a:t>
            </a:r>
          </a:p>
          <a:p>
            <a:pPr marL="214313" indent="-214313">
              <a:lnSpc>
                <a:spcPct val="120000"/>
              </a:lnSpc>
              <a:buFont typeface="Wingdings" panose="05000000000000000000" pitchFamily="2" charset="2"/>
              <a:buChar char="q"/>
            </a:pPr>
            <a:r>
              <a:rPr lang="en-US"/>
              <a:t>Review EMR mapping</a:t>
            </a:r>
          </a:p>
          <a:p>
            <a:pPr marL="214313" indent="-214313">
              <a:lnSpc>
                <a:spcPct val="120000"/>
              </a:lnSpc>
              <a:buFont typeface="Wingdings" panose="05000000000000000000" pitchFamily="2" charset="2"/>
              <a:buChar char="q"/>
            </a:pPr>
            <a:r>
              <a:rPr lang="en-US"/>
              <a:t>Understand how to prevent encounter data from sending</a:t>
            </a:r>
          </a:p>
        </p:txBody>
      </p:sp>
      <p:pic>
        <p:nvPicPr>
          <p:cNvPr id="6" name="Picture 5">
            <a:extLst>
              <a:ext uri="{FF2B5EF4-FFF2-40B4-BE49-F238E27FC236}">
                <a16:creationId xmlns:a16="http://schemas.microsoft.com/office/drawing/2014/main" id="{DFDC4EF3-AD09-46E2-9D9C-1B83AB9C076C}"/>
              </a:ext>
            </a:extLst>
          </p:cNvPr>
          <p:cNvPicPr>
            <a:picLocks noChangeAspect="1"/>
          </p:cNvPicPr>
          <p:nvPr/>
        </p:nvPicPr>
        <p:blipFill>
          <a:blip r:embed="rId4"/>
          <a:stretch>
            <a:fillRect/>
          </a:stretch>
        </p:blipFill>
        <p:spPr>
          <a:xfrm>
            <a:off x="8547407" y="2304566"/>
            <a:ext cx="2634147" cy="340511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88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9C9-BC6D-8042-AF00-BCCBDEB9A4B7}"/>
              </a:ext>
            </a:extLst>
          </p:cNvPr>
          <p:cNvSpPr>
            <a:spLocks noGrp="1"/>
          </p:cNvSpPr>
          <p:nvPr>
            <p:ph type="title"/>
          </p:nvPr>
        </p:nvSpPr>
        <p:spPr>
          <a:xfrm>
            <a:off x="693821" y="176576"/>
            <a:ext cx="10515600" cy="680039"/>
          </a:xfrm>
        </p:spPr>
        <p:txBody>
          <a:bodyPr>
            <a:normAutofit/>
          </a:bodyPr>
          <a:lstStyle/>
          <a:p>
            <a:r>
              <a:rPr lang="en-US" sz="3600">
                <a:latin typeface="+mn-lt"/>
              </a:rPr>
              <a:t>Sections</a:t>
            </a:r>
          </a:p>
        </p:txBody>
      </p:sp>
      <p:graphicFrame>
        <p:nvGraphicFramePr>
          <p:cNvPr id="4" name="Content Placeholder 3">
            <a:extLst>
              <a:ext uri="{FF2B5EF4-FFF2-40B4-BE49-F238E27FC236}">
                <a16:creationId xmlns:a16="http://schemas.microsoft.com/office/drawing/2014/main" id="{65E80BED-F249-4E49-82B3-4C6F7DAEF75A}"/>
              </a:ext>
            </a:extLst>
          </p:cNvPr>
          <p:cNvGraphicFramePr>
            <a:graphicFrameLocks noGrp="1"/>
          </p:cNvGraphicFramePr>
          <p:nvPr>
            <p:ph idx="1"/>
            <p:extLst>
              <p:ext uri="{D42A27DB-BD31-4B8C-83A1-F6EECF244321}">
                <p14:modId xmlns:p14="http://schemas.microsoft.com/office/powerpoint/2010/main" val="459876021"/>
              </p:ext>
            </p:extLst>
          </p:nvPr>
        </p:nvGraphicFramePr>
        <p:xfrm>
          <a:off x="3021931" y="259080"/>
          <a:ext cx="7782427" cy="6339840"/>
        </p:xfrm>
        <a:graphic>
          <a:graphicData uri="http://schemas.openxmlformats.org/drawingml/2006/table">
            <a:tbl>
              <a:tblPr firstRow="1" bandRow="1">
                <a:tableStyleId>{5C22544A-7EE6-4342-B048-85BDC9FD1C3A}</a:tableStyleId>
              </a:tblPr>
              <a:tblGrid>
                <a:gridCol w="5424237">
                  <a:extLst>
                    <a:ext uri="{9D8B030D-6E8A-4147-A177-3AD203B41FA5}">
                      <a16:colId xmlns:a16="http://schemas.microsoft.com/office/drawing/2014/main" val="2423075800"/>
                    </a:ext>
                  </a:extLst>
                </a:gridCol>
                <a:gridCol w="2358190">
                  <a:extLst>
                    <a:ext uri="{9D8B030D-6E8A-4147-A177-3AD203B41FA5}">
                      <a16:colId xmlns:a16="http://schemas.microsoft.com/office/drawing/2014/main" val="1345607302"/>
                    </a:ext>
                  </a:extLst>
                </a:gridCol>
              </a:tblGrid>
              <a:tr h="370840">
                <a:tc>
                  <a:txBody>
                    <a:bodyPr/>
                    <a:lstStyle/>
                    <a:p>
                      <a:pPr algn="ctr"/>
                      <a:r>
                        <a:rPr lang="en-US" sz="2000"/>
                        <a:t>Section</a:t>
                      </a:r>
                    </a:p>
                  </a:txBody>
                  <a:tcPr>
                    <a:solidFill>
                      <a:srgbClr val="388690"/>
                    </a:solidFill>
                  </a:tcPr>
                </a:tc>
                <a:tc>
                  <a:txBody>
                    <a:bodyPr/>
                    <a:lstStyle/>
                    <a:p>
                      <a:pPr algn="ctr"/>
                      <a:r>
                        <a:rPr lang="en-US" sz="2000"/>
                        <a:t>Slides</a:t>
                      </a:r>
                    </a:p>
                  </a:txBody>
                  <a:tcPr>
                    <a:solidFill>
                      <a:srgbClr val="388690"/>
                    </a:solidFill>
                  </a:tcPr>
                </a:tc>
                <a:extLst>
                  <a:ext uri="{0D108BD9-81ED-4DB2-BD59-A6C34878D82A}">
                    <a16:rowId xmlns:a16="http://schemas.microsoft.com/office/drawing/2014/main" val="195706627"/>
                  </a:ext>
                </a:extLst>
              </a:tr>
              <a:tr h="370840">
                <a:tc>
                  <a:txBody>
                    <a:bodyPr/>
                    <a:lstStyle/>
                    <a:p>
                      <a:r>
                        <a:rPr lang="en-US" sz="2000"/>
                        <a:t>Where did CII/CPAR come from?</a:t>
                      </a:r>
                    </a:p>
                  </a:txBody>
                  <a:tcPr>
                    <a:solidFill>
                      <a:srgbClr val="86C7D0"/>
                    </a:solidFill>
                  </a:tcPr>
                </a:tc>
                <a:tc>
                  <a:txBody>
                    <a:bodyPr/>
                    <a:lstStyle/>
                    <a:p>
                      <a:pPr algn="ctr"/>
                      <a:r>
                        <a:rPr lang="en-US" sz="2000"/>
                        <a:t>3</a:t>
                      </a:r>
                    </a:p>
                  </a:txBody>
                  <a:tcPr>
                    <a:solidFill>
                      <a:srgbClr val="86C7D0"/>
                    </a:solidFill>
                  </a:tcPr>
                </a:tc>
                <a:extLst>
                  <a:ext uri="{0D108BD9-81ED-4DB2-BD59-A6C34878D82A}">
                    <a16:rowId xmlns:a16="http://schemas.microsoft.com/office/drawing/2014/main" val="26616262"/>
                  </a:ext>
                </a:extLst>
              </a:tr>
              <a:tr h="370840">
                <a:tc>
                  <a:txBody>
                    <a:bodyPr/>
                    <a:lstStyle/>
                    <a:p>
                      <a:r>
                        <a:rPr lang="en-US" sz="2000"/>
                        <a:t>Why CII/CPAR?</a:t>
                      </a:r>
                    </a:p>
                  </a:txBody>
                  <a:tcPr>
                    <a:solidFill>
                      <a:srgbClr val="86C7D0"/>
                    </a:solidFill>
                  </a:tcPr>
                </a:tc>
                <a:tc>
                  <a:txBody>
                    <a:bodyPr/>
                    <a:lstStyle/>
                    <a:p>
                      <a:pPr algn="ctr"/>
                      <a:r>
                        <a:rPr lang="en-US" sz="2000"/>
                        <a:t>4-8</a:t>
                      </a:r>
                    </a:p>
                  </a:txBody>
                  <a:tcPr>
                    <a:solidFill>
                      <a:srgbClr val="86C7D0"/>
                    </a:solidFill>
                  </a:tcPr>
                </a:tc>
                <a:extLst>
                  <a:ext uri="{0D108BD9-81ED-4DB2-BD59-A6C34878D82A}">
                    <a16:rowId xmlns:a16="http://schemas.microsoft.com/office/drawing/2014/main" val="3416471768"/>
                  </a:ext>
                </a:extLst>
              </a:tr>
              <a:tr h="370840">
                <a:tc>
                  <a:txBody>
                    <a:bodyPr/>
                    <a:lstStyle/>
                    <a:p>
                      <a:r>
                        <a:rPr lang="en-US" sz="2000"/>
                        <a:t>What are CII/CPAR?</a:t>
                      </a:r>
                    </a:p>
                  </a:txBody>
                  <a:tcPr>
                    <a:solidFill>
                      <a:srgbClr val="86C7D0"/>
                    </a:solidFill>
                  </a:tcPr>
                </a:tc>
                <a:tc>
                  <a:txBody>
                    <a:bodyPr/>
                    <a:lstStyle/>
                    <a:p>
                      <a:pPr algn="ctr"/>
                      <a:r>
                        <a:rPr lang="en-US" sz="2000"/>
                        <a:t>9-13</a:t>
                      </a:r>
                    </a:p>
                  </a:txBody>
                  <a:tcPr>
                    <a:solidFill>
                      <a:srgbClr val="86C7D0"/>
                    </a:solidFill>
                  </a:tcPr>
                </a:tc>
                <a:extLst>
                  <a:ext uri="{0D108BD9-81ED-4DB2-BD59-A6C34878D82A}">
                    <a16:rowId xmlns:a16="http://schemas.microsoft.com/office/drawing/2014/main" val="3673208050"/>
                  </a:ext>
                </a:extLst>
              </a:tr>
              <a:tr h="370840">
                <a:tc>
                  <a:txBody>
                    <a:bodyPr/>
                    <a:lstStyle/>
                    <a:p>
                      <a:r>
                        <a:rPr lang="en-US" sz="2000"/>
                        <a:t>How do they work?</a:t>
                      </a:r>
                    </a:p>
                  </a:txBody>
                  <a:tcPr>
                    <a:solidFill>
                      <a:srgbClr val="86C7D0"/>
                    </a:solidFill>
                  </a:tcPr>
                </a:tc>
                <a:tc>
                  <a:txBody>
                    <a:bodyPr/>
                    <a:lstStyle/>
                    <a:p>
                      <a:pPr algn="ctr"/>
                      <a:r>
                        <a:rPr lang="en-US" sz="2000"/>
                        <a:t>14-21</a:t>
                      </a:r>
                    </a:p>
                  </a:txBody>
                  <a:tcPr>
                    <a:solidFill>
                      <a:srgbClr val="86C7D0"/>
                    </a:solidFill>
                  </a:tcPr>
                </a:tc>
                <a:extLst>
                  <a:ext uri="{0D108BD9-81ED-4DB2-BD59-A6C34878D82A}">
                    <a16:rowId xmlns:a16="http://schemas.microsoft.com/office/drawing/2014/main" val="2577838423"/>
                  </a:ext>
                </a:extLst>
              </a:tr>
              <a:tr h="370840">
                <a:tc>
                  <a:txBody>
                    <a:bodyPr/>
                    <a:lstStyle/>
                    <a:p>
                      <a:r>
                        <a:rPr lang="en-US" sz="2000"/>
                        <a:t>Data Mapping - Encounters</a:t>
                      </a:r>
                    </a:p>
                  </a:txBody>
                  <a:tcPr>
                    <a:solidFill>
                      <a:srgbClr val="86C7D0"/>
                    </a:solidFill>
                  </a:tcPr>
                </a:tc>
                <a:tc>
                  <a:txBody>
                    <a:bodyPr/>
                    <a:lstStyle/>
                    <a:p>
                      <a:pPr algn="ctr"/>
                      <a:r>
                        <a:rPr lang="en-US" sz="2000"/>
                        <a:t>22-33</a:t>
                      </a:r>
                    </a:p>
                  </a:txBody>
                  <a:tcPr>
                    <a:solidFill>
                      <a:srgbClr val="86C7D0"/>
                    </a:solidFill>
                  </a:tcPr>
                </a:tc>
                <a:extLst>
                  <a:ext uri="{0D108BD9-81ED-4DB2-BD59-A6C34878D82A}">
                    <a16:rowId xmlns:a16="http://schemas.microsoft.com/office/drawing/2014/main" val="1389648824"/>
                  </a:ext>
                </a:extLst>
              </a:tr>
              <a:tr h="370840">
                <a:tc>
                  <a:txBody>
                    <a:bodyPr/>
                    <a:lstStyle/>
                    <a:p>
                      <a:r>
                        <a:rPr lang="en-US" sz="2000"/>
                        <a:t>EMR Confidentiality</a:t>
                      </a:r>
                    </a:p>
                  </a:txBody>
                  <a:tcPr>
                    <a:solidFill>
                      <a:srgbClr val="86C7D0"/>
                    </a:solidFill>
                  </a:tcPr>
                </a:tc>
                <a:tc>
                  <a:txBody>
                    <a:bodyPr/>
                    <a:lstStyle/>
                    <a:p>
                      <a:pPr algn="ctr"/>
                      <a:r>
                        <a:rPr lang="en-US" sz="2000"/>
                        <a:t>34</a:t>
                      </a:r>
                    </a:p>
                  </a:txBody>
                  <a:tcPr>
                    <a:solidFill>
                      <a:srgbClr val="86C7D0"/>
                    </a:solidFill>
                  </a:tcPr>
                </a:tc>
                <a:extLst>
                  <a:ext uri="{0D108BD9-81ED-4DB2-BD59-A6C34878D82A}">
                    <a16:rowId xmlns:a16="http://schemas.microsoft.com/office/drawing/2014/main" val="1072242715"/>
                  </a:ext>
                </a:extLst>
              </a:tr>
              <a:tr h="370840">
                <a:tc>
                  <a:txBody>
                    <a:bodyPr/>
                    <a:lstStyle/>
                    <a:p>
                      <a:r>
                        <a:rPr lang="en-US" sz="2000"/>
                        <a:t>Sending Consult Reports</a:t>
                      </a:r>
                    </a:p>
                  </a:txBody>
                  <a:tcPr>
                    <a:solidFill>
                      <a:srgbClr val="86C7D0"/>
                    </a:solidFill>
                  </a:tcPr>
                </a:tc>
                <a:tc>
                  <a:txBody>
                    <a:bodyPr/>
                    <a:lstStyle/>
                    <a:p>
                      <a:pPr algn="ctr"/>
                      <a:r>
                        <a:rPr lang="en-US" sz="2000"/>
                        <a:t>37-42</a:t>
                      </a:r>
                    </a:p>
                  </a:txBody>
                  <a:tcPr>
                    <a:solidFill>
                      <a:srgbClr val="86C7D0"/>
                    </a:solidFill>
                  </a:tcPr>
                </a:tc>
                <a:extLst>
                  <a:ext uri="{0D108BD9-81ED-4DB2-BD59-A6C34878D82A}">
                    <a16:rowId xmlns:a16="http://schemas.microsoft.com/office/drawing/2014/main" val="1239518977"/>
                  </a:ext>
                </a:extLst>
              </a:tr>
              <a:tr h="370840">
                <a:tc>
                  <a:txBody>
                    <a:bodyPr/>
                    <a:lstStyle/>
                    <a:p>
                      <a:r>
                        <a:rPr lang="en-US" sz="2000"/>
                        <a:t>Sending Panels to CPAR</a:t>
                      </a:r>
                    </a:p>
                  </a:txBody>
                  <a:tcPr>
                    <a:solidFill>
                      <a:srgbClr val="86C7D0"/>
                    </a:solidFill>
                  </a:tcPr>
                </a:tc>
                <a:tc>
                  <a:txBody>
                    <a:bodyPr/>
                    <a:lstStyle/>
                    <a:p>
                      <a:pPr algn="ctr"/>
                      <a:r>
                        <a:rPr lang="en-US" sz="2000"/>
                        <a:t>43-47</a:t>
                      </a:r>
                    </a:p>
                  </a:txBody>
                  <a:tcPr>
                    <a:solidFill>
                      <a:srgbClr val="86C7D0"/>
                    </a:solidFill>
                  </a:tcPr>
                </a:tc>
                <a:extLst>
                  <a:ext uri="{0D108BD9-81ED-4DB2-BD59-A6C34878D82A}">
                    <a16:rowId xmlns:a16="http://schemas.microsoft.com/office/drawing/2014/main" val="869049907"/>
                  </a:ext>
                </a:extLst>
              </a:tr>
              <a:tr h="370840">
                <a:tc>
                  <a:txBody>
                    <a:bodyPr/>
                    <a:lstStyle/>
                    <a:p>
                      <a:r>
                        <a:rPr lang="en-US" sz="2000"/>
                        <a:t>Future State</a:t>
                      </a:r>
                    </a:p>
                  </a:txBody>
                  <a:tcPr>
                    <a:solidFill>
                      <a:srgbClr val="86C7D0"/>
                    </a:solidFill>
                  </a:tcPr>
                </a:tc>
                <a:tc>
                  <a:txBody>
                    <a:bodyPr/>
                    <a:lstStyle/>
                    <a:p>
                      <a:pPr algn="ctr"/>
                      <a:r>
                        <a:rPr lang="en-US" sz="2000"/>
                        <a:t>48</a:t>
                      </a:r>
                    </a:p>
                  </a:txBody>
                  <a:tcPr>
                    <a:solidFill>
                      <a:srgbClr val="86C7D0"/>
                    </a:solidFill>
                  </a:tcPr>
                </a:tc>
                <a:extLst>
                  <a:ext uri="{0D108BD9-81ED-4DB2-BD59-A6C34878D82A}">
                    <a16:rowId xmlns:a16="http://schemas.microsoft.com/office/drawing/2014/main" val="4263331644"/>
                  </a:ext>
                </a:extLst>
              </a:tr>
              <a:tr h="370840">
                <a:tc>
                  <a:txBody>
                    <a:bodyPr/>
                    <a:lstStyle/>
                    <a:p>
                      <a:r>
                        <a:rPr lang="en-US" sz="2000" err="1"/>
                        <a:t>eNotifications</a:t>
                      </a:r>
                      <a:endParaRPr lang="en-US" sz="2000"/>
                    </a:p>
                  </a:txBody>
                  <a:tcPr>
                    <a:solidFill>
                      <a:srgbClr val="86C7D0"/>
                    </a:solidFill>
                  </a:tcPr>
                </a:tc>
                <a:tc>
                  <a:txBody>
                    <a:bodyPr/>
                    <a:lstStyle/>
                    <a:p>
                      <a:pPr algn="ctr"/>
                      <a:r>
                        <a:rPr lang="en-US" sz="2000"/>
                        <a:t>48-53</a:t>
                      </a:r>
                    </a:p>
                  </a:txBody>
                  <a:tcPr>
                    <a:solidFill>
                      <a:srgbClr val="86C7D0"/>
                    </a:solidFill>
                  </a:tcPr>
                </a:tc>
                <a:extLst>
                  <a:ext uri="{0D108BD9-81ED-4DB2-BD59-A6C34878D82A}">
                    <a16:rowId xmlns:a16="http://schemas.microsoft.com/office/drawing/2014/main" val="1450939243"/>
                  </a:ext>
                </a:extLst>
              </a:tr>
              <a:tr h="370840">
                <a:tc>
                  <a:txBody>
                    <a:bodyPr/>
                    <a:lstStyle/>
                    <a:p>
                      <a:r>
                        <a:rPr lang="en-US" sz="2000"/>
                        <a:t>Benefits of CII/CPAR</a:t>
                      </a:r>
                    </a:p>
                  </a:txBody>
                  <a:tcPr>
                    <a:solidFill>
                      <a:srgbClr val="86C7D0"/>
                    </a:solidFill>
                  </a:tcPr>
                </a:tc>
                <a:tc>
                  <a:txBody>
                    <a:bodyPr/>
                    <a:lstStyle/>
                    <a:p>
                      <a:pPr algn="ctr"/>
                      <a:r>
                        <a:rPr lang="en-US" sz="2000"/>
                        <a:t>54</a:t>
                      </a:r>
                    </a:p>
                  </a:txBody>
                  <a:tcPr>
                    <a:solidFill>
                      <a:srgbClr val="86C7D0"/>
                    </a:solidFill>
                  </a:tcPr>
                </a:tc>
                <a:extLst>
                  <a:ext uri="{0D108BD9-81ED-4DB2-BD59-A6C34878D82A}">
                    <a16:rowId xmlns:a16="http://schemas.microsoft.com/office/drawing/2014/main" val="772136007"/>
                  </a:ext>
                </a:extLst>
              </a:tr>
              <a:tr h="370840">
                <a:tc>
                  <a:txBody>
                    <a:bodyPr/>
                    <a:lstStyle/>
                    <a:p>
                      <a:r>
                        <a:rPr lang="en-US" sz="2000"/>
                        <a:t>Readiness Criteria</a:t>
                      </a:r>
                    </a:p>
                  </a:txBody>
                  <a:tcPr>
                    <a:solidFill>
                      <a:srgbClr val="86C7D0"/>
                    </a:solidFill>
                  </a:tcPr>
                </a:tc>
                <a:tc>
                  <a:txBody>
                    <a:bodyPr/>
                    <a:lstStyle/>
                    <a:p>
                      <a:pPr algn="ctr"/>
                      <a:r>
                        <a:rPr lang="en-US" sz="2000"/>
                        <a:t>55-63</a:t>
                      </a:r>
                    </a:p>
                  </a:txBody>
                  <a:tcPr>
                    <a:solidFill>
                      <a:srgbClr val="86C7D0"/>
                    </a:solidFill>
                  </a:tcPr>
                </a:tc>
                <a:extLst>
                  <a:ext uri="{0D108BD9-81ED-4DB2-BD59-A6C34878D82A}">
                    <a16:rowId xmlns:a16="http://schemas.microsoft.com/office/drawing/2014/main" val="2270939112"/>
                  </a:ext>
                </a:extLst>
              </a:tr>
              <a:tr h="370840">
                <a:tc>
                  <a:txBody>
                    <a:bodyPr/>
                    <a:lstStyle/>
                    <a:p>
                      <a:r>
                        <a:rPr lang="en-US" sz="2000"/>
                        <a:t>What must physicians do? What is optional?</a:t>
                      </a:r>
                    </a:p>
                  </a:txBody>
                  <a:tcPr>
                    <a:solidFill>
                      <a:srgbClr val="86C7D0"/>
                    </a:solidFill>
                  </a:tcPr>
                </a:tc>
                <a:tc>
                  <a:txBody>
                    <a:bodyPr/>
                    <a:lstStyle/>
                    <a:p>
                      <a:pPr algn="ctr"/>
                      <a:r>
                        <a:rPr lang="en-US" sz="2000"/>
                        <a:t>64-66</a:t>
                      </a:r>
                    </a:p>
                  </a:txBody>
                  <a:tcPr>
                    <a:solidFill>
                      <a:srgbClr val="86C7D0"/>
                    </a:solidFill>
                  </a:tcPr>
                </a:tc>
                <a:extLst>
                  <a:ext uri="{0D108BD9-81ED-4DB2-BD59-A6C34878D82A}">
                    <a16:rowId xmlns:a16="http://schemas.microsoft.com/office/drawing/2014/main" val="3088277820"/>
                  </a:ext>
                </a:extLst>
              </a:tr>
              <a:tr h="370840">
                <a:tc>
                  <a:txBody>
                    <a:bodyPr/>
                    <a:lstStyle/>
                    <a:p>
                      <a:r>
                        <a:rPr lang="en-US" sz="2000"/>
                        <a:t>Next steps once you’re ready</a:t>
                      </a:r>
                    </a:p>
                  </a:txBody>
                  <a:tcPr>
                    <a:solidFill>
                      <a:srgbClr val="86C7D0"/>
                    </a:solidFill>
                  </a:tcPr>
                </a:tc>
                <a:tc>
                  <a:txBody>
                    <a:bodyPr/>
                    <a:lstStyle/>
                    <a:p>
                      <a:pPr algn="ctr"/>
                      <a:r>
                        <a:rPr lang="en-US" sz="2000"/>
                        <a:t>67-71</a:t>
                      </a:r>
                    </a:p>
                  </a:txBody>
                  <a:tcPr>
                    <a:solidFill>
                      <a:srgbClr val="86C7D0"/>
                    </a:solidFill>
                  </a:tcPr>
                </a:tc>
                <a:extLst>
                  <a:ext uri="{0D108BD9-81ED-4DB2-BD59-A6C34878D82A}">
                    <a16:rowId xmlns:a16="http://schemas.microsoft.com/office/drawing/2014/main" val="1473682400"/>
                  </a:ext>
                </a:extLst>
              </a:tr>
              <a:tr h="370840">
                <a:tc>
                  <a:txBody>
                    <a:bodyPr/>
                    <a:lstStyle/>
                    <a:p>
                      <a:r>
                        <a:rPr lang="en-US" sz="2000"/>
                        <a:t>Pre Go-Live tips</a:t>
                      </a:r>
                    </a:p>
                  </a:txBody>
                  <a:tcPr>
                    <a:solidFill>
                      <a:srgbClr val="86C7D0"/>
                    </a:solidFill>
                  </a:tcPr>
                </a:tc>
                <a:tc>
                  <a:txBody>
                    <a:bodyPr/>
                    <a:lstStyle/>
                    <a:p>
                      <a:pPr algn="ctr"/>
                      <a:r>
                        <a:rPr lang="en-US" sz="2000"/>
                        <a:t>72-79</a:t>
                      </a:r>
                    </a:p>
                  </a:txBody>
                  <a:tcPr>
                    <a:solidFill>
                      <a:srgbClr val="86C7D0"/>
                    </a:solidFill>
                  </a:tcPr>
                </a:tc>
                <a:extLst>
                  <a:ext uri="{0D108BD9-81ED-4DB2-BD59-A6C34878D82A}">
                    <a16:rowId xmlns:a16="http://schemas.microsoft.com/office/drawing/2014/main" val="3103482127"/>
                  </a:ext>
                </a:extLst>
              </a:tr>
            </a:tbl>
          </a:graphicData>
        </a:graphic>
      </p:graphicFrame>
    </p:spTree>
    <p:extLst>
      <p:ext uri="{BB962C8B-B14F-4D97-AF65-F5344CB8AC3E}">
        <p14:creationId xmlns:p14="http://schemas.microsoft.com/office/powerpoint/2010/main" val="8275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a:xfrm>
            <a:off x="655322" y="532702"/>
            <a:ext cx="10515600" cy="720629"/>
          </a:xfrm>
        </p:spPr>
        <p:txBody>
          <a:bodyPr/>
          <a:lstStyle/>
          <a:p>
            <a:pPr>
              <a:lnSpc>
                <a:spcPct val="100000"/>
              </a:lnSpc>
            </a:pPr>
            <a:r>
              <a:rPr lang="en-US">
                <a:solidFill>
                  <a:srgbClr val="275971"/>
                </a:solidFill>
              </a:rPr>
              <a:t>Conditions that allow for Encounter information to flow to the CED in Netcare</a:t>
            </a:r>
            <a:endParaRPr lang="en-CA"/>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655321" y="1569980"/>
            <a:ext cx="7246733" cy="4182234"/>
          </a:xfrm>
        </p:spPr>
        <p:txBody>
          <a:bodyPr>
            <a:normAutofit/>
          </a:bodyPr>
          <a:lstStyle/>
          <a:p>
            <a:pPr marL="0" indent="0">
              <a:lnSpc>
                <a:spcPct val="120000"/>
              </a:lnSpc>
              <a:buNone/>
            </a:pPr>
            <a:r>
              <a:rPr lang="en-US" sz="2000" b="1"/>
              <a:t>Med Access determines if a visit note is valid to submit to CII if the visit note is</a:t>
            </a:r>
            <a:r>
              <a:rPr lang="en-US" sz="2000"/>
              <a:t>: </a:t>
            </a:r>
          </a:p>
          <a:p>
            <a:pPr marL="360000" indent="-360000">
              <a:lnSpc>
                <a:spcPct val="120000"/>
              </a:lnSpc>
              <a:buFont typeface="Wingdings" panose="05000000000000000000" pitchFamily="2" charset="2"/>
              <a:buChar char="ü"/>
            </a:pPr>
            <a:r>
              <a:rPr lang="en-US" sz="2000"/>
              <a:t>Attached to a provider who is live on CII</a:t>
            </a:r>
          </a:p>
          <a:p>
            <a:pPr marL="360000" indent="-360000">
              <a:lnSpc>
                <a:spcPct val="120000"/>
              </a:lnSpc>
              <a:buFont typeface="Wingdings" panose="05000000000000000000" pitchFamily="2" charset="2"/>
              <a:buChar char="ü"/>
            </a:pPr>
            <a:r>
              <a:rPr lang="en-US" sz="2000"/>
              <a:t>NOT marked private</a:t>
            </a:r>
          </a:p>
          <a:p>
            <a:pPr marL="360000" indent="-360000">
              <a:lnSpc>
                <a:spcPct val="120000"/>
              </a:lnSpc>
              <a:buFont typeface="Wingdings" panose="05000000000000000000" pitchFamily="2" charset="2"/>
              <a:buChar char="ü"/>
            </a:pPr>
            <a:r>
              <a:rPr lang="en-US" sz="2000"/>
              <a:t>In a patient’s chart that is NOT marked as private</a:t>
            </a:r>
          </a:p>
          <a:p>
            <a:pPr marL="360000" indent="-360000">
              <a:lnSpc>
                <a:spcPct val="120000"/>
              </a:lnSpc>
              <a:buFont typeface="Wingdings" panose="05000000000000000000" pitchFamily="2" charset="2"/>
              <a:buChar char="ü"/>
            </a:pPr>
            <a:r>
              <a:rPr lang="en-US" sz="2000"/>
              <a:t>Signed-off and closed</a:t>
            </a:r>
          </a:p>
          <a:p>
            <a:pPr marL="0" indent="0">
              <a:lnSpc>
                <a:spcPct val="120000"/>
              </a:lnSpc>
              <a:buNone/>
            </a:pPr>
            <a:endParaRPr lang="en-US" sz="2000"/>
          </a:p>
          <a:p>
            <a:pPr marL="0" indent="0">
              <a:lnSpc>
                <a:spcPct val="120000"/>
              </a:lnSpc>
              <a:buNone/>
            </a:pPr>
            <a:r>
              <a:rPr lang="en-US" sz="2000">
                <a:solidFill>
                  <a:srgbClr val="569BBE"/>
                </a:solidFill>
              </a:rPr>
              <a:t>Note: a previously created visit note that is updated, will be updated in Netcare</a:t>
            </a:r>
          </a:p>
          <a:p>
            <a:pPr marL="0" indent="0">
              <a:lnSpc>
                <a:spcPct val="120000"/>
              </a:lnSpc>
              <a:buNone/>
            </a:pPr>
            <a:endParaRPr lang="en-US" sz="2000"/>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6DC53FFB-A99B-4238-ADEC-2D46C64D7143}"/>
              </a:ext>
            </a:extLst>
          </p:cNvPr>
          <p:cNvSpPr txBox="1"/>
          <p:nvPr/>
        </p:nvSpPr>
        <p:spPr>
          <a:xfrm flipH="1">
            <a:off x="8346007" y="1549683"/>
            <a:ext cx="3190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Details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https://help.med-access.net/PDF/Med_Access_EMR_CII_CPAR_Guide.pdf</a:t>
            </a: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5277E3E7-E5C8-4121-B6EA-124742BF1810}"/>
              </a:ext>
            </a:extLst>
          </p:cNvPr>
          <p:cNvPicPr>
            <a:picLocks noChangeAspect="1"/>
          </p:cNvPicPr>
          <p:nvPr/>
        </p:nvPicPr>
        <p:blipFill>
          <a:blip r:embed="rId4"/>
          <a:stretch>
            <a:fillRect/>
          </a:stretch>
        </p:blipFill>
        <p:spPr>
          <a:xfrm>
            <a:off x="8624269" y="2565346"/>
            <a:ext cx="2634147" cy="340511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2546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73170-CE18-45B6-A39E-B024C942333B}"/>
              </a:ext>
            </a:extLst>
          </p:cNvPr>
          <p:cNvPicPr>
            <a:picLocks noChangeAspect="1"/>
          </p:cNvPicPr>
          <p:nvPr/>
        </p:nvPicPr>
        <p:blipFill>
          <a:blip r:embed="rId3"/>
          <a:stretch>
            <a:fillRect/>
          </a:stretch>
        </p:blipFill>
        <p:spPr>
          <a:xfrm>
            <a:off x="4395337" y="1750016"/>
            <a:ext cx="3401326" cy="439683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itle 3"/>
          <p:cNvSpPr>
            <a:spLocks noGrp="1"/>
          </p:cNvSpPr>
          <p:nvPr>
            <p:ph type="title"/>
          </p:nvPr>
        </p:nvSpPr>
        <p:spPr>
          <a:xfrm>
            <a:off x="693820" y="176576"/>
            <a:ext cx="11498179" cy="1070333"/>
          </a:xfrm>
        </p:spPr>
        <p:txBody>
          <a:bodyPr>
            <a:normAutofit fontScale="90000"/>
          </a:bodyPr>
          <a:lstStyle/>
          <a:p>
            <a:r>
              <a:rPr lang="en-US" sz="4000">
                <a:solidFill>
                  <a:srgbClr val="275971"/>
                </a:solidFill>
              </a:rPr>
              <a:t>Refer to the TELUS Med Access EMR CII/CPAR Guide</a:t>
            </a:r>
            <a:br>
              <a:rPr lang="en-US" sz="1800"/>
            </a:br>
            <a:endParaRPr lang="en-US" sz="1800"/>
          </a:p>
        </p:txBody>
      </p:sp>
      <p:sp>
        <p:nvSpPr>
          <p:cNvPr id="2" name="Slide Number Placeholder 1"/>
          <p:cNvSpPr>
            <a:spLocks noGrp="1"/>
          </p:cNvSpPr>
          <p:nvPr>
            <p:ph type="sldNum" sz="quarter" idx="4294967295"/>
          </p:nvPr>
        </p:nvSpPr>
        <p:spPr>
          <a:xfrm>
            <a:off x="0" y="6308725"/>
            <a:ext cx="2743200" cy="366713"/>
          </a:xfrm>
        </p:spPr>
        <p:txBody>
          <a:bodyPr/>
          <a:lstStyle/>
          <a:p>
            <a:fld id="{478F7A80-B2DB-445F-A349-2A75F9654827}" type="slidenum">
              <a:rPr lang="en-CA" smtClean="0"/>
              <a:pPr/>
              <a:t>21</a:t>
            </a:fld>
            <a:endParaRPr lang="en-CA"/>
          </a:p>
        </p:txBody>
      </p:sp>
    </p:spTree>
    <p:extLst>
      <p:ext uri="{BB962C8B-B14F-4D97-AF65-F5344CB8AC3E}">
        <p14:creationId xmlns:p14="http://schemas.microsoft.com/office/powerpoint/2010/main" val="2527739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294967295"/>
          </p:nvPr>
        </p:nvSpPr>
        <p:spPr>
          <a:xfrm>
            <a:off x="530357" y="3777758"/>
            <a:ext cx="11141005" cy="603328"/>
          </a:xfrm>
        </p:spPr>
        <p:txBody>
          <a:bodyPr/>
          <a:lstStyle/>
          <a:p>
            <a:pPr marL="0" indent="0" algn="ctr">
              <a:buNone/>
            </a:pPr>
            <a:r>
              <a:rPr lang="en-US">
                <a:solidFill>
                  <a:schemeClr val="bg1">
                    <a:lumMod val="50000"/>
                  </a:schemeClr>
                </a:solidFill>
              </a:rPr>
              <a:t>Data that Maps to Alberta Netcare and CPAR</a:t>
            </a:r>
            <a:endParaRPr lang="en-CA">
              <a:solidFill>
                <a:schemeClr val="bg1">
                  <a:lumMod val="50000"/>
                </a:schemeClr>
              </a:solidFill>
            </a:endParaRPr>
          </a:p>
          <a:p>
            <a:pPr algn="ctr"/>
            <a:endParaRPr lang="en-CA"/>
          </a:p>
        </p:txBody>
      </p:sp>
      <p:sp>
        <p:nvSpPr>
          <p:cNvPr id="4" name="Title 3"/>
          <p:cNvSpPr>
            <a:spLocks noGrp="1"/>
          </p:cNvSpPr>
          <p:nvPr>
            <p:ph type="ctrTitle"/>
          </p:nvPr>
        </p:nvSpPr>
        <p:spPr>
          <a:xfrm>
            <a:off x="530357" y="1599018"/>
            <a:ext cx="11131285" cy="978569"/>
          </a:xfrm>
        </p:spPr>
        <p:txBody>
          <a:bodyPr vert="horz" lIns="91440" tIns="45720" rIns="91440" bIns="45720" rtlCol="0" anchor="b">
            <a:normAutofit/>
          </a:bodyPr>
          <a:lstStyle/>
          <a:p>
            <a:pPr algn="ctr"/>
            <a:r>
              <a:rPr lang="en-US" sz="6000">
                <a:solidFill>
                  <a:schemeClr val="bg2">
                    <a:lumMod val="50000"/>
                  </a:schemeClr>
                </a:solidFill>
              </a:rPr>
              <a:t>Med Access Data Mapping</a:t>
            </a:r>
            <a:endParaRPr lang="en-CA" sz="6000">
              <a:solidFill>
                <a:schemeClr val="bg2">
                  <a:lumMod val="50000"/>
                </a:schemeClr>
              </a:solidFill>
            </a:endParaRPr>
          </a:p>
        </p:txBody>
      </p:sp>
    </p:spTree>
    <p:extLst>
      <p:ext uri="{BB962C8B-B14F-4D97-AF65-F5344CB8AC3E}">
        <p14:creationId xmlns:p14="http://schemas.microsoft.com/office/powerpoint/2010/main" val="3016691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CFB7722-74C6-7748-AD31-8F535C161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63" y="1249565"/>
            <a:ext cx="2991028" cy="1147097"/>
          </a:xfrm>
          <a:prstGeom prst="rect">
            <a:avLst/>
          </a:prstGeom>
        </p:spPr>
      </p:pic>
      <p:grpSp>
        <p:nvGrpSpPr>
          <p:cNvPr id="6" name="Group 5">
            <a:extLst>
              <a:ext uri="{FF2B5EF4-FFF2-40B4-BE49-F238E27FC236}">
                <a16:creationId xmlns:a16="http://schemas.microsoft.com/office/drawing/2014/main" id="{D1E7C775-80D3-4AEF-9BA7-F31001910DFA}"/>
              </a:ext>
            </a:extLst>
          </p:cNvPr>
          <p:cNvGrpSpPr/>
          <p:nvPr/>
        </p:nvGrpSpPr>
        <p:grpSpPr>
          <a:xfrm>
            <a:off x="4333411" y="1823150"/>
            <a:ext cx="6472774" cy="4750979"/>
            <a:chOff x="3424261" y="2107021"/>
            <a:chExt cx="5343477" cy="3854053"/>
          </a:xfrm>
        </p:grpSpPr>
        <p:pic>
          <p:nvPicPr>
            <p:cNvPr id="4" name="Picture 3" descr="D:\Users\chris.diamant\AppData\Local\Microsoft\Windows\INetCache\Content.Word\Screen Shot 2019-11-29 at 3.03.55 PM.png"/>
            <p:cNvPicPr/>
            <p:nvPr/>
          </p:nvPicPr>
          <p:blipFill>
            <a:blip r:embed="rId4">
              <a:extLst>
                <a:ext uri="{28A0092B-C50C-407E-A947-70E740481C1C}">
                  <a14:useLocalDpi xmlns:a14="http://schemas.microsoft.com/office/drawing/2010/main" val="0"/>
                </a:ext>
              </a:extLst>
            </a:blip>
            <a:srcRect/>
            <a:stretch>
              <a:fillRect/>
            </a:stretch>
          </p:blipFill>
          <p:spPr bwMode="auto">
            <a:xfrm>
              <a:off x="3424261" y="2107021"/>
              <a:ext cx="5343477" cy="3854053"/>
            </a:xfrm>
            <a:prstGeom prst="rect">
              <a:avLst/>
            </a:prstGeom>
            <a:noFill/>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3465836" y="3264022"/>
              <a:ext cx="863680" cy="118586"/>
            </a:xfrm>
            <a:prstGeom prst="rect">
              <a:avLst/>
            </a:prstGeom>
            <a:noFill/>
            <a:ln w="28575" cap="flat" cmpd="sng" algn="ctr">
              <a:solidFill>
                <a:srgbClr val="92D05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4624411" y="3264022"/>
              <a:ext cx="863680" cy="118586"/>
            </a:xfrm>
            <a:prstGeom prst="rect">
              <a:avLst/>
            </a:prstGeom>
            <a:noFill/>
            <a:ln w="28575" cap="flat" cmpd="sng" algn="ctr">
              <a:solidFill>
                <a:srgbClr val="92D05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5790697" y="3472190"/>
              <a:ext cx="863680" cy="118586"/>
            </a:xfrm>
            <a:prstGeom prst="rect">
              <a:avLst/>
            </a:prstGeom>
            <a:noFill/>
            <a:ln w="28575" cap="flat" cmpd="sng" algn="ctr">
              <a:solidFill>
                <a:srgbClr val="92D05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a:off x="3465836" y="3703453"/>
              <a:ext cx="863680" cy="118586"/>
            </a:xfrm>
            <a:prstGeom prst="rect">
              <a:avLst/>
            </a:prstGeom>
            <a:noFill/>
            <a:ln w="28575" cap="flat" cmpd="sng" algn="ctr">
              <a:solidFill>
                <a:srgbClr val="92D05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Rectangle 14"/>
            <p:cNvSpPr/>
            <p:nvPr/>
          </p:nvSpPr>
          <p:spPr>
            <a:xfrm>
              <a:off x="4624410" y="3472189"/>
              <a:ext cx="863680" cy="118586"/>
            </a:xfrm>
            <a:prstGeom prst="rect">
              <a:avLst/>
            </a:prstGeom>
            <a:noFill/>
            <a:ln w="28575" cap="flat" cmpd="sng" algn="ctr">
              <a:solidFill>
                <a:srgbClr val="92D05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Rectangle 15"/>
            <p:cNvSpPr/>
            <p:nvPr/>
          </p:nvSpPr>
          <p:spPr>
            <a:xfrm>
              <a:off x="4624409" y="3703452"/>
              <a:ext cx="863680" cy="118586"/>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Rectangle 16"/>
            <p:cNvSpPr/>
            <p:nvPr/>
          </p:nvSpPr>
          <p:spPr>
            <a:xfrm>
              <a:off x="6811877" y="4140794"/>
              <a:ext cx="591837" cy="83693"/>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Rectangle 17"/>
            <p:cNvSpPr/>
            <p:nvPr/>
          </p:nvSpPr>
          <p:spPr>
            <a:xfrm>
              <a:off x="6811878" y="3698091"/>
              <a:ext cx="520889" cy="117712"/>
            </a:xfrm>
            <a:prstGeom prst="rect">
              <a:avLst/>
            </a:prstGeom>
            <a:noFill/>
            <a:ln w="28575" cap="flat" cmpd="sng" algn="ctr">
              <a:solidFill>
                <a:srgbClr val="FFFF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ectangle 30"/>
            <p:cNvSpPr/>
            <p:nvPr/>
          </p:nvSpPr>
          <p:spPr>
            <a:xfrm>
              <a:off x="3465837" y="4912113"/>
              <a:ext cx="721709" cy="112102"/>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5782440" y="5596911"/>
              <a:ext cx="509803" cy="93770"/>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 name="TextBox 1"/>
          <p:cNvSpPr txBox="1"/>
          <p:nvPr/>
        </p:nvSpPr>
        <p:spPr>
          <a:xfrm>
            <a:off x="6447929" y="1409804"/>
            <a:ext cx="218681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Demographics</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20" name="Title 1">
            <a:extLst>
              <a:ext uri="{FF2B5EF4-FFF2-40B4-BE49-F238E27FC236}">
                <a16:creationId xmlns:a16="http://schemas.microsoft.com/office/drawing/2014/main" id="{6C08DCA7-474E-4898-8D33-B1F58CB5965C}"/>
              </a:ext>
            </a:extLst>
          </p:cNvPr>
          <p:cNvSpPr>
            <a:spLocks noGrp="1"/>
          </p:cNvSpPr>
          <p:nvPr>
            <p:ph type="title"/>
          </p:nvPr>
        </p:nvSpPr>
        <p:spPr>
          <a:xfrm>
            <a:off x="838200" y="122452"/>
            <a:ext cx="10515600"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1217725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1DDC5E-A6C6-4D37-BF5E-A18C5B06162D}"/>
              </a:ext>
            </a:extLst>
          </p:cNvPr>
          <p:cNvGrpSpPr/>
          <p:nvPr/>
        </p:nvGrpSpPr>
        <p:grpSpPr>
          <a:xfrm>
            <a:off x="2809089" y="1879214"/>
            <a:ext cx="6573821" cy="2995666"/>
            <a:chOff x="3344358" y="1889013"/>
            <a:chExt cx="6573821" cy="2995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58" y="1889013"/>
              <a:ext cx="6573821" cy="2995666"/>
            </a:xfrm>
            <a:prstGeom prst="rect">
              <a:avLst/>
            </a:prstGeom>
            <a:ln>
              <a:solidFill>
                <a:schemeClr val="tx1"/>
              </a:solidFill>
            </a:ln>
            <a:effectLst>
              <a:outerShdw blurRad="50800" dist="38100" dir="2700000" algn="tl" rotWithShape="0">
                <a:prstClr val="black">
                  <a:alpha val="40000"/>
                </a:prstClr>
              </a:outerShdw>
            </a:effectLst>
          </p:spPr>
        </p:pic>
        <p:sp>
          <p:nvSpPr>
            <p:cNvPr id="21" name="Rectangle 20"/>
            <p:cNvSpPr/>
            <p:nvPr/>
          </p:nvSpPr>
          <p:spPr>
            <a:xfrm>
              <a:off x="3423276" y="2431613"/>
              <a:ext cx="982210" cy="113825"/>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Rectangle 21"/>
            <p:cNvSpPr/>
            <p:nvPr/>
          </p:nvSpPr>
          <p:spPr>
            <a:xfrm>
              <a:off x="5829671" y="2435573"/>
              <a:ext cx="982210" cy="113825"/>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ectangle 32"/>
            <p:cNvSpPr/>
            <p:nvPr/>
          </p:nvSpPr>
          <p:spPr>
            <a:xfrm>
              <a:off x="8212820" y="2436049"/>
              <a:ext cx="364379" cy="109388"/>
            </a:xfrm>
            <a:prstGeom prst="rect">
              <a:avLst/>
            </a:prstGeom>
            <a:noFill/>
            <a:ln w="25400"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ectangle 35"/>
            <p:cNvSpPr/>
            <p:nvPr/>
          </p:nvSpPr>
          <p:spPr>
            <a:xfrm>
              <a:off x="8233450" y="2679733"/>
              <a:ext cx="1290920" cy="105422"/>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1FF66CA-DA2F-4D2B-9CFB-2AC9AABB7C0C}"/>
              </a:ext>
            </a:extLst>
          </p:cNvPr>
          <p:cNvGrpSpPr/>
          <p:nvPr/>
        </p:nvGrpSpPr>
        <p:grpSpPr>
          <a:xfrm>
            <a:off x="2975404" y="5109578"/>
            <a:ext cx="6241190" cy="1112044"/>
            <a:chOff x="3676988" y="5075015"/>
            <a:chExt cx="6241190" cy="1112044"/>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988" y="5075015"/>
              <a:ext cx="6241190" cy="1112044"/>
            </a:xfrm>
            <a:prstGeom prst="rect">
              <a:avLst/>
            </a:prstGeom>
            <a:ln>
              <a:solidFill>
                <a:schemeClr val="tx1"/>
              </a:solidFill>
            </a:ln>
            <a:effectLst>
              <a:outerShdw blurRad="50800" dist="38100" dir="2700000" algn="tl" rotWithShape="0">
                <a:prstClr val="black">
                  <a:alpha val="40000"/>
                </a:prstClr>
              </a:outerShdw>
            </a:effectLst>
          </p:spPr>
        </p:pic>
        <p:sp>
          <p:nvSpPr>
            <p:cNvPr id="52" name="Rectangle 51"/>
            <p:cNvSpPr/>
            <p:nvPr/>
          </p:nvSpPr>
          <p:spPr>
            <a:xfrm>
              <a:off x="3718561" y="5489842"/>
              <a:ext cx="623004" cy="462709"/>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 name="Rectangle 52"/>
            <p:cNvSpPr/>
            <p:nvPr/>
          </p:nvSpPr>
          <p:spPr>
            <a:xfrm>
              <a:off x="4561542" y="5489841"/>
              <a:ext cx="623004" cy="462709"/>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Rectangle 53"/>
            <p:cNvSpPr/>
            <p:nvPr/>
          </p:nvSpPr>
          <p:spPr>
            <a:xfrm>
              <a:off x="5429503" y="5489839"/>
              <a:ext cx="847546" cy="462710"/>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 name="TextBox 1"/>
          <p:cNvSpPr txBox="1"/>
          <p:nvPr/>
        </p:nvSpPr>
        <p:spPr>
          <a:xfrm>
            <a:off x="5046769" y="1493789"/>
            <a:ext cx="209846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Information</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grpSp>
        <p:nvGrpSpPr>
          <p:cNvPr id="3" name="Group 2">
            <a:extLst>
              <a:ext uri="{FF2B5EF4-FFF2-40B4-BE49-F238E27FC236}">
                <a16:creationId xmlns:a16="http://schemas.microsoft.com/office/drawing/2014/main" id="{314AD092-3BED-4AC1-A773-DF879EF6D653}"/>
              </a:ext>
            </a:extLst>
          </p:cNvPr>
          <p:cNvGrpSpPr/>
          <p:nvPr/>
        </p:nvGrpSpPr>
        <p:grpSpPr>
          <a:xfrm>
            <a:off x="835663" y="1238876"/>
            <a:ext cx="2508695" cy="468526"/>
            <a:chOff x="835663" y="1731508"/>
            <a:chExt cx="2508695" cy="468526"/>
          </a:xfrm>
        </p:grpSpPr>
        <p:pic>
          <p:nvPicPr>
            <p:cNvPr id="15" name="Picture 14">
              <a:extLst>
                <a:ext uri="{FF2B5EF4-FFF2-40B4-BE49-F238E27FC236}">
                  <a16:creationId xmlns:a16="http://schemas.microsoft.com/office/drawing/2014/main" id="{BE09D495-F5D3-43AA-A1F0-8AB5CD0A16BA}"/>
                </a:ext>
              </a:extLst>
            </p:cNvPr>
            <p:cNvPicPr>
              <a:picLocks noChangeAspect="1"/>
            </p:cNvPicPr>
            <p:nvPr/>
          </p:nvPicPr>
          <p:blipFill rotWithShape="1">
            <a:blip r:embed="rId5">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4" name="Picture 13">
              <a:extLst>
                <a:ext uri="{FF2B5EF4-FFF2-40B4-BE49-F238E27FC236}">
                  <a16:creationId xmlns:a16="http://schemas.microsoft.com/office/drawing/2014/main" id="{8BC3B3F2-1730-4DD8-AA2A-515A94E52499}"/>
                </a:ext>
              </a:extLst>
            </p:cNvPr>
            <p:cNvPicPr>
              <a:picLocks noChangeAspect="1"/>
            </p:cNvPicPr>
            <p:nvPr/>
          </p:nvPicPr>
          <p:blipFill rotWithShape="1">
            <a:blip r:embed="rId5">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7" name="Title 1">
            <a:extLst>
              <a:ext uri="{FF2B5EF4-FFF2-40B4-BE49-F238E27FC236}">
                <a16:creationId xmlns:a16="http://schemas.microsoft.com/office/drawing/2014/main" id="{11185E54-CF9C-434A-B48B-5847A4A5A35C}"/>
              </a:ext>
            </a:extLst>
          </p:cNvPr>
          <p:cNvSpPr>
            <a:spLocks noGrp="1"/>
          </p:cNvSpPr>
          <p:nvPr>
            <p:ph type="title"/>
          </p:nvPr>
        </p:nvSpPr>
        <p:spPr>
          <a:xfrm>
            <a:off x="838200" y="134638"/>
            <a:ext cx="10515600"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4217665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86" y="2426156"/>
            <a:ext cx="6859785" cy="4217903"/>
          </a:xfrm>
          <a:prstGeom prst="rect">
            <a:avLst/>
          </a:prstGeom>
          <a:ln>
            <a:solidFill>
              <a:schemeClr val="tx1"/>
            </a:solidFill>
          </a:ln>
          <a:effectLst>
            <a:outerShdw blurRad="50800" dist="38100" dir="2700000" algn="tl" rotWithShape="0">
              <a:prstClr val="black">
                <a:alpha val="40000"/>
              </a:prstClr>
            </a:outerShdw>
          </a:effectLst>
        </p:spPr>
      </p:pic>
      <p:sp>
        <p:nvSpPr>
          <p:cNvPr id="12" name="Rectangle 11"/>
          <p:cNvSpPr/>
          <p:nvPr/>
        </p:nvSpPr>
        <p:spPr>
          <a:xfrm>
            <a:off x="6891156" y="3517626"/>
            <a:ext cx="1969122" cy="266814"/>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DAA0D4FE-B9B2-41E6-9169-56AED2D4F2F0}"/>
              </a:ext>
            </a:extLst>
          </p:cNvPr>
          <p:cNvSpPr txBox="1"/>
          <p:nvPr/>
        </p:nvSpPr>
        <p:spPr>
          <a:xfrm>
            <a:off x="3357689" y="1988690"/>
            <a:ext cx="569277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The Site Name is the source of the clinic displayed in Netcare</a:t>
            </a:r>
          </a:p>
        </p:txBody>
      </p:sp>
      <p:grpSp>
        <p:nvGrpSpPr>
          <p:cNvPr id="7" name="Group 6">
            <a:extLst>
              <a:ext uri="{FF2B5EF4-FFF2-40B4-BE49-F238E27FC236}">
                <a16:creationId xmlns:a16="http://schemas.microsoft.com/office/drawing/2014/main" id="{E3BB9759-0C27-499D-8EAC-60488A358218}"/>
              </a:ext>
            </a:extLst>
          </p:cNvPr>
          <p:cNvGrpSpPr/>
          <p:nvPr/>
        </p:nvGrpSpPr>
        <p:grpSpPr>
          <a:xfrm>
            <a:off x="835663" y="1238876"/>
            <a:ext cx="2508695" cy="468526"/>
            <a:chOff x="835663" y="1731508"/>
            <a:chExt cx="2508695" cy="468526"/>
          </a:xfrm>
        </p:grpSpPr>
        <p:pic>
          <p:nvPicPr>
            <p:cNvPr id="8" name="Picture 7">
              <a:extLst>
                <a:ext uri="{FF2B5EF4-FFF2-40B4-BE49-F238E27FC236}">
                  <a16:creationId xmlns:a16="http://schemas.microsoft.com/office/drawing/2014/main" id="{591BFABB-F669-4FF5-8F46-FC0C3247642A}"/>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9" name="Picture 8">
              <a:extLst>
                <a:ext uri="{FF2B5EF4-FFF2-40B4-BE49-F238E27FC236}">
                  <a16:creationId xmlns:a16="http://schemas.microsoft.com/office/drawing/2014/main" id="{146B1AA9-426C-4CF8-90D4-98E4C5C0CD9B}"/>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0" name="Title 1">
            <a:extLst>
              <a:ext uri="{FF2B5EF4-FFF2-40B4-BE49-F238E27FC236}">
                <a16:creationId xmlns:a16="http://schemas.microsoft.com/office/drawing/2014/main" id="{437EE6A1-458A-4237-8219-BCC32CE81E26}"/>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3873912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6B5291-E3BC-42F2-A239-FBB2B492E386}"/>
              </a:ext>
            </a:extLst>
          </p:cNvPr>
          <p:cNvGrpSpPr/>
          <p:nvPr/>
        </p:nvGrpSpPr>
        <p:grpSpPr>
          <a:xfrm>
            <a:off x="1092549" y="1791387"/>
            <a:ext cx="10223060" cy="4575498"/>
            <a:chOff x="1482234" y="1608090"/>
            <a:chExt cx="10223060" cy="4575498"/>
          </a:xfrm>
        </p:grpSpPr>
        <p:pic>
          <p:nvPicPr>
            <p:cNvPr id="23" name="Picture 22"/>
            <p:cNvPicPr/>
            <p:nvPr/>
          </p:nvPicPr>
          <p:blipFill>
            <a:blip r:embed="rId3"/>
            <a:stretch>
              <a:fillRect/>
            </a:stretch>
          </p:blipFill>
          <p:spPr>
            <a:xfrm>
              <a:off x="3037517" y="2170879"/>
              <a:ext cx="6116965" cy="4012709"/>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671722" y="1608090"/>
              <a:ext cx="282243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Reason for Encounter</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 name="Straight Arrow Connector 3"/>
            <p:cNvCxnSpPr>
              <a:stCxn id="2" idx="2"/>
            </p:cNvCxnSpPr>
            <p:nvPr/>
          </p:nvCxnSpPr>
          <p:spPr>
            <a:xfrm flipH="1">
              <a:off x="4158503" y="1931255"/>
              <a:ext cx="924439" cy="514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482234" y="3024800"/>
              <a:ext cx="12362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Clinical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Encounter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Clinical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Assessment</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8" name="Straight Arrow Connector 7"/>
            <p:cNvCxnSpPr>
              <a:cxnSpLocks/>
              <a:stCxn id="5" idx="3"/>
            </p:cNvCxnSpPr>
            <p:nvPr/>
          </p:nvCxnSpPr>
          <p:spPr>
            <a:xfrm flipV="1">
              <a:off x="2718470" y="3429000"/>
              <a:ext cx="315317" cy="1036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381388" y="3716189"/>
              <a:ext cx="2323906"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Measured Observations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Blood Pressure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Weight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Waist Circumference</a:t>
              </a:r>
              <a:endParaRPr kumimoji="0" lang="en-CA"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11" name="Straight Arrow Connector 10"/>
            <p:cNvCxnSpPr>
              <a:cxnSpLocks/>
              <a:stCxn id="9" idx="1"/>
            </p:cNvCxnSpPr>
            <p:nvPr/>
          </p:nvCxnSpPr>
          <p:spPr>
            <a:xfrm flipH="1">
              <a:off x="7768422" y="4293270"/>
              <a:ext cx="1612966" cy="95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D82D3F2-3846-459D-A1A5-DDDA21E9EB91}"/>
              </a:ext>
            </a:extLst>
          </p:cNvPr>
          <p:cNvGrpSpPr/>
          <p:nvPr/>
        </p:nvGrpSpPr>
        <p:grpSpPr>
          <a:xfrm>
            <a:off x="835663" y="1238876"/>
            <a:ext cx="2508695" cy="468526"/>
            <a:chOff x="835663" y="1731508"/>
            <a:chExt cx="2508695" cy="468526"/>
          </a:xfrm>
        </p:grpSpPr>
        <p:pic>
          <p:nvPicPr>
            <p:cNvPr id="13" name="Picture 12">
              <a:extLst>
                <a:ext uri="{FF2B5EF4-FFF2-40B4-BE49-F238E27FC236}">
                  <a16:creationId xmlns:a16="http://schemas.microsoft.com/office/drawing/2014/main" id="{0B43B342-7B22-414F-9658-DAD93C49C913}"/>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4" name="Picture 13">
              <a:extLst>
                <a:ext uri="{FF2B5EF4-FFF2-40B4-BE49-F238E27FC236}">
                  <a16:creationId xmlns:a16="http://schemas.microsoft.com/office/drawing/2014/main" id="{25A0F3CF-4776-4E00-8AC9-54923F6E1B57}"/>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5" name="Title 1">
            <a:extLst>
              <a:ext uri="{FF2B5EF4-FFF2-40B4-BE49-F238E27FC236}">
                <a16:creationId xmlns:a16="http://schemas.microsoft.com/office/drawing/2014/main" id="{7BBBF312-1D82-401D-A76E-33E0FA5D5673}"/>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2603607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785C918-2EC1-4B55-B224-9FD6C92DCCCD" descr="C4CA47BF-3E7D-4FFA-B888-987E8FE63C2F@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349" y="2147549"/>
            <a:ext cx="3670847" cy="39252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447245" y="3113848"/>
            <a:ext cx="2752113" cy="303314"/>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6"/>
          <p:cNvSpPr/>
          <p:nvPr/>
        </p:nvSpPr>
        <p:spPr>
          <a:xfrm>
            <a:off x="6447245" y="3460449"/>
            <a:ext cx="1702263" cy="309737"/>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096" y="2701137"/>
            <a:ext cx="4307897" cy="2774444"/>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p:cNvSpPr/>
          <p:nvPr/>
        </p:nvSpPr>
        <p:spPr>
          <a:xfrm>
            <a:off x="1659409" y="3225995"/>
            <a:ext cx="1696039" cy="262388"/>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Rectangle 16"/>
          <p:cNvSpPr/>
          <p:nvPr/>
        </p:nvSpPr>
        <p:spPr>
          <a:xfrm>
            <a:off x="8256301" y="4446211"/>
            <a:ext cx="776477" cy="138869"/>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extBox 1"/>
          <p:cNvSpPr txBox="1"/>
          <p:nvPr/>
        </p:nvSpPr>
        <p:spPr>
          <a:xfrm>
            <a:off x="1979043" y="2175843"/>
            <a:ext cx="161608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Possible Allergy</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 name="Straight Arrow Connector 3"/>
          <p:cNvCxnSpPr>
            <a:cxnSpLocks/>
            <a:stCxn id="2" idx="2"/>
          </p:cNvCxnSpPr>
          <p:nvPr/>
        </p:nvCxnSpPr>
        <p:spPr>
          <a:xfrm flipH="1">
            <a:off x="2677098" y="2499008"/>
            <a:ext cx="109987" cy="7269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35072" y="1720623"/>
            <a:ext cx="23049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 Concern History</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9" name="Straight Arrow Connector 8"/>
          <p:cNvCxnSpPr/>
          <p:nvPr/>
        </p:nvCxnSpPr>
        <p:spPr>
          <a:xfrm flipH="1">
            <a:off x="7547174" y="2065432"/>
            <a:ext cx="222479" cy="9790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21D8982-3F15-4C11-B07B-0C7187F9C47D}"/>
              </a:ext>
            </a:extLst>
          </p:cNvPr>
          <p:cNvGrpSpPr/>
          <p:nvPr/>
        </p:nvGrpSpPr>
        <p:grpSpPr>
          <a:xfrm>
            <a:off x="835663" y="1238876"/>
            <a:ext cx="2508695" cy="468526"/>
            <a:chOff x="835663" y="1731508"/>
            <a:chExt cx="2508695" cy="468526"/>
          </a:xfrm>
        </p:grpSpPr>
        <p:pic>
          <p:nvPicPr>
            <p:cNvPr id="16" name="Picture 15">
              <a:extLst>
                <a:ext uri="{FF2B5EF4-FFF2-40B4-BE49-F238E27FC236}">
                  <a16:creationId xmlns:a16="http://schemas.microsoft.com/office/drawing/2014/main" id="{EC74D53F-AEEB-4F82-A8B9-53F7A644F53D}"/>
                </a:ext>
              </a:extLst>
            </p:cNvPr>
            <p:cNvPicPr>
              <a:picLocks noChangeAspect="1"/>
            </p:cNvPicPr>
            <p:nvPr/>
          </p:nvPicPr>
          <p:blipFill rotWithShape="1">
            <a:blip r:embed="rId5">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9" name="Picture 18">
              <a:extLst>
                <a:ext uri="{FF2B5EF4-FFF2-40B4-BE49-F238E27FC236}">
                  <a16:creationId xmlns:a16="http://schemas.microsoft.com/office/drawing/2014/main" id="{F3FD60AE-B584-4AF0-9BCD-239E7DA1C847}"/>
                </a:ext>
              </a:extLst>
            </p:cNvPr>
            <p:cNvPicPr>
              <a:picLocks noChangeAspect="1"/>
            </p:cNvPicPr>
            <p:nvPr/>
          </p:nvPicPr>
          <p:blipFill rotWithShape="1">
            <a:blip r:embed="rId5">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20" name="Title 1">
            <a:extLst>
              <a:ext uri="{FF2B5EF4-FFF2-40B4-BE49-F238E27FC236}">
                <a16:creationId xmlns:a16="http://schemas.microsoft.com/office/drawing/2014/main" id="{1BB193E9-28D8-4C3E-9CB5-20F3601A6745}"/>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2613247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79297" y="2884164"/>
            <a:ext cx="3263747" cy="29113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377918" y="3224657"/>
            <a:ext cx="1788750" cy="32211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693" y="1927525"/>
            <a:ext cx="6906312" cy="3872273"/>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4EFF9B61-B597-8D4A-9830-1D81EFA62C32}"/>
              </a:ext>
            </a:extLst>
          </p:cNvPr>
          <p:cNvSpPr/>
          <p:nvPr/>
        </p:nvSpPr>
        <p:spPr>
          <a:xfrm>
            <a:off x="4377919" y="2884165"/>
            <a:ext cx="1696039" cy="262388"/>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F8F5F1F-24A7-674B-901F-11468463764A}"/>
              </a:ext>
            </a:extLst>
          </p:cNvPr>
          <p:cNvSpPr/>
          <p:nvPr/>
        </p:nvSpPr>
        <p:spPr>
          <a:xfrm>
            <a:off x="4377919" y="3195912"/>
            <a:ext cx="1696039" cy="342109"/>
          </a:xfrm>
          <a:prstGeom prst="rect">
            <a:avLst/>
          </a:prstGeom>
          <a:noFill/>
          <a:ln w="28575" cap="flat"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45000ECF-C7B0-4C4B-815D-0B433A5F4956}"/>
              </a:ext>
            </a:extLst>
          </p:cNvPr>
          <p:cNvGrpSpPr/>
          <p:nvPr/>
        </p:nvGrpSpPr>
        <p:grpSpPr>
          <a:xfrm>
            <a:off x="835663" y="1238876"/>
            <a:ext cx="2508695" cy="468526"/>
            <a:chOff x="835663" y="1731508"/>
            <a:chExt cx="2508695" cy="468526"/>
          </a:xfrm>
        </p:grpSpPr>
        <p:pic>
          <p:nvPicPr>
            <p:cNvPr id="12" name="Picture 11">
              <a:extLst>
                <a:ext uri="{FF2B5EF4-FFF2-40B4-BE49-F238E27FC236}">
                  <a16:creationId xmlns:a16="http://schemas.microsoft.com/office/drawing/2014/main" id="{9ED8C9C1-4FE7-4BC7-AE73-8BB31E2A9E88}"/>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3" name="Picture 12">
              <a:extLst>
                <a:ext uri="{FF2B5EF4-FFF2-40B4-BE49-F238E27FC236}">
                  <a16:creationId xmlns:a16="http://schemas.microsoft.com/office/drawing/2014/main" id="{D425C867-733E-421B-90A1-0F52E2F4DFEF}"/>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4" name="Title 1">
            <a:extLst>
              <a:ext uri="{FF2B5EF4-FFF2-40B4-BE49-F238E27FC236}">
                <a16:creationId xmlns:a16="http://schemas.microsoft.com/office/drawing/2014/main" id="{7C9D04EA-24EB-4DD8-A788-3D4BD014FA22}"/>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
        <p:nvSpPr>
          <p:cNvPr id="15" name="TextBox 14">
            <a:extLst>
              <a:ext uri="{FF2B5EF4-FFF2-40B4-BE49-F238E27FC236}">
                <a16:creationId xmlns:a16="http://schemas.microsoft.com/office/drawing/2014/main" id="{EEA6E1C3-CEF0-46BE-9319-AA9FC4CEBC6C}"/>
              </a:ext>
            </a:extLst>
          </p:cNvPr>
          <p:cNvSpPr txBox="1"/>
          <p:nvPr/>
        </p:nvSpPr>
        <p:spPr>
          <a:xfrm>
            <a:off x="1518576" y="3281316"/>
            <a:ext cx="201176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Surgical Procedure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Type of Procedure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1304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717" y="2124319"/>
            <a:ext cx="6650831" cy="3557588"/>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8258465" y="2866852"/>
            <a:ext cx="794593" cy="28230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44613" y="2898525"/>
            <a:ext cx="1440457" cy="28230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03CD7B2-44AE-4269-B707-8BC257AFAA25}"/>
              </a:ext>
            </a:extLst>
          </p:cNvPr>
          <p:cNvGrpSpPr/>
          <p:nvPr/>
        </p:nvGrpSpPr>
        <p:grpSpPr>
          <a:xfrm>
            <a:off x="835663" y="1238876"/>
            <a:ext cx="2508695" cy="468526"/>
            <a:chOff x="835663" y="1731508"/>
            <a:chExt cx="2508695" cy="468526"/>
          </a:xfrm>
        </p:grpSpPr>
        <p:pic>
          <p:nvPicPr>
            <p:cNvPr id="10" name="Picture 9">
              <a:extLst>
                <a:ext uri="{FF2B5EF4-FFF2-40B4-BE49-F238E27FC236}">
                  <a16:creationId xmlns:a16="http://schemas.microsoft.com/office/drawing/2014/main" id="{07947851-3601-408F-B299-27EB88775BB9}"/>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1" name="Picture 10">
              <a:extLst>
                <a:ext uri="{FF2B5EF4-FFF2-40B4-BE49-F238E27FC236}">
                  <a16:creationId xmlns:a16="http://schemas.microsoft.com/office/drawing/2014/main" id="{6CD50141-BDA5-453A-A485-A27F831E490E}"/>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2" name="Title 1">
            <a:extLst>
              <a:ext uri="{FF2B5EF4-FFF2-40B4-BE49-F238E27FC236}">
                <a16:creationId xmlns:a16="http://schemas.microsoft.com/office/drawing/2014/main" id="{33C35FE0-02C0-4396-84EF-3F6699B280B5}"/>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
        <p:nvSpPr>
          <p:cNvPr id="14" name="TextBox 13">
            <a:extLst>
              <a:ext uri="{FF2B5EF4-FFF2-40B4-BE49-F238E27FC236}">
                <a16:creationId xmlns:a16="http://schemas.microsoft.com/office/drawing/2014/main" id="{D4BC4171-0116-45FF-A166-7ABF6E213654}"/>
              </a:ext>
            </a:extLst>
          </p:cNvPr>
          <p:cNvSpPr txBox="1"/>
          <p:nvPr/>
        </p:nvSpPr>
        <p:spPr>
          <a:xfrm>
            <a:off x="1585551" y="3429000"/>
            <a:ext cx="2531805"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Problem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Current 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Onset Date</a:t>
            </a:r>
            <a:endParaRPr kumimoji="0" lang="en-US" sz="15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03837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a:solidFill>
                  <a:srgbClr val="275971"/>
                </a:solidFill>
                <a:latin typeface="+mn-lt"/>
              </a:rPr>
              <a:t>CII and CPAR were at the Request of Physicians</a:t>
            </a:r>
            <a:endParaRPr lang="en-CA" sz="3600">
              <a:solidFill>
                <a:srgbClr val="275971"/>
              </a:solidFill>
              <a:latin typeface="+mn-lt"/>
            </a:endParaRPr>
          </a:p>
        </p:txBody>
      </p:sp>
      <p:sp>
        <p:nvSpPr>
          <p:cNvPr id="7" name="Text Placeholder 2">
            <a:extLst>
              <a:ext uri="{FF2B5EF4-FFF2-40B4-BE49-F238E27FC236}">
                <a16:creationId xmlns:a16="http://schemas.microsoft.com/office/drawing/2014/main" id="{F65BC06C-96E1-4668-A7FB-8040D5AE5ED6}"/>
              </a:ext>
            </a:extLst>
          </p:cNvPr>
          <p:cNvSpPr txBox="1">
            <a:spLocks/>
          </p:cNvSpPr>
          <p:nvPr/>
        </p:nvSpPr>
        <p:spPr>
          <a:xfrm>
            <a:off x="616496" y="975145"/>
            <a:ext cx="10777799" cy="4370388"/>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a:ln>
                  <a:noFill/>
                </a:ln>
                <a:solidFill>
                  <a:srgbClr val="D1D4D3">
                    <a:lumMod val="25000"/>
                  </a:srgbClr>
                </a:solidFill>
                <a:effectLst/>
                <a:uLnTx/>
                <a:uFillTx/>
                <a:latin typeface="Segoe UI"/>
                <a:ea typeface="+mn-ea"/>
                <a:cs typeface="+mn-cs"/>
              </a:rPr>
              <a:t>The Central Patient Attachment Registry was at the request of Family Medicine (SGP at the time).</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srgbClr val="D1D4D3">
                  <a:lumMod val="25000"/>
                </a:srgbClr>
              </a:solidFill>
              <a:effectLst/>
              <a:uLnTx/>
              <a:uFillTx/>
              <a:latin typeface="Segoe UI"/>
              <a:ea typeface="+mn-ea"/>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a:ln>
                  <a:noFill/>
                </a:ln>
                <a:solidFill>
                  <a:srgbClr val="D1D4D3">
                    <a:lumMod val="25000"/>
                  </a:srgbClr>
                </a:solidFill>
                <a:effectLst/>
                <a:uLnTx/>
                <a:uFillTx/>
                <a:latin typeface="Segoe UI"/>
                <a:ea typeface="+mn-ea"/>
                <a:cs typeface="+mn-cs"/>
              </a:rPr>
              <a:t>A  commitment was made to build this tool for primary care.</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D1D4D3">
                  <a:lumMod val="25000"/>
                </a:srgbClr>
              </a:solidFill>
              <a:effectLst/>
              <a:uLnTx/>
              <a:uFillTx/>
              <a:latin typeface="Segoe UI"/>
              <a:ea typeface="+mn-ea"/>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D1D4D3">
                    <a:lumMod val="25000"/>
                  </a:srgbClr>
                </a:solidFill>
                <a:effectLst/>
                <a:uLnTx/>
                <a:uFillTx/>
                <a:latin typeface="Segoe UI"/>
                <a:ea typeface="+mn-ea"/>
                <a:cs typeface="+mn-cs"/>
              </a:rPr>
              <a:t>Alberta’s community specialists requested technology to submit consult reports to Netcare (CII) at AMA Rep Forum.</a:t>
            </a:r>
            <a:endParaRPr kumimoji="0" lang="en-CA" sz="3200" b="0" i="0" u="none" strike="noStrike" kern="1200" cap="none" spc="0" normalizeH="0" baseline="0" noProof="0">
              <a:ln>
                <a:noFill/>
              </a:ln>
              <a:solidFill>
                <a:srgbClr val="D1D4D3">
                  <a:lumMod val="25000"/>
                </a:srgbClr>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ED02550A-AAD2-4B09-8998-5B9E5B349540}"/>
              </a:ext>
            </a:extLst>
          </p:cNvPr>
          <p:cNvGrpSpPr/>
          <p:nvPr/>
        </p:nvGrpSpPr>
        <p:grpSpPr>
          <a:xfrm>
            <a:off x="749578" y="5602418"/>
            <a:ext cx="9752174" cy="560874"/>
            <a:chOff x="990210" y="5598909"/>
            <a:chExt cx="9752174" cy="560874"/>
          </a:xfrm>
        </p:grpSpPr>
        <p:sp>
          <p:nvSpPr>
            <p:cNvPr id="5" name="Title 5"/>
            <p:cNvSpPr txBox="1">
              <a:spLocks/>
            </p:cNvSpPr>
            <p:nvPr/>
          </p:nvSpPr>
          <p:spPr>
            <a:xfrm>
              <a:off x="990210" y="5639342"/>
              <a:ext cx="1755756" cy="5029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j-ea"/>
                  <a:cs typeface="+mj-cs"/>
                </a:rPr>
                <a:t>Partners:</a:t>
              </a:r>
              <a:endParaRPr kumimoji="0" lang="en-CA" sz="1400" b="0" i="0" u="none" strike="noStrike" kern="1200" cap="none" spc="0" normalizeH="0" baseline="0" noProof="0">
                <a:ln>
                  <a:noFill/>
                </a:ln>
                <a:solidFill>
                  <a:srgbClr val="275971"/>
                </a:solidFill>
                <a:effectLst/>
                <a:uLnTx/>
                <a:uFillTx/>
                <a:latin typeface="Segoe UI"/>
                <a:ea typeface="+mj-ea"/>
                <a:cs typeface="+mj-cs"/>
              </a:endParaRPr>
            </a:p>
          </p:txBody>
        </p:sp>
        <p:pic>
          <p:nvPicPr>
            <p:cNvPr id="6"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433" y="5768836"/>
              <a:ext cx="1121661" cy="332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538" y="5646336"/>
              <a:ext cx="1181243" cy="5134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4510" y="5681651"/>
              <a:ext cx="1397874" cy="402407"/>
            </a:xfrm>
            <a:prstGeom prst="rect">
              <a:avLst/>
            </a:prstGeom>
          </p:spPr>
        </p:pic>
        <p:pic>
          <p:nvPicPr>
            <p:cNvPr id="10" name="Picture 9" descr="R:\05 TOP Communications\Logos\PCNs\PC_Networks_RG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0728" y="5598909"/>
              <a:ext cx="1397874" cy="543353"/>
            </a:xfrm>
            <a:prstGeom prst="rect">
              <a:avLst/>
            </a:prstGeom>
            <a:noFill/>
            <a:ln>
              <a:noFill/>
            </a:ln>
          </p:spPr>
        </p:pic>
      </p:grpSp>
    </p:spTree>
    <p:extLst>
      <p:ext uri="{BB962C8B-B14F-4D97-AF65-F5344CB8AC3E}">
        <p14:creationId xmlns:p14="http://schemas.microsoft.com/office/powerpoint/2010/main" val="2006273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B2B2BC-8DE3-460C-9FFB-E63085D1FEB6}"/>
              </a:ext>
            </a:extLst>
          </p:cNvPr>
          <p:cNvGrpSpPr/>
          <p:nvPr/>
        </p:nvGrpSpPr>
        <p:grpSpPr>
          <a:xfrm>
            <a:off x="3968502" y="1996236"/>
            <a:ext cx="7138043" cy="3989613"/>
            <a:chOff x="3423746" y="1479869"/>
            <a:chExt cx="7138043" cy="398961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46" y="1479869"/>
              <a:ext cx="7138043" cy="398961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3447394" y="2365660"/>
              <a:ext cx="1645017" cy="32865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7295340" y="2295926"/>
              <a:ext cx="883608" cy="32865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2B952503-B95B-4D12-AF4F-906A3E864732}"/>
              </a:ext>
            </a:extLst>
          </p:cNvPr>
          <p:cNvGrpSpPr/>
          <p:nvPr/>
        </p:nvGrpSpPr>
        <p:grpSpPr>
          <a:xfrm>
            <a:off x="835663" y="1238876"/>
            <a:ext cx="2508695" cy="468526"/>
            <a:chOff x="835663" y="1731508"/>
            <a:chExt cx="2508695" cy="468526"/>
          </a:xfrm>
        </p:grpSpPr>
        <p:pic>
          <p:nvPicPr>
            <p:cNvPr id="10" name="Picture 9">
              <a:extLst>
                <a:ext uri="{FF2B5EF4-FFF2-40B4-BE49-F238E27FC236}">
                  <a16:creationId xmlns:a16="http://schemas.microsoft.com/office/drawing/2014/main" id="{17086084-DE7F-4933-B882-6E954F443E57}"/>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1" name="Picture 10">
              <a:extLst>
                <a:ext uri="{FF2B5EF4-FFF2-40B4-BE49-F238E27FC236}">
                  <a16:creationId xmlns:a16="http://schemas.microsoft.com/office/drawing/2014/main" id="{EB73B8EF-E40F-452F-AA7C-1FC323ED86C2}"/>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2" name="Title 1">
            <a:extLst>
              <a:ext uri="{FF2B5EF4-FFF2-40B4-BE49-F238E27FC236}">
                <a16:creationId xmlns:a16="http://schemas.microsoft.com/office/drawing/2014/main" id="{29F8607F-7E03-4992-AFB6-4EF84F92BF51}"/>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
        <p:nvSpPr>
          <p:cNvPr id="14" name="TextBox 13">
            <a:extLst>
              <a:ext uri="{FF2B5EF4-FFF2-40B4-BE49-F238E27FC236}">
                <a16:creationId xmlns:a16="http://schemas.microsoft.com/office/drawing/2014/main" id="{9DCC358A-8F14-4E75-9A43-22296AF07ABE}"/>
              </a:ext>
            </a:extLst>
          </p:cNvPr>
          <p:cNvSpPr txBox="1"/>
          <p:nvPr/>
        </p:nvSpPr>
        <p:spPr>
          <a:xfrm>
            <a:off x="1137973" y="3353696"/>
            <a:ext cx="2531805"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Investigation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Description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Date</a:t>
            </a:r>
            <a:endParaRPr kumimoji="0" lang="en-US" sz="15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4098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071070" y="1388645"/>
            <a:ext cx="81420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00C75F9-C749-44DB-99EC-16309306237E}"/>
              </a:ext>
            </a:extLst>
          </p:cNvPr>
          <p:cNvGrpSpPr/>
          <p:nvPr/>
        </p:nvGrpSpPr>
        <p:grpSpPr>
          <a:xfrm>
            <a:off x="2111644" y="1665644"/>
            <a:ext cx="8184869" cy="4401090"/>
            <a:chOff x="2422948" y="1303095"/>
            <a:chExt cx="8184869" cy="4401090"/>
          </a:xfrm>
        </p:grpSpPr>
        <p:pic>
          <p:nvPicPr>
            <p:cNvPr id="8193" name="C3D40DE3-D109-43A3-9223-E8DBB8907014" descr="cid:785A5633-A586-4BCC-BF08-EC31413FE44B@ed.shawcable.net"/>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422948" y="1787980"/>
              <a:ext cx="8184869" cy="39162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038412" y="2359478"/>
              <a:ext cx="1608553" cy="326572"/>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8"/>
            <p:cNvSpPr/>
            <p:nvPr/>
          </p:nvSpPr>
          <p:spPr>
            <a:xfrm>
              <a:off x="6226990" y="2645227"/>
              <a:ext cx="832397" cy="334738"/>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extBox 1"/>
            <p:cNvSpPr txBox="1"/>
            <p:nvPr/>
          </p:nvSpPr>
          <p:spPr>
            <a:xfrm>
              <a:off x="5370372" y="1303095"/>
              <a:ext cx="167056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Referrals - Type</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 name="Straight Arrow Connector 3"/>
            <p:cNvCxnSpPr>
              <a:cxnSpLocks/>
              <a:stCxn id="2" idx="2"/>
            </p:cNvCxnSpPr>
            <p:nvPr/>
          </p:nvCxnSpPr>
          <p:spPr>
            <a:xfrm flipH="1">
              <a:off x="5197019" y="1626260"/>
              <a:ext cx="1008636" cy="727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21311" y="2919579"/>
              <a:ext cx="1441844" cy="253864"/>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A3971A05-F044-403F-962D-FFE12B4B8118}"/>
              </a:ext>
            </a:extLst>
          </p:cNvPr>
          <p:cNvGrpSpPr/>
          <p:nvPr/>
        </p:nvGrpSpPr>
        <p:grpSpPr>
          <a:xfrm>
            <a:off x="835663" y="1238876"/>
            <a:ext cx="2508695" cy="468526"/>
            <a:chOff x="835663" y="1731508"/>
            <a:chExt cx="2508695" cy="468526"/>
          </a:xfrm>
        </p:grpSpPr>
        <p:pic>
          <p:nvPicPr>
            <p:cNvPr id="13" name="Picture 12">
              <a:extLst>
                <a:ext uri="{FF2B5EF4-FFF2-40B4-BE49-F238E27FC236}">
                  <a16:creationId xmlns:a16="http://schemas.microsoft.com/office/drawing/2014/main" id="{B3A25A87-B12A-4E15-812B-F6AD97B1C3CA}"/>
                </a:ext>
              </a:extLst>
            </p:cNvPr>
            <p:cNvPicPr>
              <a:picLocks noChangeAspect="1"/>
            </p:cNvPicPr>
            <p:nvPr/>
          </p:nvPicPr>
          <p:blipFill rotWithShape="1">
            <a:blip r:embed="rId5">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4" name="Picture 13">
              <a:extLst>
                <a:ext uri="{FF2B5EF4-FFF2-40B4-BE49-F238E27FC236}">
                  <a16:creationId xmlns:a16="http://schemas.microsoft.com/office/drawing/2014/main" id="{C0A58430-D0CE-44B0-A8F2-B3CBFC3897DF}"/>
                </a:ext>
              </a:extLst>
            </p:cNvPr>
            <p:cNvPicPr>
              <a:picLocks noChangeAspect="1"/>
            </p:cNvPicPr>
            <p:nvPr/>
          </p:nvPicPr>
          <p:blipFill rotWithShape="1">
            <a:blip r:embed="rId5">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5" name="Title 1">
            <a:extLst>
              <a:ext uri="{FF2B5EF4-FFF2-40B4-BE49-F238E27FC236}">
                <a16:creationId xmlns:a16="http://schemas.microsoft.com/office/drawing/2014/main" id="{4E48FD6B-3C77-442D-BEE3-1B3CB957CEEE}"/>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3253764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3DD935-C80A-42AE-8040-AC7493C3F206}"/>
              </a:ext>
            </a:extLst>
          </p:cNvPr>
          <p:cNvGrpSpPr/>
          <p:nvPr/>
        </p:nvGrpSpPr>
        <p:grpSpPr>
          <a:xfrm>
            <a:off x="2415157" y="1791387"/>
            <a:ext cx="7361686" cy="4030450"/>
            <a:chOff x="2677098" y="1707402"/>
            <a:chExt cx="7361686" cy="403045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098" y="2385281"/>
              <a:ext cx="7361686" cy="3352571"/>
            </a:xfrm>
            <a:prstGeom prst="rect">
              <a:avLst/>
            </a:prstGeom>
            <a:ln>
              <a:solidFill>
                <a:schemeClr val="tx1"/>
              </a:solidFill>
            </a:ln>
            <a:effectLst>
              <a:outerShdw blurRad="50800" dist="38100" dir="2700000" algn="tl" rotWithShape="0">
                <a:prstClr val="black">
                  <a:alpha val="40000"/>
                </a:prstClr>
              </a:outerShdw>
            </a:effectLst>
          </p:spPr>
        </p:pic>
        <p:sp>
          <p:nvSpPr>
            <p:cNvPr id="8" name="Rectangle 7"/>
            <p:cNvSpPr/>
            <p:nvPr/>
          </p:nvSpPr>
          <p:spPr>
            <a:xfrm>
              <a:off x="2718413" y="3172905"/>
              <a:ext cx="1396311" cy="277535"/>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8"/>
            <p:cNvSpPr/>
            <p:nvPr/>
          </p:nvSpPr>
          <p:spPr>
            <a:xfrm>
              <a:off x="6065285" y="3147126"/>
              <a:ext cx="743062" cy="237213"/>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p:cNvSpPr/>
            <p:nvPr/>
          </p:nvSpPr>
          <p:spPr>
            <a:xfrm>
              <a:off x="6972800" y="4633027"/>
              <a:ext cx="736177" cy="164225"/>
            </a:xfrm>
            <a:prstGeom prst="rect">
              <a:avLst/>
            </a:prstGeom>
            <a:noFill/>
            <a:ln w="28575" cap="flat" cmpd="sng" algn="ctr">
              <a:solidFill>
                <a:srgbClr val="FFC00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extBox 1"/>
            <p:cNvSpPr txBox="1"/>
            <p:nvPr/>
          </p:nvSpPr>
          <p:spPr>
            <a:xfrm>
              <a:off x="5052992" y="1707402"/>
              <a:ext cx="153118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Immunizations</a:t>
              </a:r>
              <a:endParaRPr kumimoji="0" lang="en-CA"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cxnSp>
          <p:nvCxnSpPr>
            <p:cNvPr id="4" name="Straight Arrow Connector 3"/>
            <p:cNvCxnSpPr>
              <a:stCxn id="2" idx="2"/>
            </p:cNvCxnSpPr>
            <p:nvPr/>
          </p:nvCxnSpPr>
          <p:spPr>
            <a:xfrm flipH="1">
              <a:off x="3986194" y="2030567"/>
              <a:ext cx="1832392" cy="1014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2"/>
            </p:cNvCxnSpPr>
            <p:nvPr/>
          </p:nvCxnSpPr>
          <p:spPr>
            <a:xfrm>
              <a:off x="5818586" y="2030567"/>
              <a:ext cx="174207" cy="1142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2"/>
            </p:cNvCxnSpPr>
            <p:nvPr/>
          </p:nvCxnSpPr>
          <p:spPr>
            <a:xfrm>
              <a:off x="5818586" y="2030567"/>
              <a:ext cx="1348213" cy="25131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F75F1DC-6333-4529-B27F-ACFFE1DBC505}"/>
              </a:ext>
            </a:extLst>
          </p:cNvPr>
          <p:cNvGrpSpPr/>
          <p:nvPr/>
        </p:nvGrpSpPr>
        <p:grpSpPr>
          <a:xfrm>
            <a:off x="835663" y="1238876"/>
            <a:ext cx="2508695" cy="468526"/>
            <a:chOff x="835663" y="1731508"/>
            <a:chExt cx="2508695" cy="468526"/>
          </a:xfrm>
        </p:grpSpPr>
        <p:pic>
          <p:nvPicPr>
            <p:cNvPr id="15" name="Picture 14">
              <a:extLst>
                <a:ext uri="{FF2B5EF4-FFF2-40B4-BE49-F238E27FC236}">
                  <a16:creationId xmlns:a16="http://schemas.microsoft.com/office/drawing/2014/main" id="{43B159DA-0896-4746-B610-4D0F12E9B26D}"/>
                </a:ext>
              </a:extLst>
            </p:cNvPr>
            <p:cNvPicPr>
              <a:picLocks noChangeAspect="1"/>
            </p:cNvPicPr>
            <p:nvPr/>
          </p:nvPicPr>
          <p:blipFill rotWithShape="1">
            <a:blip r:embed="rId4">
              <a:extLst>
                <a:ext uri="{28A0092B-C50C-407E-A947-70E740481C1C}">
                  <a14:useLocalDpi xmlns:a14="http://schemas.microsoft.com/office/drawing/2010/main" val="0"/>
                </a:ext>
              </a:extLst>
            </a:blip>
            <a:srcRect t="18400" r="16126" b="56735"/>
            <a:stretch/>
          </p:blipFill>
          <p:spPr>
            <a:xfrm>
              <a:off x="835663" y="1731508"/>
              <a:ext cx="2508695" cy="285229"/>
            </a:xfrm>
            <a:prstGeom prst="rect">
              <a:avLst/>
            </a:prstGeom>
          </p:spPr>
        </p:pic>
        <p:pic>
          <p:nvPicPr>
            <p:cNvPr id="16" name="Picture 15">
              <a:extLst>
                <a:ext uri="{FF2B5EF4-FFF2-40B4-BE49-F238E27FC236}">
                  <a16:creationId xmlns:a16="http://schemas.microsoft.com/office/drawing/2014/main" id="{C0C11E4D-B047-4C96-A6D4-F225BBFA1EE5}"/>
                </a:ext>
              </a:extLst>
            </p:cNvPr>
            <p:cNvPicPr>
              <a:picLocks noChangeAspect="1"/>
            </p:cNvPicPr>
            <p:nvPr/>
          </p:nvPicPr>
          <p:blipFill rotWithShape="1">
            <a:blip r:embed="rId4">
              <a:extLst>
                <a:ext uri="{28A0092B-C50C-407E-A947-70E740481C1C}">
                  <a14:useLocalDpi xmlns:a14="http://schemas.microsoft.com/office/drawing/2010/main" val="0"/>
                </a:ext>
              </a:extLst>
            </a:blip>
            <a:srcRect t="61473" r="39484" b="20221"/>
            <a:stretch/>
          </p:blipFill>
          <p:spPr>
            <a:xfrm>
              <a:off x="835663" y="1986421"/>
              <a:ext cx="1841435" cy="213613"/>
            </a:xfrm>
            <a:prstGeom prst="rect">
              <a:avLst/>
            </a:prstGeom>
          </p:spPr>
        </p:pic>
      </p:grpSp>
      <p:sp>
        <p:nvSpPr>
          <p:cNvPr id="17" name="Title 1">
            <a:extLst>
              <a:ext uri="{FF2B5EF4-FFF2-40B4-BE49-F238E27FC236}">
                <a16:creationId xmlns:a16="http://schemas.microsoft.com/office/drawing/2014/main" id="{CAD2EBE1-C038-4E39-9CC1-B4081BF11DC8}"/>
              </a:ext>
            </a:extLst>
          </p:cNvPr>
          <p:cNvSpPr>
            <a:spLocks noGrp="1"/>
          </p:cNvSpPr>
          <p:nvPr>
            <p:ph type="title"/>
          </p:nvPr>
        </p:nvSpPr>
        <p:spPr>
          <a:xfrm>
            <a:off x="730558" y="84241"/>
            <a:ext cx="10947042" cy="1325563"/>
          </a:xfrm>
        </p:spPr>
        <p:txBody>
          <a:bodyPr>
            <a:noAutofit/>
          </a:bodyPr>
          <a:lstStyle/>
          <a:p>
            <a:pPr>
              <a:lnSpc>
                <a:spcPct val="100000"/>
              </a:lnSpc>
            </a:pPr>
            <a:r>
              <a:rPr lang="en-US" sz="3600"/>
              <a:t>Med Access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98799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477609" y="5406467"/>
            <a:ext cx="3164316" cy="1458762"/>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3783" y="2680915"/>
            <a:ext cx="1994217" cy="2584014"/>
          </a:xfrm>
          <a:prstGeom prst="rect">
            <a:avLst/>
          </a:prstGeom>
          <a:ln>
            <a:solidFill>
              <a:schemeClr val="bg1">
                <a:lumMod val="50000"/>
              </a:schemeClr>
            </a:solidFill>
          </a:ln>
          <a:effectLst>
            <a:outerShdw blurRad="50800" dist="38100" dir="2700000" algn="tl" rotWithShape="0">
              <a:prstClr val="black">
                <a:alpha val="40000"/>
              </a:prstClr>
            </a:outerShdw>
          </a:effectLst>
        </p:spPr>
      </p:pic>
      <p:cxnSp>
        <p:nvCxnSpPr>
          <p:cNvPr id="47" name="Straight Arrow Connector 46"/>
          <p:cNvCxnSpPr/>
          <p:nvPr/>
        </p:nvCxnSpPr>
        <p:spPr>
          <a:xfrm flipH="1" flipV="1">
            <a:off x="5361666" y="5001134"/>
            <a:ext cx="388971" cy="61308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642508" y="4767669"/>
            <a:ext cx="3550739" cy="1575772"/>
          </a:xfrm>
          <a:prstGeom prst="rect">
            <a:avLst/>
          </a:prstGeom>
          <a:ln>
            <a:solidFill>
              <a:schemeClr val="tx1"/>
            </a:solidFill>
          </a:ln>
          <a:effectLst>
            <a:outerShdw blurRad="50800" dist="38100" dir="2700000" algn="tl" rotWithShape="0">
              <a:prstClr val="black">
                <a:alpha val="40000"/>
              </a:prstClr>
            </a:outerShdw>
          </a:effectLst>
        </p:spPr>
      </p:pic>
      <p:cxnSp>
        <p:nvCxnSpPr>
          <p:cNvPr id="44" name="Straight Arrow Connector 43"/>
          <p:cNvCxnSpPr/>
          <p:nvPr/>
        </p:nvCxnSpPr>
        <p:spPr>
          <a:xfrm flipV="1">
            <a:off x="2110231" y="4710532"/>
            <a:ext cx="3022321" cy="780501"/>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640008" y="2568594"/>
            <a:ext cx="3531284" cy="1934863"/>
          </a:xfrm>
          <a:prstGeom prst="rect">
            <a:avLst/>
          </a:prstGeom>
          <a:ln>
            <a:solidFill>
              <a:schemeClr val="tx1"/>
            </a:solidFill>
          </a:ln>
          <a:effectLst>
            <a:outerShdw blurRad="50800" dist="38100" dir="2700000" algn="tl" rotWithShape="0">
              <a:prstClr val="black">
                <a:alpha val="40000"/>
              </a:prstClr>
            </a:outerShdw>
          </a:effectLst>
        </p:spPr>
      </p:pic>
      <p:cxnSp>
        <p:nvCxnSpPr>
          <p:cNvPr id="37" name="Straight Arrow Connector 36"/>
          <p:cNvCxnSpPr>
            <a:endCxn id="5" idx="1"/>
          </p:cNvCxnSpPr>
          <p:nvPr/>
        </p:nvCxnSpPr>
        <p:spPr>
          <a:xfrm>
            <a:off x="2722069" y="3551728"/>
            <a:ext cx="2331714" cy="42119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0CE3C69-DD3B-486C-A4A5-C14F86D5C0D3}"/>
              </a:ext>
            </a:extLst>
          </p:cNvPr>
          <p:cNvGrpSpPr/>
          <p:nvPr/>
        </p:nvGrpSpPr>
        <p:grpSpPr>
          <a:xfrm>
            <a:off x="5750637" y="569351"/>
            <a:ext cx="6186721" cy="3098106"/>
            <a:chOff x="5618285" y="569351"/>
            <a:chExt cx="6186721" cy="3098106"/>
          </a:xfrm>
        </p:grpSpPr>
        <p:pic>
          <p:nvPicPr>
            <p:cNvPr id="20" name="Picture 19"/>
            <p:cNvPicPr>
              <a:picLocks noChangeAspect="1"/>
            </p:cNvPicPr>
            <p:nvPr/>
          </p:nvPicPr>
          <p:blipFill>
            <a:blip r:embed="rId7"/>
            <a:stretch>
              <a:fillRect/>
            </a:stretch>
          </p:blipFill>
          <p:spPr>
            <a:xfrm>
              <a:off x="7082261" y="569351"/>
              <a:ext cx="4722745" cy="3098106"/>
            </a:xfrm>
            <a:prstGeom prst="rect">
              <a:avLst/>
            </a:prstGeom>
            <a:ln>
              <a:solidFill>
                <a:schemeClr val="tx1"/>
              </a:solidFill>
            </a:ln>
            <a:effectLst>
              <a:outerShdw blurRad="50800" dist="38100" dir="2700000" algn="tl" rotWithShape="0">
                <a:prstClr val="black">
                  <a:alpha val="40000"/>
                </a:prstClr>
              </a:outerShdw>
            </a:effectLst>
          </p:spPr>
        </p:pic>
        <p:cxnSp>
          <p:nvCxnSpPr>
            <p:cNvPr id="29" name="Straight Arrow Connector 28"/>
            <p:cNvCxnSpPr/>
            <p:nvPr/>
          </p:nvCxnSpPr>
          <p:spPr>
            <a:xfrm flipH="1">
              <a:off x="6763270" y="1458930"/>
              <a:ext cx="336056" cy="1781043"/>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269500" y="900998"/>
              <a:ext cx="850888" cy="2127162"/>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18285" y="3224543"/>
              <a:ext cx="1912669" cy="152798"/>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p:nvPr/>
        </p:nvCxnSpPr>
        <p:spPr>
          <a:xfrm flipH="1">
            <a:off x="6197113" y="2361519"/>
            <a:ext cx="3705963" cy="2048440"/>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a:stretch>
            <a:fillRect/>
          </a:stretch>
        </p:blipFill>
        <p:spPr>
          <a:xfrm>
            <a:off x="7770400" y="3892887"/>
            <a:ext cx="4316581" cy="2732572"/>
          </a:xfrm>
          <a:prstGeom prst="rect">
            <a:avLst/>
          </a:prstGeom>
          <a:ln>
            <a:solidFill>
              <a:schemeClr val="tx1"/>
            </a:solidFill>
          </a:ln>
          <a:effectLst>
            <a:outerShdw blurRad="50800" dist="38100" dir="2700000" algn="tl" rotWithShape="0">
              <a:prstClr val="black">
                <a:alpha val="40000"/>
              </a:prstClr>
            </a:outerShdw>
          </a:effectLst>
        </p:spPr>
      </p:pic>
      <p:cxnSp>
        <p:nvCxnSpPr>
          <p:cNvPr id="40" name="Straight Arrow Connector 39"/>
          <p:cNvCxnSpPr/>
          <p:nvPr/>
        </p:nvCxnSpPr>
        <p:spPr>
          <a:xfrm flipH="1" flipV="1">
            <a:off x="6899034" y="4249888"/>
            <a:ext cx="871366" cy="21592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a:stretch>
            <a:fillRect/>
          </a:stretch>
        </p:blipFill>
        <p:spPr>
          <a:xfrm>
            <a:off x="3066419" y="59560"/>
            <a:ext cx="3532888" cy="2544008"/>
          </a:xfrm>
          <a:prstGeom prst="rect">
            <a:avLst/>
          </a:prstGeom>
          <a:ln>
            <a:solidFill>
              <a:schemeClr val="tx1"/>
            </a:solidFill>
          </a:ln>
          <a:effectLst>
            <a:outerShdw blurRad="50800" dist="38100" dir="2700000" algn="tl" rotWithShape="0">
              <a:prstClr val="black">
                <a:alpha val="40000"/>
              </a:prstClr>
            </a:outerShdw>
          </a:effectLst>
        </p:spPr>
      </p:pic>
      <p:cxnSp>
        <p:nvCxnSpPr>
          <p:cNvPr id="26" name="Straight Arrow Connector 25"/>
          <p:cNvCxnSpPr/>
          <p:nvPr/>
        </p:nvCxnSpPr>
        <p:spPr>
          <a:xfrm>
            <a:off x="4803663" y="1605955"/>
            <a:ext cx="792229" cy="1228685"/>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sp>
        <p:nvSpPr>
          <p:cNvPr id="21" name="Title 3">
            <a:extLst>
              <a:ext uri="{FF2B5EF4-FFF2-40B4-BE49-F238E27FC236}">
                <a16:creationId xmlns:a16="http://schemas.microsoft.com/office/drawing/2014/main" id="{19AF0B96-651D-4F1A-8516-4A90C74D1840}"/>
              </a:ext>
            </a:extLst>
          </p:cNvPr>
          <p:cNvSpPr txBox="1">
            <a:spLocks/>
          </p:cNvSpPr>
          <p:nvPr/>
        </p:nvSpPr>
        <p:spPr>
          <a:xfrm>
            <a:off x="28939" y="133016"/>
            <a:ext cx="8328615" cy="1724059"/>
          </a:xfrm>
          <a:prstGeom prst="rect">
            <a:avLst/>
          </a:prstGeom>
        </p:spPr>
        <p:txBody>
          <a:bodyPr vert="horz" lIns="91440" tIns="45720" rIns="91440" bIns="45720" rtlCol="0" anchor="b">
            <a:normAutofit/>
          </a:bodyPr>
          <a:lstStyle>
            <a:lvl1pPr defTabSz="685800">
              <a:lnSpc>
                <a:spcPct val="90000"/>
              </a:lnSpc>
              <a:spcBef>
                <a:spcPct val="0"/>
              </a:spcBef>
              <a:buNone/>
              <a:defRPr sz="3600" b="0">
                <a:solidFill>
                  <a:srgbClr val="275971"/>
                </a:solidFill>
                <a:latin typeface="+mj-lt"/>
                <a:ea typeface="+mj-ea"/>
                <a:cs typeface="+mj-cs"/>
              </a:defRPr>
            </a:lvl1pPr>
          </a:lstStyle>
          <a:p>
            <a:r>
              <a:rPr lang="en-US"/>
              <a:t>Med Access </a:t>
            </a:r>
          </a:p>
          <a:p>
            <a:r>
              <a:rPr lang="en-US"/>
              <a:t>Fields to the </a:t>
            </a:r>
          </a:p>
          <a:p>
            <a:r>
              <a:rPr lang="en-US"/>
              <a:t>CED</a:t>
            </a:r>
          </a:p>
        </p:txBody>
      </p:sp>
    </p:spTree>
    <p:extLst>
      <p:ext uri="{BB962C8B-B14F-4D97-AF65-F5344CB8AC3E}">
        <p14:creationId xmlns:p14="http://schemas.microsoft.com/office/powerpoint/2010/main" val="36966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55322" y="500412"/>
            <a:ext cx="10515600" cy="720629"/>
          </a:xfrm>
        </p:spPr>
        <p:txBody>
          <a:bodyPr/>
          <a:lstStyle/>
          <a:p>
            <a:pPr>
              <a:lnSpc>
                <a:spcPct val="100000"/>
              </a:lnSpc>
            </a:pPr>
            <a:r>
              <a:rPr lang="en-US"/>
              <a:t>Keeping Records Confidential – Do Not Share Encounters</a:t>
            </a:r>
            <a:endParaRPr lang="en-CA"/>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50658" y="1520390"/>
            <a:ext cx="10890684" cy="2680147"/>
          </a:xfrm>
        </p:spPr>
        <p:txBody>
          <a:bodyPr>
            <a:normAutofit/>
          </a:bodyPr>
          <a:lstStyle/>
          <a:p>
            <a:pPr marL="0" indent="0">
              <a:lnSpc>
                <a:spcPct val="100000"/>
              </a:lnSpc>
              <a:spcAft>
                <a:spcPts val="600"/>
              </a:spcAft>
              <a:buNone/>
            </a:pPr>
            <a:r>
              <a:rPr lang="en-CA" sz="2000" b="1"/>
              <a:t>You can prevent health information entered into a mapped field from being sent to Alberta Netcare by making patient data private or confidential:</a:t>
            </a:r>
          </a:p>
          <a:p>
            <a:pPr marL="457200" indent="-457200">
              <a:lnSpc>
                <a:spcPct val="100000"/>
              </a:lnSpc>
              <a:spcBef>
                <a:spcPts val="0"/>
              </a:spcBef>
              <a:spcAft>
                <a:spcPts val="1000"/>
              </a:spcAft>
              <a:buFont typeface="+mj-lt"/>
              <a:buAutoNum type="arabicPeriod"/>
            </a:pPr>
            <a:r>
              <a:rPr lang="en-CA" sz="2000"/>
              <a:t>Make an entire patient chart’s confidential. In the patient’s </a:t>
            </a:r>
            <a:r>
              <a:rPr lang="en-CA" sz="2000" err="1"/>
              <a:t>Demog</a:t>
            </a:r>
            <a:r>
              <a:rPr lang="en-CA" sz="2000"/>
              <a:t> tab, check off the Confidential check box.</a:t>
            </a:r>
          </a:p>
          <a:p>
            <a:pPr marL="457200" indent="-457200">
              <a:lnSpc>
                <a:spcPct val="100000"/>
              </a:lnSpc>
              <a:spcBef>
                <a:spcPts val="0"/>
              </a:spcBef>
              <a:spcAft>
                <a:spcPts val="1000"/>
              </a:spcAft>
              <a:buFont typeface="+mj-lt"/>
              <a:buAutoNum type="arabicPeriod"/>
            </a:pPr>
            <a:r>
              <a:rPr lang="en-CA" sz="2000"/>
              <a:t>Make an encounter note confidential. Choose Confidential from the visit Menu.</a:t>
            </a:r>
          </a:p>
          <a:p>
            <a:pPr marL="457200" indent="-457200">
              <a:lnSpc>
                <a:spcPct val="100000"/>
              </a:lnSpc>
              <a:spcBef>
                <a:spcPts val="0"/>
              </a:spcBef>
              <a:spcAft>
                <a:spcPts val="1000"/>
              </a:spcAft>
              <a:buFont typeface="+mj-lt"/>
              <a:buAutoNum type="arabicPeriod"/>
            </a:pPr>
            <a:r>
              <a:rPr lang="en-CA" sz="2000"/>
              <a:t>Make selected chart items (e.g. allergies, prescriptions) confidential. Choose Confidential from the item Menu</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8" name="Picture 7">
            <a:extLst>
              <a:ext uri="{FF2B5EF4-FFF2-40B4-BE49-F238E27FC236}">
                <a16:creationId xmlns:a16="http://schemas.microsoft.com/office/drawing/2014/main" id="{38FA3346-AD57-4B7F-869F-0948710882F1}"/>
              </a:ext>
            </a:extLst>
          </p:cNvPr>
          <p:cNvPicPr>
            <a:picLocks noChangeAspect="1"/>
          </p:cNvPicPr>
          <p:nvPr/>
        </p:nvPicPr>
        <p:blipFill rotWithShape="1">
          <a:blip r:embed="rId3"/>
          <a:srcRect t="4367" b="3249"/>
          <a:stretch/>
        </p:blipFill>
        <p:spPr>
          <a:xfrm>
            <a:off x="3089382" y="4270215"/>
            <a:ext cx="5647479" cy="246451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9471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95FB-A23B-406F-8A82-86BBC4D27771}"/>
              </a:ext>
            </a:extLst>
          </p:cNvPr>
          <p:cNvSpPr>
            <a:spLocks noGrp="1"/>
          </p:cNvSpPr>
          <p:nvPr>
            <p:ph type="title"/>
          </p:nvPr>
        </p:nvSpPr>
        <p:spPr>
          <a:xfrm>
            <a:off x="693821" y="176576"/>
            <a:ext cx="8328614" cy="570756"/>
          </a:xfrm>
        </p:spPr>
        <p:txBody>
          <a:bodyPr/>
          <a:lstStyle/>
          <a:p>
            <a:r>
              <a:rPr lang="en-CA"/>
              <a:t>Consult Reports in Netcare</a:t>
            </a:r>
          </a:p>
        </p:txBody>
      </p:sp>
      <p:sp>
        <p:nvSpPr>
          <p:cNvPr id="4" name="Slide Number Placeholder 3">
            <a:extLst>
              <a:ext uri="{FF2B5EF4-FFF2-40B4-BE49-F238E27FC236}">
                <a16:creationId xmlns:a16="http://schemas.microsoft.com/office/drawing/2014/main" id="{AC78B3C0-2686-4A5A-9E2F-E0CC6E79A3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7D633CB4-6F1D-406B-9483-695B47D6E269}"/>
              </a:ext>
            </a:extLst>
          </p:cNvPr>
          <p:cNvSpPr/>
          <p:nvPr/>
        </p:nvSpPr>
        <p:spPr>
          <a:xfrm>
            <a:off x="9544842" y="1677827"/>
            <a:ext cx="2580234" cy="400110"/>
          </a:xfrm>
          <a:prstGeom prst="rect">
            <a:avLst/>
          </a:prstGeom>
        </p:spPr>
        <p:txBody>
          <a:bodyPr wrap="square">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Consult Report</a:t>
            </a:r>
            <a:endParaRPr kumimoji="0" lang="en-CA"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16" name="Rectangle 15">
            <a:extLst>
              <a:ext uri="{FF2B5EF4-FFF2-40B4-BE49-F238E27FC236}">
                <a16:creationId xmlns:a16="http://schemas.microsoft.com/office/drawing/2014/main" id="{636A1C9E-9DCB-4EFE-81CC-2E9379AAC5CD}"/>
              </a:ext>
            </a:extLst>
          </p:cNvPr>
          <p:cNvSpPr/>
          <p:nvPr/>
        </p:nvSpPr>
        <p:spPr>
          <a:xfrm>
            <a:off x="235824" y="2553675"/>
            <a:ext cx="1451744" cy="307777"/>
          </a:xfrm>
          <a:prstGeom prst="rect">
            <a:avLst/>
          </a:prstGeom>
        </p:spPr>
        <p:txBody>
          <a:bodyPr wrap="none">
            <a:spAutoFit/>
          </a:bodyPr>
          <a:lstStyle/>
          <a:p>
            <a:pPr marL="0" marR="0" lvl="0" indent="0" algn="l"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Consult Report</a:t>
            </a:r>
            <a:endParaRPr kumimoji="0" lang="en-CA" sz="14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pic>
        <p:nvPicPr>
          <p:cNvPr id="17" name="Picture 16">
            <a:extLst>
              <a:ext uri="{FF2B5EF4-FFF2-40B4-BE49-F238E27FC236}">
                <a16:creationId xmlns:a16="http://schemas.microsoft.com/office/drawing/2014/main" id="{2317D22D-A0F5-40F3-BCB0-664ECF9A5326}"/>
              </a:ext>
            </a:extLst>
          </p:cNvPr>
          <p:cNvPicPr>
            <a:picLocks noChangeAspect="1"/>
          </p:cNvPicPr>
          <p:nvPr/>
        </p:nvPicPr>
        <p:blipFill>
          <a:blip r:embed="rId3"/>
          <a:stretch>
            <a:fillRect/>
          </a:stretch>
        </p:blipFill>
        <p:spPr>
          <a:xfrm>
            <a:off x="9742717" y="2088097"/>
            <a:ext cx="2184484" cy="273304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8" descr="Image result for electronic medical record">
            <a:extLst>
              <a:ext uri="{FF2B5EF4-FFF2-40B4-BE49-F238E27FC236}">
                <a16:creationId xmlns:a16="http://schemas.microsoft.com/office/drawing/2014/main" id="{1F52D705-FAB5-4D1A-9A9F-BF519E450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380" y="2875601"/>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server">
            <a:extLst>
              <a:ext uri="{FF2B5EF4-FFF2-40B4-BE49-F238E27FC236}">
                <a16:creationId xmlns:a16="http://schemas.microsoft.com/office/drawing/2014/main" id="{52DC674B-FECB-4E95-9B5F-D77F9D2C7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302" y="2974678"/>
            <a:ext cx="731029" cy="9025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lectronic medical record">
            <a:extLst>
              <a:ext uri="{FF2B5EF4-FFF2-40B4-BE49-F238E27FC236}">
                <a16:creationId xmlns:a16="http://schemas.microsoft.com/office/drawing/2014/main" id="{CE30C2ED-8F52-4069-A8BD-6309083B97CE}"/>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201" r="7636"/>
          <a:stretch/>
        </p:blipFill>
        <p:spPr bwMode="auto">
          <a:xfrm>
            <a:off x="7558233" y="2914813"/>
            <a:ext cx="1308753"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432DACC-E3CC-47C4-B4E1-3DAA7D47C5A6}"/>
              </a:ext>
            </a:extLst>
          </p:cNvPr>
          <p:cNvCxnSpPr/>
          <p:nvPr/>
        </p:nvCxnSpPr>
        <p:spPr>
          <a:xfrm>
            <a:off x="4491076"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51AE9266-03A2-4EDD-9756-2291DBE23A99}"/>
              </a:ext>
            </a:extLst>
          </p:cNvPr>
          <p:cNvSpPr txBox="1"/>
          <p:nvPr/>
        </p:nvSpPr>
        <p:spPr>
          <a:xfrm>
            <a:off x="2695263" y="3990140"/>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Community </a:t>
            </a:r>
            <a:b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b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Physician Office</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EMRs</a:t>
            </a:r>
            <a:endParaRPr kumimoji="0" lang="en-CA"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endParaRPr>
          </a:p>
        </p:txBody>
      </p:sp>
      <p:sp>
        <p:nvSpPr>
          <p:cNvPr id="26" name="TextBox 25">
            <a:extLst>
              <a:ext uri="{FF2B5EF4-FFF2-40B4-BE49-F238E27FC236}">
                <a16:creationId xmlns:a16="http://schemas.microsoft.com/office/drawing/2014/main" id="{060E5CAC-00EE-4DE4-AEEF-2B65FFCF5125}"/>
              </a:ext>
            </a:extLst>
          </p:cNvPr>
          <p:cNvSpPr txBox="1"/>
          <p:nvPr/>
        </p:nvSpPr>
        <p:spPr>
          <a:xfrm>
            <a:off x="5466513" y="3988897"/>
            <a:ext cx="1008609" cy="584775"/>
          </a:xfrm>
          <a:prstGeom prst="rect">
            <a:avLst/>
          </a:prstGeom>
          <a:noFill/>
        </p:spPr>
        <p:txBody>
          <a:bodyPr wrap="none" rtlCol="0">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CII Data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Hub</a:t>
            </a:r>
            <a:endParaRPr kumimoji="0" lang="en-CA" sz="16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27" name="TextBox 26">
            <a:extLst>
              <a:ext uri="{FF2B5EF4-FFF2-40B4-BE49-F238E27FC236}">
                <a16:creationId xmlns:a16="http://schemas.microsoft.com/office/drawing/2014/main" id="{F72B3057-81E8-4002-90E7-1BA9A98B781F}"/>
              </a:ext>
            </a:extLst>
          </p:cNvPr>
          <p:cNvSpPr txBox="1"/>
          <p:nvPr/>
        </p:nvSpPr>
        <p:spPr>
          <a:xfrm>
            <a:off x="7533592" y="3987029"/>
            <a:ext cx="1333394" cy="830997"/>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Alberta Netcare Portal</a:t>
            </a:r>
            <a:endParaRPr kumimoji="0" lang="en-CA" sz="1600" b="1"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endParaRPr>
          </a:p>
        </p:txBody>
      </p:sp>
      <p:pic>
        <p:nvPicPr>
          <p:cNvPr id="29" name="Picture 28">
            <a:extLst>
              <a:ext uri="{FF2B5EF4-FFF2-40B4-BE49-F238E27FC236}">
                <a16:creationId xmlns:a16="http://schemas.microsoft.com/office/drawing/2014/main" id="{4D0BF68D-AFD2-4273-B6C0-23830BAA2350}"/>
              </a:ext>
            </a:extLst>
          </p:cNvPr>
          <p:cNvPicPr>
            <a:picLocks noChangeAspect="1"/>
          </p:cNvPicPr>
          <p:nvPr/>
        </p:nvPicPr>
        <p:blipFill>
          <a:blip r:embed="rId3"/>
          <a:stretch>
            <a:fillRect/>
          </a:stretch>
        </p:blipFill>
        <p:spPr>
          <a:xfrm>
            <a:off x="7978822" y="3043089"/>
            <a:ext cx="479883" cy="600389"/>
          </a:xfrm>
          <a:prstGeom prst="rect">
            <a:avLst/>
          </a:prstGeom>
          <a:ln>
            <a:solidFill>
              <a:schemeClr val="tx1"/>
            </a:solidFill>
          </a:ln>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F54C71BC-BF00-4A8A-B89A-4D2E70AFD890}"/>
              </a:ext>
            </a:extLst>
          </p:cNvPr>
          <p:cNvCxnSpPr>
            <a:cxnSpLocks/>
          </p:cNvCxnSpPr>
          <p:nvPr/>
        </p:nvCxnSpPr>
        <p:spPr>
          <a:xfrm flipV="1">
            <a:off x="8458705" y="2077937"/>
            <a:ext cx="1284012" cy="96515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2CC1782-D6BE-4C89-9681-CB351CBBECB4}"/>
              </a:ext>
            </a:extLst>
          </p:cNvPr>
          <p:cNvCxnSpPr>
            <a:cxnSpLocks/>
          </p:cNvCxnSpPr>
          <p:nvPr/>
        </p:nvCxnSpPr>
        <p:spPr>
          <a:xfrm>
            <a:off x="8458705" y="3643478"/>
            <a:ext cx="1276503" cy="1187818"/>
          </a:xfrm>
          <a:prstGeom prst="line">
            <a:avLst/>
          </a:prstGeom>
        </p:spPr>
        <p:style>
          <a:lnRef idx="1">
            <a:schemeClr val="dk1"/>
          </a:lnRef>
          <a:fillRef idx="0">
            <a:schemeClr val="dk1"/>
          </a:fillRef>
          <a:effectRef idx="0">
            <a:schemeClr val="dk1"/>
          </a:effectRef>
          <a:fontRef idx="minor">
            <a:schemeClr val="tx1"/>
          </a:fontRef>
        </p:style>
      </p:cxnSp>
      <p:pic>
        <p:nvPicPr>
          <p:cNvPr id="39" name="Picture 38">
            <a:extLst>
              <a:ext uri="{FF2B5EF4-FFF2-40B4-BE49-F238E27FC236}">
                <a16:creationId xmlns:a16="http://schemas.microsoft.com/office/drawing/2014/main" id="{FE243E04-5C7A-4CF7-93EC-A35C55634D06}"/>
              </a:ext>
            </a:extLst>
          </p:cNvPr>
          <p:cNvPicPr>
            <a:picLocks noChangeAspect="1"/>
          </p:cNvPicPr>
          <p:nvPr/>
        </p:nvPicPr>
        <p:blipFill>
          <a:blip r:embed="rId3"/>
          <a:stretch>
            <a:fillRect/>
          </a:stretch>
        </p:blipFill>
        <p:spPr>
          <a:xfrm>
            <a:off x="457893" y="2902092"/>
            <a:ext cx="1007607" cy="1260633"/>
          </a:xfrm>
          <a:prstGeom prst="rect">
            <a:avLst/>
          </a:prstGeom>
          <a:ln>
            <a:solidFill>
              <a:schemeClr val="tx1"/>
            </a:solidFill>
          </a:ln>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5F8A36AC-8133-407C-B1CA-29D0E49A371D}"/>
              </a:ext>
            </a:extLst>
          </p:cNvPr>
          <p:cNvCxnSpPr/>
          <p:nvPr/>
        </p:nvCxnSpPr>
        <p:spPr>
          <a:xfrm>
            <a:off x="6547977" y="3432069"/>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AB3A40C4-5806-4EFE-A502-1213464BAB61}"/>
              </a:ext>
            </a:extLst>
          </p:cNvPr>
          <p:cNvCxnSpPr/>
          <p:nvPr/>
        </p:nvCxnSpPr>
        <p:spPr>
          <a:xfrm>
            <a:off x="1779460"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32">
            <a:extLst>
              <a:ext uri="{FF2B5EF4-FFF2-40B4-BE49-F238E27FC236}">
                <a16:creationId xmlns:a16="http://schemas.microsoft.com/office/drawing/2014/main" id="{75DAE2B0-8A2F-4142-BF6A-BF6702E8F0C7}"/>
              </a:ext>
            </a:extLst>
          </p:cNvPr>
          <p:cNvPicPr>
            <a:picLocks noChangeAspect="1"/>
          </p:cNvPicPr>
          <p:nvPr/>
        </p:nvPicPr>
        <p:blipFill>
          <a:blip r:embed="rId3"/>
          <a:stretch>
            <a:fillRect/>
          </a:stretch>
        </p:blipFill>
        <p:spPr>
          <a:xfrm>
            <a:off x="3234775" y="2941965"/>
            <a:ext cx="568831" cy="71167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4849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p:txBody>
          <a:bodyPr/>
          <a:lstStyle/>
          <a:p>
            <a:r>
              <a:rPr lang="en-US"/>
              <a:t>Consult Reports - EMR Checklist Before Go-Live</a:t>
            </a:r>
            <a:endParaRPr lang="en-CA"/>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A5203F76-8EDD-4559-B4AC-62C7FE1D12A0}"/>
              </a:ext>
            </a:extLst>
          </p:cNvPr>
          <p:cNvSpPr txBox="1"/>
          <p:nvPr/>
        </p:nvSpPr>
        <p:spPr>
          <a:xfrm flipH="1">
            <a:off x="8095931" y="1228194"/>
            <a:ext cx="351583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Detailed Configuration Instructions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https://help.med-access.net/PDF/Med_Access_EMR_CII_CPAR_Guide.pdf</a:t>
            </a: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sp>
        <p:nvSpPr>
          <p:cNvPr id="12" name="Content Placeholder 2">
            <a:extLst>
              <a:ext uri="{FF2B5EF4-FFF2-40B4-BE49-F238E27FC236}">
                <a16:creationId xmlns:a16="http://schemas.microsoft.com/office/drawing/2014/main" id="{9382B797-E5DF-4855-BE72-BC405F5929FF}"/>
              </a:ext>
            </a:extLst>
          </p:cNvPr>
          <p:cNvSpPr>
            <a:spLocks noGrp="1"/>
          </p:cNvSpPr>
          <p:nvPr>
            <p:ph idx="1"/>
          </p:nvPr>
        </p:nvSpPr>
        <p:spPr>
          <a:xfrm>
            <a:off x="812800" y="1297194"/>
            <a:ext cx="6646231" cy="4534176"/>
          </a:xfrm>
        </p:spPr>
        <p:txBody>
          <a:bodyPr>
            <a:normAutofit/>
          </a:bodyPr>
          <a:lstStyle/>
          <a:p>
            <a:pPr marL="0" indent="0">
              <a:lnSpc>
                <a:spcPct val="120000"/>
              </a:lnSpc>
              <a:buNone/>
            </a:pPr>
            <a:r>
              <a:rPr lang="en-US" sz="2600" b="1"/>
              <a:t>For Providers Submitting Consult Reports from Med Access:</a:t>
            </a:r>
          </a:p>
          <a:p>
            <a:pPr marL="214313" indent="-214313">
              <a:lnSpc>
                <a:spcPct val="120000"/>
              </a:lnSpc>
              <a:buFont typeface="Wingdings" panose="05000000000000000000" pitchFamily="2" charset="2"/>
              <a:buChar char="q"/>
            </a:pPr>
            <a:r>
              <a:rPr lang="en-US"/>
              <a:t>Register for CII with eHealth Support Services</a:t>
            </a:r>
          </a:p>
          <a:p>
            <a:pPr marL="214313" indent="-214313">
              <a:lnSpc>
                <a:spcPct val="120000"/>
              </a:lnSpc>
              <a:buFont typeface="Wingdings" panose="05000000000000000000" pitchFamily="2" charset="2"/>
              <a:buChar char="q"/>
            </a:pPr>
            <a:r>
              <a:rPr lang="en-US"/>
              <a:t>Accept the terms and conditions for TELUS EMR Mobile</a:t>
            </a:r>
          </a:p>
          <a:p>
            <a:pPr marL="214313" indent="-214313">
              <a:lnSpc>
                <a:spcPct val="120000"/>
              </a:lnSpc>
              <a:buFont typeface="Wingdings" panose="05000000000000000000" pitchFamily="2" charset="2"/>
              <a:buChar char="q"/>
            </a:pPr>
            <a:r>
              <a:rPr lang="en-US" sz="2800"/>
              <a:t>Enable EMR integration with CII</a:t>
            </a:r>
          </a:p>
        </p:txBody>
      </p:sp>
      <p:pic>
        <p:nvPicPr>
          <p:cNvPr id="3" name="Picture 2">
            <a:extLst>
              <a:ext uri="{FF2B5EF4-FFF2-40B4-BE49-F238E27FC236}">
                <a16:creationId xmlns:a16="http://schemas.microsoft.com/office/drawing/2014/main" id="{4E27ADA1-ED9C-4C61-9416-110694445C9C}"/>
              </a:ext>
            </a:extLst>
          </p:cNvPr>
          <p:cNvPicPr>
            <a:picLocks noChangeAspect="1"/>
          </p:cNvPicPr>
          <p:nvPr/>
        </p:nvPicPr>
        <p:blipFill>
          <a:blip r:embed="rId4"/>
          <a:stretch>
            <a:fillRect/>
          </a:stretch>
        </p:blipFill>
        <p:spPr>
          <a:xfrm>
            <a:off x="8536775" y="2499911"/>
            <a:ext cx="2634147" cy="340511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5337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a:t>Sending Consult Reports to Netcare: Visit Tab</a:t>
            </a:r>
            <a:endParaRPr lang="en-CA"/>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655322" y="1253330"/>
            <a:ext cx="5841012" cy="3297399"/>
          </a:xfrm>
        </p:spPr>
        <p:txBody>
          <a:bodyPr>
            <a:normAutofit lnSpcReduction="10000"/>
          </a:bodyPr>
          <a:lstStyle/>
          <a:p>
            <a:pPr marL="0" indent="0">
              <a:buNone/>
            </a:pPr>
            <a:r>
              <a:rPr lang="en-US" sz="2400" b="1"/>
              <a:t>Once configuration steps have been complete and the clinic is enabled</a:t>
            </a:r>
            <a:r>
              <a:rPr lang="en-US" sz="2400"/>
              <a:t>:</a:t>
            </a:r>
          </a:p>
          <a:p>
            <a:pPr marL="342900" indent="-342900">
              <a:buAutoNum type="arabicPeriod"/>
            </a:pPr>
            <a:r>
              <a:rPr lang="en-US" sz="2000"/>
              <a:t>Create your visit note or report as normal in the Visits tab.</a:t>
            </a:r>
          </a:p>
          <a:p>
            <a:pPr marL="342900" indent="-342900">
              <a:buAutoNum type="arabicPeriod"/>
            </a:pPr>
            <a:r>
              <a:rPr lang="en-US" sz="2000"/>
              <a:t>If you want the consult report to be sent to Alberta Netcare, check the “Eligible for Consult Letter Extract” check box found below the visit Save button.</a:t>
            </a:r>
          </a:p>
          <a:p>
            <a:pPr marL="342900" indent="-342900">
              <a:buAutoNum type="arabicPeriod"/>
            </a:pPr>
            <a:r>
              <a:rPr lang="en-US" sz="2000"/>
              <a:t>Click </a:t>
            </a:r>
            <a:r>
              <a:rPr lang="en-US" sz="2000" b="1"/>
              <a:t>Sign Off Visit and Close Chart</a:t>
            </a:r>
            <a:r>
              <a:rPr lang="en-US" sz="2000"/>
              <a:t>. The visit is sent to Alberta Netcare as a PDF consult report.</a:t>
            </a:r>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Content Placeholder 2">
            <a:extLst>
              <a:ext uri="{FF2B5EF4-FFF2-40B4-BE49-F238E27FC236}">
                <a16:creationId xmlns:a16="http://schemas.microsoft.com/office/drawing/2014/main" id="{48A728AF-392B-4E9E-8387-98EF174EFB1B}"/>
              </a:ext>
            </a:extLst>
          </p:cNvPr>
          <p:cNvSpPr txBox="1">
            <a:spLocks/>
          </p:cNvSpPr>
          <p:nvPr/>
        </p:nvSpPr>
        <p:spPr>
          <a:xfrm>
            <a:off x="1282712" y="5137998"/>
            <a:ext cx="5131809" cy="673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569BBE"/>
                </a:solidFill>
                <a:effectLst/>
                <a:uLnTx/>
                <a:uFillTx/>
                <a:latin typeface="Segoe UI" panose="020B0502040204020203" pitchFamily="34" charset="0"/>
                <a:ea typeface="+mn-ea"/>
                <a:cs typeface="Segoe UI" panose="020B0502040204020203" pitchFamily="34" charset="0"/>
              </a:rPr>
              <a:t>This checkbox must be selected to send consult reports to Alberta Netcare</a:t>
            </a:r>
          </a:p>
        </p:txBody>
      </p:sp>
      <p:pic>
        <p:nvPicPr>
          <p:cNvPr id="16" name="Picture 15">
            <a:extLst>
              <a:ext uri="{FF2B5EF4-FFF2-40B4-BE49-F238E27FC236}">
                <a16:creationId xmlns:a16="http://schemas.microsoft.com/office/drawing/2014/main" id="{4870E94A-3A63-4982-BB53-BBC4CEB79C0D}"/>
              </a:ext>
            </a:extLst>
          </p:cNvPr>
          <p:cNvPicPr>
            <a:picLocks noChangeAspect="1"/>
          </p:cNvPicPr>
          <p:nvPr/>
        </p:nvPicPr>
        <p:blipFill>
          <a:blip r:embed="rId3"/>
          <a:stretch>
            <a:fillRect/>
          </a:stretch>
        </p:blipFill>
        <p:spPr>
          <a:xfrm>
            <a:off x="6626712" y="1116205"/>
            <a:ext cx="5334114" cy="4762523"/>
          </a:xfrm>
          <a:prstGeom prst="rect">
            <a:avLst/>
          </a:prstGeom>
          <a:ln>
            <a:solidFill>
              <a:schemeClr val="tx1"/>
            </a:solidFill>
          </a:ln>
          <a:effectLst>
            <a:outerShdw blurRad="50800" dist="381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AADF6A2B-28D3-4F0B-A4EC-5FB7D60D7DE2}"/>
              </a:ext>
            </a:extLst>
          </p:cNvPr>
          <p:cNvCxnSpPr>
            <a:cxnSpLocks/>
          </p:cNvCxnSpPr>
          <p:nvPr/>
        </p:nvCxnSpPr>
        <p:spPr>
          <a:xfrm>
            <a:off x="5951809" y="5474655"/>
            <a:ext cx="734030" cy="1"/>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37154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a:t>Attaching Results to Your Consult Reports: Visit Tab</a:t>
            </a:r>
            <a:endParaRPr lang="en-CA"/>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82BD910A-88C7-4D7E-9223-F6AD1E59962F}"/>
              </a:ext>
            </a:extLst>
          </p:cNvPr>
          <p:cNvSpPr>
            <a:spLocks noChangeArrowheads="1"/>
          </p:cNvSpPr>
          <p:nvPr/>
        </p:nvSpPr>
        <p:spPr bwMode="auto">
          <a:xfrm>
            <a:off x="1450975" y="258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9AEF38-CF27-472A-A44B-4E54A76E939B}"/>
              </a:ext>
            </a:extLst>
          </p:cNvPr>
          <p:cNvSpPr txBox="1"/>
          <p:nvPr/>
        </p:nvSpPr>
        <p:spPr>
          <a:xfrm>
            <a:off x="8220326" y="1048322"/>
            <a:ext cx="3422325"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400" b="0" i="0" u="none" strike="noStrike" kern="1200" cap="none" spc="0" normalizeH="0" baseline="0" noProof="0">
                <a:ln>
                  <a:noFill/>
                </a:ln>
                <a:solidFill>
                  <a:srgbClr val="333635"/>
                </a:solidFill>
                <a:effectLst/>
                <a:uLnTx/>
                <a:uFillTx/>
                <a:latin typeface="Calibri" panose="020F0502020204030204" pitchFamily="34" charset="0"/>
                <a:ea typeface="+mn-ea"/>
                <a:cs typeface="Calibri" panose="020F0502020204030204" pitchFamily="34" charset="0"/>
              </a:rPr>
              <a:t>Click on the 3 bars in the Observations area.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400" b="0" i="0" u="none" strike="noStrike" kern="1200" cap="none" spc="0" normalizeH="0" baseline="0" noProof="0">
                <a:ln>
                  <a:noFill/>
                </a:ln>
                <a:solidFill>
                  <a:srgbClr val="333635"/>
                </a:solidFill>
                <a:effectLst/>
                <a:uLnTx/>
                <a:uFillTx/>
                <a:latin typeface="Calibri" panose="020F0502020204030204" pitchFamily="34" charset="0"/>
                <a:ea typeface="+mn-ea"/>
                <a:cs typeface="Calibri" panose="020F0502020204030204" pitchFamily="34" charset="0"/>
              </a:rPr>
              <a:t>Click on or hover over “Attach Chart Summary”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400" b="0" i="0" u="none" strike="noStrike" kern="1200" cap="none" spc="0" normalizeH="0" baseline="0" noProof="0">
                <a:ln>
                  <a:noFill/>
                </a:ln>
                <a:solidFill>
                  <a:srgbClr val="333635"/>
                </a:solidFill>
                <a:effectLst/>
                <a:uLnTx/>
                <a:uFillTx/>
                <a:latin typeface="Calibri" panose="020F0502020204030204" pitchFamily="34" charset="0"/>
                <a:ea typeface="+mn-ea"/>
                <a:cs typeface="Calibri" panose="020F0502020204030204" pitchFamily="34" charset="0"/>
              </a:rPr>
              <a:t>Choose your preferred chart summary view</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2400" b="0" i="0" u="none" strike="noStrike" kern="1200" cap="none" spc="0" normalizeH="0" baseline="0" noProof="0">
                <a:ln>
                  <a:noFill/>
                </a:ln>
                <a:solidFill>
                  <a:srgbClr val="333635"/>
                </a:solidFill>
                <a:effectLst/>
                <a:uLnTx/>
                <a:uFillTx/>
                <a:latin typeface="Calibri" panose="020F0502020204030204" pitchFamily="34" charset="0"/>
                <a:ea typeface="+mn-ea"/>
                <a:cs typeface="Calibri" panose="020F0502020204030204" pitchFamily="34" charset="0"/>
              </a:rPr>
              <a:t>Choose the appropriate results and click “Attach”.</a:t>
            </a:r>
          </a:p>
        </p:txBody>
      </p:sp>
      <p:pic>
        <p:nvPicPr>
          <p:cNvPr id="24" name="35C77B1C-B719-417F-98D5-AF9CDBB86995" descr="58B45004-A990-4C1A-8C14-6DC9287B0096@ed">
            <a:extLst>
              <a:ext uri="{FF2B5EF4-FFF2-40B4-BE49-F238E27FC236}">
                <a16:creationId xmlns:a16="http://schemas.microsoft.com/office/drawing/2014/main" id="{D5C73C03-26A3-46EB-AAD8-3ECF4897D7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2" y="1161286"/>
            <a:ext cx="7244669" cy="42159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78B821B-82C5-4C11-9E86-1EEA1151CEF7}"/>
              </a:ext>
            </a:extLst>
          </p:cNvPr>
          <p:cNvSpPr/>
          <p:nvPr/>
        </p:nvSpPr>
        <p:spPr>
          <a:xfrm>
            <a:off x="4775679" y="3136353"/>
            <a:ext cx="1677746" cy="2305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1C234D8-53D4-49A8-8482-BA31E3E5115A}"/>
              </a:ext>
            </a:extLst>
          </p:cNvPr>
          <p:cNvSpPr/>
          <p:nvPr/>
        </p:nvSpPr>
        <p:spPr>
          <a:xfrm>
            <a:off x="6386822" y="3705363"/>
            <a:ext cx="1364313" cy="237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63DC362-1253-43D0-B204-143A83820166}"/>
              </a:ext>
            </a:extLst>
          </p:cNvPr>
          <p:cNvSpPr/>
          <p:nvPr/>
        </p:nvSpPr>
        <p:spPr>
          <a:xfrm>
            <a:off x="6094152" y="2168399"/>
            <a:ext cx="310333" cy="227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33C1A039-1D88-438F-BFB0-429E86253162" descr="6D0FE22A-C087-49DA-9CCD-94DD0986CAC9@ed">
            <a:extLst>
              <a:ext uri="{FF2B5EF4-FFF2-40B4-BE49-F238E27FC236}">
                <a16:creationId xmlns:a16="http://schemas.microsoft.com/office/drawing/2014/main" id="{FC28C8DA-5FB9-45EC-BA53-91F438A99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70" y="4865904"/>
            <a:ext cx="517036" cy="52852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73C8AFF3-1B0A-4384-9EDF-DD97FFA6F84F}"/>
              </a:ext>
            </a:extLst>
          </p:cNvPr>
          <p:cNvCxnSpPr>
            <a:cxnSpLocks/>
            <a:endCxn id="27" idx="3"/>
          </p:cNvCxnSpPr>
          <p:nvPr/>
        </p:nvCxnSpPr>
        <p:spPr>
          <a:xfrm flipH="1">
            <a:off x="6404485" y="1688375"/>
            <a:ext cx="2030154" cy="5935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105290A-533B-4FDC-9D6D-D460F255C087}"/>
              </a:ext>
            </a:extLst>
          </p:cNvPr>
          <p:cNvCxnSpPr>
            <a:cxnSpLocks/>
          </p:cNvCxnSpPr>
          <p:nvPr/>
        </p:nvCxnSpPr>
        <p:spPr>
          <a:xfrm flipH="1">
            <a:off x="6453426" y="3533133"/>
            <a:ext cx="2116416" cy="9839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C0DE58-182F-4B88-B30A-3141F5C08D01}"/>
              </a:ext>
            </a:extLst>
          </p:cNvPr>
          <p:cNvCxnSpPr>
            <a:cxnSpLocks/>
          </p:cNvCxnSpPr>
          <p:nvPr/>
        </p:nvCxnSpPr>
        <p:spPr>
          <a:xfrm flipH="1">
            <a:off x="7332285" y="2458731"/>
            <a:ext cx="1237557" cy="12238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A954145-F536-455C-A393-0D33BE51DDC4}"/>
              </a:ext>
            </a:extLst>
          </p:cNvPr>
          <p:cNvSpPr txBox="1"/>
          <p:nvPr/>
        </p:nvSpPr>
        <p:spPr>
          <a:xfrm>
            <a:off x="1395608" y="5911775"/>
            <a:ext cx="9397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33635"/>
                </a:solidFill>
                <a:effectLst/>
                <a:uLnTx/>
                <a:uFillTx/>
                <a:latin typeface="Calibri" panose="020F0502020204030204"/>
                <a:ea typeface="+mn-ea"/>
                <a:cs typeface="+mn-cs"/>
              </a:rPr>
              <a:t>Chart Summary items attached this way will be included with your report in Netcare</a:t>
            </a:r>
          </a:p>
        </p:txBody>
      </p:sp>
    </p:spTree>
    <p:extLst>
      <p:ext uri="{BB962C8B-B14F-4D97-AF65-F5344CB8AC3E}">
        <p14:creationId xmlns:p14="http://schemas.microsoft.com/office/powerpoint/2010/main" val="582458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a:xfrm>
            <a:off x="655321" y="263745"/>
            <a:ext cx="10740811" cy="720629"/>
          </a:xfrm>
        </p:spPr>
        <p:txBody>
          <a:bodyPr/>
          <a:lstStyle/>
          <a:p>
            <a:r>
              <a:rPr lang="en-US"/>
              <a:t>Sending Consult Reports to Netcare: Consult Task</a:t>
            </a:r>
            <a:endParaRPr lang="en-CA"/>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568420" y="1253330"/>
            <a:ext cx="5218712" cy="4949762"/>
          </a:xfrm>
        </p:spPr>
        <p:txBody>
          <a:bodyPr>
            <a:normAutofit/>
          </a:bodyPr>
          <a:lstStyle/>
          <a:p>
            <a:pPr marL="0" indent="0">
              <a:buNone/>
            </a:pPr>
            <a:r>
              <a:rPr lang="en-US" sz="2400" b="1"/>
              <a:t>Once configuration steps have been completed and the clinic is enabled</a:t>
            </a:r>
            <a:r>
              <a:rPr lang="en-US" sz="2400"/>
              <a:t>:</a:t>
            </a:r>
          </a:p>
          <a:p>
            <a:pPr marL="342900" indent="-342900">
              <a:buAutoNum type="arabicPeriod"/>
            </a:pPr>
            <a:r>
              <a:rPr lang="en-US" sz="2000"/>
              <a:t>Start a new consult report in the Consults tab.</a:t>
            </a:r>
          </a:p>
          <a:p>
            <a:pPr marL="342900" indent="-342900">
              <a:buAutoNum type="arabicPeriod"/>
            </a:pPr>
            <a:r>
              <a:rPr lang="en-US" sz="2000"/>
              <a:t>If you want the consult report to be sent to Alberta Netcare, check the “Eligible for Consult Letter Extract” check box found below the Save button.</a:t>
            </a:r>
          </a:p>
          <a:p>
            <a:pPr marL="0" indent="0">
              <a:buNone/>
            </a:pPr>
            <a:r>
              <a:rPr lang="en-US" sz="2000"/>
              <a:t>TIP: You can preview the letter extract to ensure it is in the correct format. To do so, at the bottom of the window, click </a:t>
            </a:r>
            <a:r>
              <a:rPr lang="en-US" sz="2000" b="1"/>
              <a:t>Preview</a:t>
            </a:r>
            <a:r>
              <a:rPr lang="en-US" sz="2000"/>
              <a:t>.</a:t>
            </a:r>
          </a:p>
          <a:p>
            <a:pPr marL="0" indent="0">
              <a:buNone/>
            </a:pPr>
            <a:r>
              <a:rPr lang="en-US" sz="2000"/>
              <a:t>3.   When done, select Complete this task and click </a:t>
            </a:r>
            <a:r>
              <a:rPr lang="en-US" sz="2000" b="1"/>
              <a:t>Save</a:t>
            </a:r>
            <a:r>
              <a:rPr lang="en-US" sz="2000"/>
              <a:t>. The consult report is sent to Alberta Netcare as a PDF.</a:t>
            </a:r>
          </a:p>
          <a:p>
            <a:pPr marL="342900" indent="-342900">
              <a:buAutoNum type="arabicPeriod"/>
            </a:pPr>
            <a:endParaRPr lang="en-US" sz="2000"/>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Content Placeholder 2">
            <a:extLst>
              <a:ext uri="{FF2B5EF4-FFF2-40B4-BE49-F238E27FC236}">
                <a16:creationId xmlns:a16="http://schemas.microsoft.com/office/drawing/2014/main" id="{48A728AF-392B-4E9E-8387-98EF174EFB1B}"/>
              </a:ext>
            </a:extLst>
          </p:cNvPr>
          <p:cNvSpPr txBox="1">
            <a:spLocks/>
          </p:cNvSpPr>
          <p:nvPr/>
        </p:nvSpPr>
        <p:spPr>
          <a:xfrm>
            <a:off x="5913122" y="4949700"/>
            <a:ext cx="5131809" cy="673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569BBE"/>
                </a:solidFill>
                <a:effectLst/>
                <a:uLnTx/>
                <a:uFillTx/>
                <a:latin typeface="Segoe UI" panose="020B0502040204020203" pitchFamily="34" charset="0"/>
                <a:ea typeface="+mn-ea"/>
                <a:cs typeface="Segoe UI" panose="020B0502040204020203" pitchFamily="34" charset="0"/>
              </a:rPr>
              <a:t>This checkbox must be selected to send consult reports to Alberta Netcare</a:t>
            </a:r>
          </a:p>
        </p:txBody>
      </p:sp>
      <p:cxnSp>
        <p:nvCxnSpPr>
          <p:cNvPr id="17" name="Straight Arrow Connector 16">
            <a:extLst>
              <a:ext uri="{FF2B5EF4-FFF2-40B4-BE49-F238E27FC236}">
                <a16:creationId xmlns:a16="http://schemas.microsoft.com/office/drawing/2014/main" id="{AADF6A2B-28D3-4F0B-A4EC-5FB7D60D7DE2}"/>
              </a:ext>
            </a:extLst>
          </p:cNvPr>
          <p:cNvCxnSpPr>
            <a:cxnSpLocks/>
          </p:cNvCxnSpPr>
          <p:nvPr/>
        </p:nvCxnSpPr>
        <p:spPr>
          <a:xfrm flipV="1">
            <a:off x="6433723" y="3826565"/>
            <a:ext cx="0" cy="112313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 name="Picture 4">
            <a:extLst>
              <a:ext uri="{FF2B5EF4-FFF2-40B4-BE49-F238E27FC236}">
                <a16:creationId xmlns:a16="http://schemas.microsoft.com/office/drawing/2014/main" id="{1FF5CE5B-6C7F-4AF7-B75F-630183C1CC0C}"/>
              </a:ext>
            </a:extLst>
          </p:cNvPr>
          <p:cNvPicPr>
            <a:picLocks noChangeAspect="1"/>
          </p:cNvPicPr>
          <p:nvPr/>
        </p:nvPicPr>
        <p:blipFill>
          <a:blip r:embed="rId3"/>
          <a:stretch>
            <a:fillRect/>
          </a:stretch>
        </p:blipFill>
        <p:spPr>
          <a:xfrm>
            <a:off x="5787131" y="1571643"/>
            <a:ext cx="6257925" cy="2381250"/>
          </a:xfrm>
          <a:prstGeom prst="rect">
            <a:avLst/>
          </a:prstGeom>
        </p:spPr>
      </p:pic>
      <p:sp>
        <p:nvSpPr>
          <p:cNvPr id="13" name="Content Placeholder 2">
            <a:extLst>
              <a:ext uri="{FF2B5EF4-FFF2-40B4-BE49-F238E27FC236}">
                <a16:creationId xmlns:a16="http://schemas.microsoft.com/office/drawing/2014/main" id="{F3F645D0-C57F-4C6C-9248-401E89DADB8A}"/>
              </a:ext>
            </a:extLst>
          </p:cNvPr>
          <p:cNvSpPr txBox="1">
            <a:spLocks/>
          </p:cNvSpPr>
          <p:nvPr/>
        </p:nvSpPr>
        <p:spPr>
          <a:xfrm>
            <a:off x="7816096" y="4147773"/>
            <a:ext cx="4228960" cy="673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569BBE"/>
                </a:solidFill>
                <a:effectLst/>
                <a:uLnTx/>
                <a:uFillTx/>
                <a:latin typeface="Segoe UI" panose="020B0502040204020203" pitchFamily="34" charset="0"/>
                <a:ea typeface="+mn-ea"/>
                <a:cs typeface="Segoe UI" panose="020B0502040204020203" pitchFamily="34" charset="0"/>
              </a:rPr>
              <a:t>Select Preview to ensure the format is correct.</a:t>
            </a:r>
          </a:p>
        </p:txBody>
      </p:sp>
      <p:cxnSp>
        <p:nvCxnSpPr>
          <p:cNvPr id="11" name="Straight Arrow Connector 10">
            <a:extLst>
              <a:ext uri="{FF2B5EF4-FFF2-40B4-BE49-F238E27FC236}">
                <a16:creationId xmlns:a16="http://schemas.microsoft.com/office/drawing/2014/main" id="{C6085E5B-2AD8-4268-94F4-45259FAC5837}"/>
              </a:ext>
            </a:extLst>
          </p:cNvPr>
          <p:cNvCxnSpPr>
            <a:cxnSpLocks/>
          </p:cNvCxnSpPr>
          <p:nvPr/>
        </p:nvCxnSpPr>
        <p:spPr>
          <a:xfrm flipH="1" flipV="1">
            <a:off x="7599406" y="3728212"/>
            <a:ext cx="216690" cy="419561"/>
          </a:xfrm>
          <a:prstGeom prst="straightConnector1">
            <a:avLst/>
          </a:prstGeom>
          <a:ln w="28575">
            <a:solidFill>
              <a:srgbClr val="569BBE"/>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1EBDDE7-263E-4E18-85AA-9C9E750FA9AC}"/>
              </a:ext>
            </a:extLst>
          </p:cNvPr>
          <p:cNvSpPr/>
          <p:nvPr/>
        </p:nvSpPr>
        <p:spPr>
          <a:xfrm>
            <a:off x="7253416" y="3533332"/>
            <a:ext cx="667265" cy="194880"/>
          </a:xfrm>
          <a:prstGeom prst="rect">
            <a:avLst/>
          </a:prstGeom>
          <a:noFill/>
          <a:ln w="1905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53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1083521"/>
            <a:ext cx="11131285" cy="2009564"/>
          </a:xfrm>
        </p:spPr>
        <p:txBody>
          <a:bodyPr vert="horz" lIns="91440" tIns="45720" rIns="91440" bIns="45720" rtlCol="0" anchor="b">
            <a:normAutofit/>
          </a:bodyPr>
          <a:lstStyle/>
          <a:p>
            <a:pPr algn="ctr" defTabSz="914400"/>
            <a:r>
              <a:rPr lang="en-CA" sz="6000">
                <a:solidFill>
                  <a:srgbClr val="616D6D"/>
                </a:solidFill>
                <a:latin typeface="Segoe UI" panose="020B0502040204020203" pitchFamily="34" charset="0"/>
                <a:cs typeface="Segoe UI" panose="020B0502040204020203" pitchFamily="34" charset="0"/>
              </a:rPr>
              <a:t>Why Technology for Integration</a:t>
            </a:r>
            <a:br>
              <a:rPr lang="en-CA" sz="6000">
                <a:solidFill>
                  <a:srgbClr val="616D6D"/>
                </a:solidFill>
                <a:latin typeface="Segoe UI" panose="020B0502040204020203" pitchFamily="34" charset="0"/>
                <a:cs typeface="Segoe UI" panose="020B0502040204020203" pitchFamily="34" charset="0"/>
              </a:rPr>
            </a:br>
            <a:r>
              <a:rPr lang="en-CA" sz="6000">
                <a:solidFill>
                  <a:srgbClr val="616D6D"/>
                </a:solidFill>
                <a:latin typeface="Segoe UI" panose="020B0502040204020203" pitchFamily="34" charset="0"/>
                <a:cs typeface="Segoe UI" panose="020B0502040204020203" pitchFamily="34" charset="0"/>
              </a:rPr>
              <a:t>&amp; Continuity?</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300888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6D67-0A34-43EA-8CB1-0FC90EEC3575}"/>
              </a:ext>
            </a:extLst>
          </p:cNvPr>
          <p:cNvSpPr>
            <a:spLocks noGrp="1"/>
          </p:cNvSpPr>
          <p:nvPr>
            <p:ph type="title"/>
          </p:nvPr>
        </p:nvSpPr>
        <p:spPr>
          <a:xfrm>
            <a:off x="707613" y="227215"/>
            <a:ext cx="9676464" cy="663123"/>
          </a:xfrm>
        </p:spPr>
        <p:txBody>
          <a:bodyPr>
            <a:noAutofit/>
          </a:bodyPr>
          <a:lstStyle/>
          <a:p>
            <a:r>
              <a:rPr lang="en-CA" sz="3600"/>
              <a:t>Consult Reports in Netcare</a:t>
            </a:r>
          </a:p>
        </p:txBody>
      </p:sp>
      <p:sp>
        <p:nvSpPr>
          <p:cNvPr id="4" name="Slide Number Placeholder 3">
            <a:extLst>
              <a:ext uri="{FF2B5EF4-FFF2-40B4-BE49-F238E27FC236}">
                <a16:creationId xmlns:a16="http://schemas.microsoft.com/office/drawing/2014/main" id="{C39973E6-547F-4944-AFEF-D6CC18065A6A}"/>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40</a:t>
            </a:fld>
            <a:endParaRPr lang="en-CA"/>
          </a:p>
        </p:txBody>
      </p:sp>
      <p:cxnSp>
        <p:nvCxnSpPr>
          <p:cNvPr id="10" name="Straight Arrow Connector 9">
            <a:extLst>
              <a:ext uri="{FF2B5EF4-FFF2-40B4-BE49-F238E27FC236}">
                <a16:creationId xmlns:a16="http://schemas.microsoft.com/office/drawing/2014/main" id="{7B9A6C9D-63CD-4AA7-970B-B2B612F26A12}"/>
              </a:ext>
            </a:extLst>
          </p:cNvPr>
          <p:cNvCxnSpPr>
            <a:cxnSpLocks/>
          </p:cNvCxnSpPr>
          <p:nvPr/>
        </p:nvCxnSpPr>
        <p:spPr>
          <a:xfrm flipH="1">
            <a:off x="8704446" y="4487089"/>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DB969B06-AAE4-49C9-9882-933858F89AD5}"/>
              </a:ext>
            </a:extLst>
          </p:cNvPr>
          <p:cNvSpPr txBox="1"/>
          <p:nvPr/>
        </p:nvSpPr>
        <p:spPr>
          <a:xfrm>
            <a:off x="9181703" y="3812233"/>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Tool tip displays</a:t>
            </a:r>
          </a:p>
          <a:p>
            <a:pPr defTabSz="914378"/>
            <a:r>
              <a:rPr lang="en-CA">
                <a:solidFill>
                  <a:srgbClr val="36424A"/>
                </a:solidFill>
              </a:rPr>
              <a:t>Source date, category, sub-category, status, author, result source and facility</a:t>
            </a:r>
          </a:p>
        </p:txBody>
      </p:sp>
      <p:pic>
        <p:nvPicPr>
          <p:cNvPr id="12" name="Picture 11">
            <a:extLst>
              <a:ext uri="{FF2B5EF4-FFF2-40B4-BE49-F238E27FC236}">
                <a16:creationId xmlns:a16="http://schemas.microsoft.com/office/drawing/2014/main" id="{346248F5-43DF-4718-B2D0-D81C0B951FCA}"/>
              </a:ext>
            </a:extLst>
          </p:cNvPr>
          <p:cNvPicPr>
            <a:picLocks noChangeAspect="1"/>
          </p:cNvPicPr>
          <p:nvPr/>
        </p:nvPicPr>
        <p:blipFill>
          <a:blip r:embed="rId3"/>
          <a:stretch>
            <a:fillRect/>
          </a:stretch>
        </p:blipFill>
        <p:spPr>
          <a:xfrm>
            <a:off x="2283512" y="1482286"/>
            <a:ext cx="6420934" cy="4898323"/>
          </a:xfrm>
          <a:prstGeom prst="rect">
            <a:avLst/>
          </a:prstGeom>
        </p:spPr>
      </p:pic>
      <p:cxnSp>
        <p:nvCxnSpPr>
          <p:cNvPr id="13" name="Straight Arrow Connector 12">
            <a:extLst>
              <a:ext uri="{FF2B5EF4-FFF2-40B4-BE49-F238E27FC236}">
                <a16:creationId xmlns:a16="http://schemas.microsoft.com/office/drawing/2014/main" id="{4C5904A8-451B-41E7-9E4A-7E219FCACD70}"/>
              </a:ext>
            </a:extLst>
          </p:cNvPr>
          <p:cNvCxnSpPr>
            <a:cxnSpLocks/>
          </p:cNvCxnSpPr>
          <p:nvPr/>
        </p:nvCxnSpPr>
        <p:spPr>
          <a:xfrm flipV="1">
            <a:off x="2283512" y="3416426"/>
            <a:ext cx="408888" cy="1268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EC000686-DBCB-4E5C-8334-6C74185DC894}"/>
              </a:ext>
            </a:extLst>
          </p:cNvPr>
          <p:cNvSpPr txBox="1"/>
          <p:nvPr/>
        </p:nvSpPr>
        <p:spPr>
          <a:xfrm>
            <a:off x="253653" y="2870200"/>
            <a:ext cx="1971950" cy="1477328"/>
          </a:xfrm>
          <a:prstGeom prst="rect">
            <a:avLst/>
          </a:prstGeom>
          <a:noFill/>
          <a:ln>
            <a:solidFill>
              <a:schemeClr val="tx1"/>
            </a:solidFill>
          </a:ln>
        </p:spPr>
        <p:txBody>
          <a:bodyPr wrap="square" rtlCol="0">
            <a:spAutoFit/>
          </a:bodyPr>
          <a:lstStyle/>
          <a:p>
            <a:r>
              <a:rPr lang="en-US"/>
              <a:t>Other providers can see, at a glance, that this patient has a Peds Consult</a:t>
            </a:r>
          </a:p>
        </p:txBody>
      </p:sp>
      <p:sp>
        <p:nvSpPr>
          <p:cNvPr id="9" name="TextBox 8">
            <a:extLst>
              <a:ext uri="{FF2B5EF4-FFF2-40B4-BE49-F238E27FC236}">
                <a16:creationId xmlns:a16="http://schemas.microsoft.com/office/drawing/2014/main" id="{E00B14E1-B908-C94C-8724-058AB13AEA03}"/>
              </a:ext>
            </a:extLst>
          </p:cNvPr>
          <p:cNvSpPr txBox="1"/>
          <p:nvPr/>
        </p:nvSpPr>
        <p:spPr>
          <a:xfrm>
            <a:off x="9181703" y="2131536"/>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Standard notation is:</a:t>
            </a:r>
          </a:p>
          <a:p>
            <a:pPr marL="285750" indent="-285750" defTabSz="914378">
              <a:buFont typeface="Arial" panose="020B0604020202020204" pitchFamily="34" charset="0"/>
              <a:buChar char="•"/>
            </a:pPr>
            <a:r>
              <a:rPr lang="en-CA">
                <a:solidFill>
                  <a:srgbClr val="36424A"/>
                </a:solidFill>
              </a:rPr>
              <a:t>Specialty (as per skill code in EMR)</a:t>
            </a:r>
          </a:p>
          <a:p>
            <a:pPr marL="285750" indent="-285750" defTabSz="914378">
              <a:buFont typeface="Arial" panose="020B0604020202020204" pitchFamily="34" charset="0"/>
              <a:buChar char="•"/>
            </a:pPr>
            <a:r>
              <a:rPr lang="en-CA">
                <a:solidFill>
                  <a:srgbClr val="36424A"/>
                </a:solidFill>
              </a:rPr>
              <a:t>Consult</a:t>
            </a:r>
          </a:p>
          <a:p>
            <a:pPr marL="285750" indent="-285750" defTabSz="914378">
              <a:buFont typeface="Arial" panose="020B0604020202020204" pitchFamily="34" charset="0"/>
              <a:buChar char="•"/>
            </a:pPr>
            <a:r>
              <a:rPr lang="en-CA">
                <a:solidFill>
                  <a:srgbClr val="36424A"/>
                </a:solidFill>
              </a:rPr>
              <a:t>City/town</a:t>
            </a:r>
          </a:p>
        </p:txBody>
      </p:sp>
      <p:cxnSp>
        <p:nvCxnSpPr>
          <p:cNvPr id="15" name="Straight Arrow Connector 14">
            <a:extLst>
              <a:ext uri="{FF2B5EF4-FFF2-40B4-BE49-F238E27FC236}">
                <a16:creationId xmlns:a16="http://schemas.microsoft.com/office/drawing/2014/main" id="{36DF603C-2F97-D940-963F-B1CE28C389D7}"/>
              </a:ext>
            </a:extLst>
          </p:cNvPr>
          <p:cNvCxnSpPr>
            <a:cxnSpLocks/>
          </p:cNvCxnSpPr>
          <p:nvPr/>
        </p:nvCxnSpPr>
        <p:spPr>
          <a:xfrm flipH="1">
            <a:off x="8617771" y="3160152"/>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67871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CA" sz="3733">
                <a:solidFill>
                  <a:srgbClr val="275971"/>
                </a:solidFill>
              </a:rPr>
              <a:t>Redacting Consult Reports In Netcare</a:t>
            </a:r>
          </a:p>
        </p:txBody>
      </p:sp>
      <p:sp>
        <p:nvSpPr>
          <p:cNvPr id="3" name="Slide Number Placeholder 2"/>
          <p:cNvSpPr>
            <a:spLocks noGrp="1"/>
          </p:cNvSpPr>
          <p:nvPr>
            <p:ph type="sldNum" sz="quarter" idx="4294967295"/>
          </p:nvPr>
        </p:nvSpPr>
        <p:spPr>
          <a:xfrm>
            <a:off x="0" y="6308725"/>
            <a:ext cx="2743200" cy="366713"/>
          </a:xfrm>
        </p:spPr>
        <p:txBody>
          <a:bodyPr/>
          <a:lstStyle/>
          <a:p>
            <a:pPr defTabSz="1219170" fontAlgn="base">
              <a:spcBef>
                <a:spcPct val="0"/>
              </a:spcBef>
              <a:spcAft>
                <a:spcPct val="0"/>
              </a:spcAft>
            </a:pPr>
            <a:fld id="{3A2281A5-0AAD-5C43-9874-F8F3A9F5B29A}" type="slidenum">
              <a:rPr lang="en-US"/>
              <a:pPr defTabSz="1219170" fontAlgn="base">
                <a:spcBef>
                  <a:spcPct val="0"/>
                </a:spcBef>
                <a:spcAft>
                  <a:spcPct val="0"/>
                </a:spcAft>
              </a:pPr>
              <a:t>41</a:t>
            </a:fld>
            <a:endParaRPr lang="en-US"/>
          </a:p>
        </p:txBody>
      </p:sp>
      <p:pic>
        <p:nvPicPr>
          <p:cNvPr id="10" name="Picture 9">
            <a:extLst>
              <a:ext uri="{FF2B5EF4-FFF2-40B4-BE49-F238E27FC236}">
                <a16:creationId xmlns:a16="http://schemas.microsoft.com/office/drawing/2014/main" id="{27876CD5-5902-8043-B450-E37CE3E23AF7}"/>
              </a:ext>
            </a:extLst>
          </p:cNvPr>
          <p:cNvPicPr>
            <a:picLocks noChangeAspect="1"/>
          </p:cNvPicPr>
          <p:nvPr/>
        </p:nvPicPr>
        <p:blipFill>
          <a:blip r:embed="rId3"/>
          <a:stretch>
            <a:fillRect/>
          </a:stretch>
        </p:blipFill>
        <p:spPr>
          <a:xfrm>
            <a:off x="2328530" y="1861887"/>
            <a:ext cx="9267344" cy="3744007"/>
          </a:xfrm>
          <a:prstGeom prst="rect">
            <a:avLst/>
          </a:prstGeom>
        </p:spPr>
      </p:pic>
      <p:sp>
        <p:nvSpPr>
          <p:cNvPr id="11" name="TextBox 10">
            <a:extLst>
              <a:ext uri="{FF2B5EF4-FFF2-40B4-BE49-F238E27FC236}">
                <a16:creationId xmlns:a16="http://schemas.microsoft.com/office/drawing/2014/main" id="{EF8C8E57-BC8D-0443-AD43-21BCC33CB726}"/>
              </a:ext>
            </a:extLst>
          </p:cNvPr>
          <p:cNvSpPr txBox="1"/>
          <p:nvPr/>
        </p:nvSpPr>
        <p:spPr>
          <a:xfrm>
            <a:off x="306222" y="1089382"/>
            <a:ext cx="6487984" cy="923330"/>
          </a:xfrm>
          <a:prstGeom prst="rect">
            <a:avLst/>
          </a:prstGeom>
          <a:noFill/>
        </p:spPr>
        <p:txBody>
          <a:bodyPr wrap="square" rtlCol="0">
            <a:spAutoFit/>
          </a:bodyPr>
          <a:lstStyle/>
          <a:p>
            <a:pPr marL="285750" indent="-285750">
              <a:buFont typeface="Arial" panose="020B0604020202020204" pitchFamily="34" charset="0"/>
              <a:buChar char="•"/>
            </a:pPr>
            <a:r>
              <a:rPr lang="en-US"/>
              <a:t>Right click on the Visit or Consult you want to remove from Alberta Netcare</a:t>
            </a:r>
          </a:p>
          <a:p>
            <a:pPr marL="285750" indent="-285750">
              <a:buFont typeface="Arial" panose="020B0604020202020204" pitchFamily="34" charset="0"/>
              <a:buChar char="•"/>
            </a:pPr>
            <a:r>
              <a:rPr lang="en-US"/>
              <a:t>Click “Cancel”</a:t>
            </a:r>
          </a:p>
        </p:txBody>
      </p:sp>
      <p:cxnSp>
        <p:nvCxnSpPr>
          <p:cNvPr id="13" name="Straight Arrow Connector 12">
            <a:extLst>
              <a:ext uri="{FF2B5EF4-FFF2-40B4-BE49-F238E27FC236}">
                <a16:creationId xmlns:a16="http://schemas.microsoft.com/office/drawing/2014/main" id="{70ED2910-D2B5-1B4F-BC2C-BC4107AB76AE}"/>
              </a:ext>
            </a:extLst>
          </p:cNvPr>
          <p:cNvCxnSpPr>
            <a:cxnSpLocks/>
          </p:cNvCxnSpPr>
          <p:nvPr/>
        </p:nvCxnSpPr>
        <p:spPr>
          <a:xfrm>
            <a:off x="6198781" y="1302138"/>
            <a:ext cx="2934586" cy="20364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474F2E8-FA66-1B44-B793-72270343745A}"/>
              </a:ext>
            </a:extLst>
          </p:cNvPr>
          <p:cNvCxnSpPr>
            <a:cxnSpLocks/>
          </p:cNvCxnSpPr>
          <p:nvPr/>
        </p:nvCxnSpPr>
        <p:spPr>
          <a:xfrm>
            <a:off x="2014870" y="1877213"/>
            <a:ext cx="4938823" cy="3258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E941B4D-FDF8-594E-B581-5414E9EACD38}"/>
              </a:ext>
            </a:extLst>
          </p:cNvPr>
          <p:cNvSpPr txBox="1"/>
          <p:nvPr/>
        </p:nvSpPr>
        <p:spPr>
          <a:xfrm>
            <a:off x="583018" y="5777089"/>
            <a:ext cx="11025963" cy="646331"/>
          </a:xfrm>
          <a:prstGeom prst="rect">
            <a:avLst/>
          </a:prstGeom>
          <a:noFill/>
        </p:spPr>
        <p:txBody>
          <a:bodyPr wrap="square" rtlCol="0">
            <a:spAutoFit/>
          </a:bodyPr>
          <a:lstStyle/>
          <a:p>
            <a:r>
              <a:rPr lang="en-US"/>
              <a:t>For more detailed information on redacting consult reports please see the TELUS Med Access CII CPAR User Guide: </a:t>
            </a:r>
            <a:r>
              <a:rPr lang="en-US">
                <a:hlinkClick r:id="rId4"/>
              </a:rPr>
              <a:t>https://help.med-access.net/latest/ab/Netcare/Redact_consult.htm</a:t>
            </a:r>
            <a:r>
              <a:rPr lang="en-US"/>
              <a:t> </a:t>
            </a:r>
          </a:p>
        </p:txBody>
      </p:sp>
    </p:spTree>
    <p:extLst>
      <p:ext uri="{BB962C8B-B14F-4D97-AF65-F5344CB8AC3E}">
        <p14:creationId xmlns:p14="http://schemas.microsoft.com/office/powerpoint/2010/main" val="302679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CA" sz="3733">
                <a:solidFill>
                  <a:srgbClr val="275971"/>
                </a:solidFill>
              </a:rPr>
              <a:t>Redacting Consult Reports In Netcare</a:t>
            </a:r>
          </a:p>
        </p:txBody>
      </p:sp>
      <p:pic>
        <p:nvPicPr>
          <p:cNvPr id="2" name="Picture 1">
            <a:extLst>
              <a:ext uri="{FF2B5EF4-FFF2-40B4-BE49-F238E27FC236}">
                <a16:creationId xmlns:a16="http://schemas.microsoft.com/office/drawing/2014/main" id="{DF056E8A-A696-5A46-8B2C-BD35BDB2F1B6}"/>
              </a:ext>
            </a:extLst>
          </p:cNvPr>
          <p:cNvPicPr>
            <a:picLocks noChangeAspect="1"/>
          </p:cNvPicPr>
          <p:nvPr/>
        </p:nvPicPr>
        <p:blipFill>
          <a:blip r:embed="rId3"/>
          <a:stretch>
            <a:fillRect/>
          </a:stretch>
        </p:blipFill>
        <p:spPr>
          <a:xfrm>
            <a:off x="999460" y="2335251"/>
            <a:ext cx="10959089" cy="3342522"/>
          </a:xfrm>
          <a:prstGeom prst="rect">
            <a:avLst/>
          </a:prstGeom>
        </p:spPr>
      </p:pic>
      <p:cxnSp>
        <p:nvCxnSpPr>
          <p:cNvPr id="13" name="Straight Arrow Connector 12">
            <a:extLst>
              <a:ext uri="{FF2B5EF4-FFF2-40B4-BE49-F238E27FC236}">
                <a16:creationId xmlns:a16="http://schemas.microsoft.com/office/drawing/2014/main" id="{70ED2910-D2B5-1B4F-BC2C-BC4107AB76AE}"/>
              </a:ext>
            </a:extLst>
          </p:cNvPr>
          <p:cNvCxnSpPr>
            <a:cxnSpLocks/>
          </p:cNvCxnSpPr>
          <p:nvPr/>
        </p:nvCxnSpPr>
        <p:spPr>
          <a:xfrm>
            <a:off x="5188688" y="1743726"/>
            <a:ext cx="2923954" cy="3053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E073F0-DA56-4F48-B6B9-3DA19A026DC6}"/>
              </a:ext>
            </a:extLst>
          </p:cNvPr>
          <p:cNvSpPr txBox="1"/>
          <p:nvPr/>
        </p:nvSpPr>
        <p:spPr>
          <a:xfrm>
            <a:off x="838200" y="1238114"/>
            <a:ext cx="6602818" cy="646331"/>
          </a:xfrm>
          <a:prstGeom prst="rect">
            <a:avLst/>
          </a:prstGeom>
          <a:noFill/>
        </p:spPr>
        <p:txBody>
          <a:bodyPr wrap="square" rtlCol="0">
            <a:spAutoFit/>
          </a:bodyPr>
          <a:lstStyle/>
          <a:p>
            <a:r>
              <a:rPr lang="en-US"/>
              <a:t>The visit is moved to the </a:t>
            </a:r>
            <a:r>
              <a:rPr lang="en-US" b="1"/>
              <a:t>Cancelled</a:t>
            </a:r>
            <a:r>
              <a:rPr lang="en-US"/>
              <a:t> list and will be redacted from Alberta Netcare in the next automatic extract</a:t>
            </a:r>
          </a:p>
        </p:txBody>
      </p:sp>
      <p:sp>
        <p:nvSpPr>
          <p:cNvPr id="15" name="TextBox 14">
            <a:extLst>
              <a:ext uri="{FF2B5EF4-FFF2-40B4-BE49-F238E27FC236}">
                <a16:creationId xmlns:a16="http://schemas.microsoft.com/office/drawing/2014/main" id="{05D98E75-7B8D-C049-820A-82115F6135A3}"/>
              </a:ext>
            </a:extLst>
          </p:cNvPr>
          <p:cNvSpPr txBox="1"/>
          <p:nvPr/>
        </p:nvSpPr>
        <p:spPr>
          <a:xfrm>
            <a:off x="583018" y="5791806"/>
            <a:ext cx="11025963" cy="646331"/>
          </a:xfrm>
          <a:prstGeom prst="rect">
            <a:avLst/>
          </a:prstGeom>
          <a:noFill/>
        </p:spPr>
        <p:txBody>
          <a:bodyPr wrap="square" rtlCol="0">
            <a:spAutoFit/>
          </a:bodyPr>
          <a:lstStyle/>
          <a:p>
            <a:r>
              <a:rPr lang="en-US"/>
              <a:t>For more detailed information on redacting consult reports please see the TELUS Med Access CII CPAR User Guide: </a:t>
            </a:r>
            <a:r>
              <a:rPr lang="en-US">
                <a:hlinkClick r:id="rId4"/>
              </a:rPr>
              <a:t>https://help.med-access.net/latest/ab/Netcare/Redact_consult.htm</a:t>
            </a:r>
            <a:r>
              <a:rPr lang="en-US"/>
              <a:t> </a:t>
            </a:r>
          </a:p>
        </p:txBody>
      </p:sp>
    </p:spTree>
    <p:extLst>
      <p:ext uri="{BB962C8B-B14F-4D97-AF65-F5344CB8AC3E}">
        <p14:creationId xmlns:p14="http://schemas.microsoft.com/office/powerpoint/2010/main" val="3949554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electronic medical rec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089" y="2227832"/>
            <a:ext cx="1293481" cy="9908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44121" y="1373264"/>
            <a:ext cx="1582484" cy="769634"/>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Community</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Physician Office EMR</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9" name="Rectangle 8"/>
          <p:cNvSpPr/>
          <p:nvPr/>
        </p:nvSpPr>
        <p:spPr>
          <a:xfrm>
            <a:off x="639649" y="3396030"/>
            <a:ext cx="2572179" cy="420564"/>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libri" pitchFamily="34" charset="0"/>
                <a:ea typeface="+mn-ea"/>
                <a:cs typeface="Arial" charset="0"/>
              </a:rPr>
              <a:t>Confirmed Panel Lists</a:t>
            </a:r>
            <a:endParaRPr kumimoji="0" lang="en-CA" sz="2133"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cxnSp>
        <p:nvCxnSpPr>
          <p:cNvPr id="10" name="Straight Arrow Connector 9"/>
          <p:cNvCxnSpPr/>
          <p:nvPr/>
        </p:nvCxnSpPr>
        <p:spPr>
          <a:xfrm>
            <a:off x="2953288" y="2598472"/>
            <a:ext cx="144016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11" name="Picture 24"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541" y="2200056"/>
            <a:ext cx="1035291" cy="12781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8178" y="1530205"/>
            <a:ext cx="1015278" cy="66697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CII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Hub</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pic>
        <p:nvPicPr>
          <p:cNvPr id="16" name="Picture 26" descr="Image result for file ser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872" y="134431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08430" y="2260410"/>
            <a:ext cx="1778500"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Central Patient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Attachment Registry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20" name="Rectangle 19"/>
          <p:cNvSpPr/>
          <p:nvPr/>
        </p:nvSpPr>
        <p:spPr>
          <a:xfrm>
            <a:off x="9226743" y="3072096"/>
            <a:ext cx="2522357" cy="420564"/>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libri" pitchFamily="34" charset="0"/>
                <a:ea typeface="+mn-ea"/>
                <a:cs typeface="Arial" charset="0"/>
              </a:rPr>
              <a:t>Panel Conflict Report</a:t>
            </a:r>
            <a:endParaRPr kumimoji="0" lang="en-CA" sz="2133"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21" name="Rectangle 20"/>
          <p:cNvSpPr/>
          <p:nvPr/>
        </p:nvSpPr>
        <p:spPr>
          <a:xfrm>
            <a:off x="9111359" y="1220940"/>
            <a:ext cx="2884979" cy="748795"/>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libri" pitchFamily="34" charset="0"/>
                <a:ea typeface="+mn-ea"/>
                <a:cs typeface="Arial" charset="0"/>
              </a:rPr>
              <a:t>Demographic Mismatch Report</a:t>
            </a:r>
            <a:endParaRPr kumimoji="0" lang="en-CA" sz="2133"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cxnSp>
        <p:nvCxnSpPr>
          <p:cNvPr id="22" name="Straight Arrow Connector 21"/>
          <p:cNvCxnSpPr/>
          <p:nvPr/>
        </p:nvCxnSpPr>
        <p:spPr>
          <a:xfrm flipV="1">
            <a:off x="8633789" y="1610790"/>
            <a:ext cx="522723" cy="470821"/>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a:off x="8636433" y="2805303"/>
            <a:ext cx="528268" cy="38404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726002" y="2617479"/>
            <a:ext cx="1020716"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4016" y="1924010"/>
            <a:ext cx="2454297" cy="31520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7488" y="2395723"/>
            <a:ext cx="2484736" cy="53815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3133" y="3492290"/>
            <a:ext cx="4096455" cy="86409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Title 3"/>
          <p:cNvSpPr txBox="1">
            <a:spLocks/>
          </p:cNvSpPr>
          <p:nvPr/>
        </p:nvSpPr>
        <p:spPr bwMode="auto">
          <a:xfrm>
            <a:off x="693821" y="176576"/>
            <a:ext cx="7968884"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rPr>
              <a:t>Confirmed Panel Lists to CPAR</a:t>
            </a:r>
          </a:p>
        </p:txBody>
      </p:sp>
      <p:pic>
        <p:nvPicPr>
          <p:cNvPr id="27" name="Picture 16" descr="Image result for serve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63035" y="4686318"/>
            <a:ext cx="829096" cy="7842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873668" y="5572861"/>
            <a:ext cx="1228113" cy="769634"/>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Healthcare Data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Repository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cxnSp>
        <p:nvCxnSpPr>
          <p:cNvPr id="29" name="Straight Arrow Connector 28"/>
          <p:cNvCxnSpPr/>
          <p:nvPr/>
        </p:nvCxnSpPr>
        <p:spPr>
          <a:xfrm>
            <a:off x="5726414" y="2665224"/>
            <a:ext cx="2533564" cy="3162527"/>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31" name="Rectangle 30"/>
          <p:cNvSpPr/>
          <p:nvPr/>
        </p:nvSpPr>
        <p:spPr>
          <a:xfrm>
            <a:off x="7248128" y="1049458"/>
            <a:ext cx="4800533" cy="3427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8602320" y="4573124"/>
            <a:ext cx="1718149" cy="1799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10"/>
          <a:stretch>
            <a:fillRect/>
          </a:stretch>
        </p:blipFill>
        <p:spPr>
          <a:xfrm>
            <a:off x="219791" y="3816594"/>
            <a:ext cx="3914025" cy="2810868"/>
          </a:xfrm>
          <a:prstGeom prst="rect">
            <a:avLst/>
          </a:prstGeom>
          <a:ln>
            <a:solidFill>
              <a:schemeClr val="bg1">
                <a:lumMod val="50000"/>
              </a:schemeClr>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4680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4DD933BE-A2C2-3D41-94E8-470982E6C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727" y="1313026"/>
            <a:ext cx="2603096" cy="998320"/>
          </a:xfrm>
          <a:prstGeom prst="rect">
            <a:avLst/>
          </a:prstGeom>
        </p:spPr>
      </p:pic>
      <p:pic>
        <p:nvPicPr>
          <p:cNvPr id="4" name="Picture 3" descr="D:\Users\chris.diamant\AppData\Local\Microsoft\Windows\INetCache\Content.Word\Screen Shot 2019-11-29 at 3.03.55 PM.png"/>
          <p:cNvPicPr/>
          <p:nvPr/>
        </p:nvPicPr>
        <p:blipFill>
          <a:blip r:embed="rId4">
            <a:extLst>
              <a:ext uri="{28A0092B-C50C-407E-A947-70E740481C1C}">
                <a14:useLocalDpi xmlns:a14="http://schemas.microsoft.com/office/drawing/2010/main" val="0"/>
              </a:ext>
            </a:extLst>
          </a:blip>
          <a:srcRect/>
          <a:stretch>
            <a:fillRect/>
          </a:stretch>
        </p:blipFill>
        <p:spPr bwMode="auto">
          <a:xfrm>
            <a:off x="744026" y="1065398"/>
            <a:ext cx="7124636" cy="5138737"/>
          </a:xfrm>
          <a:prstGeom prst="rect">
            <a:avLst/>
          </a:prstGeom>
          <a:noFill/>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799460" y="2608066"/>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344226" y="2608066"/>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899275" y="2885624"/>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ectangle 13"/>
          <p:cNvSpPr/>
          <p:nvPr/>
        </p:nvSpPr>
        <p:spPr>
          <a:xfrm>
            <a:off x="799460" y="3193974"/>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Rectangle 14"/>
          <p:cNvSpPr/>
          <p:nvPr/>
        </p:nvSpPr>
        <p:spPr>
          <a:xfrm>
            <a:off x="2344225" y="2885623"/>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Rectangle 15"/>
          <p:cNvSpPr/>
          <p:nvPr/>
        </p:nvSpPr>
        <p:spPr>
          <a:xfrm>
            <a:off x="2344224" y="3193973"/>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Rectangle 17"/>
          <p:cNvSpPr/>
          <p:nvPr/>
        </p:nvSpPr>
        <p:spPr>
          <a:xfrm>
            <a:off x="5260847" y="3186826"/>
            <a:ext cx="694519" cy="156949"/>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extBox 1"/>
          <p:cNvSpPr txBox="1"/>
          <p:nvPr/>
        </p:nvSpPr>
        <p:spPr>
          <a:xfrm>
            <a:off x="693821" y="176576"/>
            <a:ext cx="9422322" cy="1070333"/>
          </a:xfrm>
          <a:prstGeom prst="rect">
            <a:avLst/>
          </a:prstGeom>
        </p:spPr>
        <p:txBody>
          <a:bodyPr vert="horz" lIns="91440" tIns="45720" rIns="91440" bIns="45720" rtlCol="0" anchor="ctr">
            <a:normAutofit/>
          </a:bodyPr>
          <a:lstStyle>
            <a:lvl1pPr defTabSz="685800">
              <a:lnSpc>
                <a:spcPct val="90000"/>
              </a:lnSpc>
              <a:spcBef>
                <a:spcPct val="0"/>
              </a:spcBef>
              <a:buNone/>
              <a:defRPr sz="3600">
                <a:solidFill>
                  <a:srgbClr val="275971"/>
                </a:solidFill>
                <a:latin typeface="+mj-lt"/>
                <a:ea typeface="+mj-ea"/>
                <a:cs typeface="+mj-cs"/>
              </a:defRPr>
            </a:lvl1pPr>
          </a:lstStyle>
          <a:p>
            <a:r>
              <a:rPr lang="en-US"/>
              <a:t>Patient Demographics</a:t>
            </a:r>
            <a:endParaRPr lang="en-CA"/>
          </a:p>
        </p:txBody>
      </p:sp>
      <p:sp>
        <p:nvSpPr>
          <p:cNvPr id="20" name="TextBox 19">
            <a:extLst>
              <a:ext uri="{FF2B5EF4-FFF2-40B4-BE49-F238E27FC236}">
                <a16:creationId xmlns:a16="http://schemas.microsoft.com/office/drawing/2014/main" id="{D815C18A-C4F9-D74A-BD8D-72774AFDCB73}"/>
              </a:ext>
            </a:extLst>
          </p:cNvPr>
          <p:cNvSpPr txBox="1"/>
          <p:nvPr/>
        </p:nvSpPr>
        <p:spPr>
          <a:xfrm>
            <a:off x="8356072" y="1649607"/>
            <a:ext cx="3143765" cy="3970318"/>
          </a:xfrm>
          <a:prstGeom prst="rect">
            <a:avLst/>
          </a:prstGeom>
          <a:noFill/>
        </p:spPr>
        <p:txBody>
          <a:bodyPr wrap="square" rtlCol="0">
            <a:spAutoFit/>
          </a:bodyPr>
          <a:lstStyle/>
          <a:p>
            <a:r>
              <a:rPr lang="en-US"/>
              <a:t>Information that to submits to CPAR:</a:t>
            </a:r>
          </a:p>
          <a:p>
            <a:pPr marL="285750" indent="-285750">
              <a:buFont typeface="Arial" panose="020B0604020202020204" pitchFamily="34" charset="0"/>
              <a:buChar char="•"/>
            </a:pPr>
            <a:r>
              <a:rPr lang="en-US"/>
              <a:t>Name (first, last)</a:t>
            </a:r>
          </a:p>
          <a:p>
            <a:pPr marL="285750" indent="-285750">
              <a:buFont typeface="Arial" panose="020B0604020202020204" pitchFamily="34" charset="0"/>
              <a:buChar char="•"/>
            </a:pPr>
            <a:r>
              <a:rPr lang="en-US"/>
              <a:t>DOB</a:t>
            </a:r>
          </a:p>
          <a:p>
            <a:pPr marL="285750" indent="-285750">
              <a:buFont typeface="Arial" panose="020B0604020202020204" pitchFamily="34" charset="0"/>
              <a:buChar char="•"/>
            </a:pPr>
            <a:r>
              <a:rPr lang="en-US"/>
              <a:t>Gender</a:t>
            </a:r>
          </a:p>
          <a:p>
            <a:pPr marL="285750" indent="-285750">
              <a:buFont typeface="Arial" panose="020B0604020202020204" pitchFamily="34" charset="0"/>
              <a:buChar char="•"/>
            </a:pPr>
            <a:r>
              <a:rPr lang="en-US"/>
              <a:t>PHN</a:t>
            </a:r>
          </a:p>
          <a:p>
            <a:pPr marL="285750" indent="-285750">
              <a:buFont typeface="Arial" panose="020B0604020202020204" pitchFamily="34" charset="0"/>
              <a:buChar char="•"/>
            </a:pPr>
            <a:r>
              <a:rPr lang="en-US"/>
              <a:t>Status</a:t>
            </a:r>
          </a:p>
          <a:p>
            <a:pPr marL="285750" indent="-285750">
              <a:buFont typeface="Arial" panose="020B0604020202020204" pitchFamily="34" charset="0"/>
              <a:buChar char="•"/>
            </a:pPr>
            <a:r>
              <a:rPr lang="en-US" b="1"/>
              <a:t>Primary Provider</a:t>
            </a:r>
          </a:p>
          <a:p>
            <a:pPr marL="285750" indent="-285750">
              <a:buFont typeface="Arial" panose="020B0604020202020204" pitchFamily="34" charset="0"/>
              <a:buChar char="•"/>
            </a:pPr>
            <a:r>
              <a:rPr lang="en-US"/>
              <a:t>Last Date Verified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Last Visit Date pulls from Visit list</a:t>
            </a:r>
          </a:p>
          <a:p>
            <a:pPr marL="285750" indent="-285750">
              <a:buFont typeface="Arial" panose="020B0604020202020204" pitchFamily="34" charset="0"/>
              <a:buChar char="•"/>
            </a:pPr>
            <a:r>
              <a:rPr lang="en-US"/>
              <a:t>Panel number in provider record</a:t>
            </a:r>
          </a:p>
        </p:txBody>
      </p:sp>
      <p:sp>
        <p:nvSpPr>
          <p:cNvPr id="21" name="Rectangle 20">
            <a:extLst>
              <a:ext uri="{FF2B5EF4-FFF2-40B4-BE49-F238E27FC236}">
                <a16:creationId xmlns:a16="http://schemas.microsoft.com/office/drawing/2014/main" id="{E1406A78-C086-4F4F-968F-16F3BBF1F9C2}"/>
              </a:ext>
            </a:extLst>
          </p:cNvPr>
          <p:cNvSpPr/>
          <p:nvPr/>
        </p:nvSpPr>
        <p:spPr>
          <a:xfrm>
            <a:off x="814780" y="5085233"/>
            <a:ext cx="1151573" cy="1581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63C89699-58B6-5C42-8828-20B78BB91868}"/>
              </a:ext>
            </a:extLst>
          </p:cNvPr>
          <p:cNvSpPr/>
          <p:nvPr/>
        </p:nvSpPr>
        <p:spPr>
          <a:xfrm>
            <a:off x="6662141" y="5729810"/>
            <a:ext cx="1176541" cy="175315"/>
          </a:xfrm>
          <a:prstGeom prst="rect">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387064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686159"/>
          </a:xfrm>
        </p:spPr>
        <p:txBody>
          <a:bodyPr/>
          <a:lstStyle/>
          <a:p>
            <a:r>
              <a:rPr lang="en-US" sz="4000">
                <a:solidFill>
                  <a:srgbClr val="275971"/>
                </a:solidFill>
              </a:rPr>
              <a:t>Uploads and Reports</a:t>
            </a:r>
          </a:p>
        </p:txBody>
      </p:sp>
      <p:sp>
        <p:nvSpPr>
          <p:cNvPr id="4" name="Slide Number Placeholder 3"/>
          <p:cNvSpPr>
            <a:spLocks noGrp="1"/>
          </p:cNvSpPr>
          <p:nvPr>
            <p:ph type="sldNum" sz="quarter" idx="4294967295"/>
          </p:nvPr>
        </p:nvSpPr>
        <p:spPr>
          <a:xfrm>
            <a:off x="0" y="6308725"/>
            <a:ext cx="2743200" cy="366713"/>
          </a:xfrm>
        </p:spPr>
        <p:txBody>
          <a:bodyPr/>
          <a:lstStyle/>
          <a:p>
            <a:fld id="{3A2281A5-0AAD-5C43-9874-F8F3A9F5B29A}" type="slidenum">
              <a:rPr lang="en-US" smtClean="0"/>
              <a:pPr/>
              <a:t>45</a:t>
            </a:fld>
            <a:endParaRPr lang="en-US"/>
          </a:p>
        </p:txBody>
      </p:sp>
      <p:pic>
        <p:nvPicPr>
          <p:cNvPr id="5124" name="Picture 4" descr="Image result for icon of a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419" y="1522339"/>
            <a:ext cx="5338812" cy="4786980"/>
          </a:xfrm>
          <a:prstGeom prst="rect">
            <a:avLst/>
          </a:prstGeom>
          <a:solidFill>
            <a:schemeClr val="bg1"/>
          </a:solidFill>
        </p:spPr>
      </p:pic>
      <p:sp>
        <p:nvSpPr>
          <p:cNvPr id="6" name="Rectangle 5"/>
          <p:cNvSpPr/>
          <p:nvPr/>
        </p:nvSpPr>
        <p:spPr>
          <a:xfrm>
            <a:off x="7330161" y="3657601"/>
            <a:ext cx="621113" cy="60704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8740780" y="2653489"/>
            <a:ext cx="3260721" cy="1816266"/>
          </a:xfrm>
          <a:prstGeom prst="rect">
            <a:avLst/>
          </a:prstGeom>
          <a:noFill/>
        </p:spPr>
        <p:txBody>
          <a:bodyPr wrap="square" rtlCol="0">
            <a:spAutoFit/>
          </a:bodyPr>
          <a:lstStyle/>
          <a:p>
            <a:r>
              <a:rPr lang="en-US" sz="1867"/>
              <a:t>TELUS uploads panels automatically on the 10</a:t>
            </a:r>
            <a:r>
              <a:rPr lang="en-US" sz="1867" baseline="30000"/>
              <a:t>th</a:t>
            </a:r>
            <a:r>
              <a:rPr lang="en-US" sz="1867"/>
              <a:t> of the month. Upload error reports available next day. Demographic mismatch reports available in 2 days.</a:t>
            </a:r>
          </a:p>
        </p:txBody>
      </p:sp>
      <p:cxnSp>
        <p:nvCxnSpPr>
          <p:cNvPr id="10" name="Straight Arrow Connector 9"/>
          <p:cNvCxnSpPr/>
          <p:nvPr/>
        </p:nvCxnSpPr>
        <p:spPr>
          <a:xfrm flipH="1">
            <a:off x="6569474" y="5084175"/>
            <a:ext cx="2171305" cy="35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800824" y="4801807"/>
            <a:ext cx="2300347"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7375990" y="3714900"/>
            <a:ext cx="495649" cy="461665"/>
          </a:xfrm>
          <a:prstGeom prst="rect">
            <a:avLst/>
          </a:prstGeom>
          <a:solidFill>
            <a:schemeClr val="bg1"/>
          </a:solidFill>
        </p:spPr>
        <p:txBody>
          <a:bodyPr wrap="none" rtlCol="0">
            <a:spAutoFit/>
          </a:bodyPr>
          <a:lstStyle/>
          <a:p>
            <a:r>
              <a:rPr lang="en-US" sz="2400"/>
              <a:t>10</a:t>
            </a:r>
          </a:p>
        </p:txBody>
      </p:sp>
      <p:sp>
        <p:nvSpPr>
          <p:cNvPr id="21" name="TextBox 20"/>
          <p:cNvSpPr txBox="1"/>
          <p:nvPr/>
        </p:nvSpPr>
        <p:spPr>
          <a:xfrm>
            <a:off x="8715111" y="4694824"/>
            <a:ext cx="3194548" cy="1241622"/>
          </a:xfrm>
          <a:prstGeom prst="rect">
            <a:avLst/>
          </a:prstGeom>
          <a:noFill/>
        </p:spPr>
        <p:txBody>
          <a:bodyPr wrap="square" rtlCol="0">
            <a:spAutoFit/>
          </a:bodyPr>
          <a:lstStyle/>
          <a:p>
            <a:r>
              <a:rPr lang="en-US" sz="1867"/>
              <a:t>CPAR starts to find overlap amongst all submitted panels. No uploads between the 22</a:t>
            </a:r>
            <a:r>
              <a:rPr lang="en-US" sz="1867" baseline="30000"/>
              <a:t>nd</a:t>
            </a:r>
            <a:r>
              <a:rPr lang="en-US" sz="1867"/>
              <a:t>  and last day of the month.</a:t>
            </a:r>
          </a:p>
        </p:txBody>
      </p:sp>
      <p:cxnSp>
        <p:nvCxnSpPr>
          <p:cNvPr id="28" name="Straight Arrow Connector 27"/>
          <p:cNvCxnSpPr/>
          <p:nvPr/>
        </p:nvCxnSpPr>
        <p:spPr>
          <a:xfrm flipH="1">
            <a:off x="8101171" y="3970961"/>
            <a:ext cx="639608"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161730" y="3100202"/>
            <a:ext cx="482389" cy="461665"/>
          </a:xfrm>
          <a:prstGeom prst="rect">
            <a:avLst/>
          </a:prstGeom>
          <a:solidFill>
            <a:schemeClr val="bg1"/>
          </a:solidFill>
        </p:spPr>
        <p:txBody>
          <a:bodyPr wrap="square" rtlCol="0">
            <a:spAutoFit/>
          </a:bodyPr>
          <a:lstStyle/>
          <a:p>
            <a:endParaRPr lang="en-US" sz="2400"/>
          </a:p>
        </p:txBody>
      </p:sp>
      <p:sp>
        <p:nvSpPr>
          <p:cNvPr id="34" name="Rectangle 33"/>
          <p:cNvSpPr/>
          <p:nvPr/>
        </p:nvSpPr>
        <p:spPr>
          <a:xfrm>
            <a:off x="5843256" y="3090506"/>
            <a:ext cx="621113" cy="60704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TextBox 34"/>
          <p:cNvSpPr txBox="1"/>
          <p:nvPr/>
        </p:nvSpPr>
        <p:spPr>
          <a:xfrm>
            <a:off x="5923814" y="3114905"/>
            <a:ext cx="482389" cy="461665"/>
          </a:xfrm>
          <a:prstGeom prst="rect">
            <a:avLst/>
          </a:prstGeom>
          <a:solidFill>
            <a:schemeClr val="bg1"/>
          </a:solidFill>
        </p:spPr>
        <p:txBody>
          <a:bodyPr wrap="square" rtlCol="0">
            <a:spAutoFit/>
          </a:bodyPr>
          <a:lstStyle/>
          <a:p>
            <a:r>
              <a:rPr lang="en-US" sz="2400"/>
              <a:t>2</a:t>
            </a:r>
          </a:p>
        </p:txBody>
      </p:sp>
      <p:cxnSp>
        <p:nvCxnSpPr>
          <p:cNvPr id="36" name="Straight Arrow Connector 35"/>
          <p:cNvCxnSpPr/>
          <p:nvPr/>
        </p:nvCxnSpPr>
        <p:spPr>
          <a:xfrm flipH="1">
            <a:off x="6454888" y="1125510"/>
            <a:ext cx="1038112" cy="17882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32353" y="251724"/>
            <a:ext cx="2238181" cy="954300"/>
          </a:xfrm>
          <a:prstGeom prst="rect">
            <a:avLst/>
          </a:prstGeom>
          <a:noFill/>
        </p:spPr>
        <p:txBody>
          <a:bodyPr wrap="square" rtlCol="0">
            <a:spAutoFit/>
          </a:bodyPr>
          <a:lstStyle/>
          <a:p>
            <a:r>
              <a:rPr lang="en-US" sz="1867"/>
              <a:t>CPAR panel conflict reports available by the 2</a:t>
            </a:r>
            <a:r>
              <a:rPr lang="en-US" sz="1867" baseline="30000"/>
              <a:t>nd</a:t>
            </a:r>
            <a:r>
              <a:rPr lang="en-US" sz="1867"/>
              <a:t> of the month</a:t>
            </a:r>
          </a:p>
        </p:txBody>
      </p:sp>
      <p:sp>
        <p:nvSpPr>
          <p:cNvPr id="41" name="Rectangle 40"/>
          <p:cNvSpPr/>
          <p:nvPr/>
        </p:nvSpPr>
        <p:spPr>
          <a:xfrm>
            <a:off x="3513141" y="5385010"/>
            <a:ext cx="3817020"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5896617" y="4837954"/>
            <a:ext cx="495649" cy="461665"/>
          </a:xfrm>
          <a:prstGeom prst="rect">
            <a:avLst/>
          </a:prstGeom>
          <a:solidFill>
            <a:schemeClr val="bg1"/>
          </a:solidFill>
        </p:spPr>
        <p:txBody>
          <a:bodyPr wrap="none" rtlCol="0">
            <a:spAutoFit/>
          </a:bodyPr>
          <a:lstStyle/>
          <a:p>
            <a:r>
              <a:rPr lang="en-US" sz="2400"/>
              <a:t>22</a:t>
            </a:r>
          </a:p>
        </p:txBody>
      </p:sp>
      <p:pic>
        <p:nvPicPr>
          <p:cNvPr id="2" name="Picture 4" descr="Graphical user interface, text, application, chat or text message&#10;&#10;Description automatically generated">
            <a:extLst>
              <a:ext uri="{FF2B5EF4-FFF2-40B4-BE49-F238E27FC236}">
                <a16:creationId xmlns:a16="http://schemas.microsoft.com/office/drawing/2014/main" id="{6D683FBF-0EAB-4FC6-B364-1CF1FE997EBA}"/>
              </a:ext>
            </a:extLst>
          </p:cNvPr>
          <p:cNvPicPr>
            <a:picLocks noChangeAspect="1"/>
          </p:cNvPicPr>
          <p:nvPr/>
        </p:nvPicPr>
        <p:blipFill>
          <a:blip r:embed="rId4"/>
          <a:stretch>
            <a:fillRect/>
          </a:stretch>
        </p:blipFill>
        <p:spPr>
          <a:xfrm>
            <a:off x="647170" y="2562225"/>
            <a:ext cx="1685925" cy="1733550"/>
          </a:xfrm>
          <a:prstGeom prst="rect">
            <a:avLst/>
          </a:prstGeom>
        </p:spPr>
      </p:pic>
      <p:cxnSp>
        <p:nvCxnSpPr>
          <p:cNvPr id="20" name="Straight Arrow Connector 19">
            <a:extLst>
              <a:ext uri="{FF2B5EF4-FFF2-40B4-BE49-F238E27FC236}">
                <a16:creationId xmlns:a16="http://schemas.microsoft.com/office/drawing/2014/main" id="{DBB33772-68BB-4326-8327-B2BEE2C655BD}"/>
              </a:ext>
            </a:extLst>
          </p:cNvPr>
          <p:cNvCxnSpPr>
            <a:cxnSpLocks/>
          </p:cNvCxnSpPr>
          <p:nvPr/>
        </p:nvCxnSpPr>
        <p:spPr>
          <a:xfrm>
            <a:off x="2356912" y="3462962"/>
            <a:ext cx="2027391" cy="101599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7BCC59D-DE7E-4781-A7C8-6D60A339D0F1}"/>
              </a:ext>
            </a:extLst>
          </p:cNvPr>
          <p:cNvSpPr txBox="1"/>
          <p:nvPr/>
        </p:nvSpPr>
        <p:spPr>
          <a:xfrm>
            <a:off x="4404190" y="4290633"/>
            <a:ext cx="518091" cy="461665"/>
          </a:xfrm>
          <a:prstGeom prst="rect">
            <a:avLst/>
          </a:prstGeom>
          <a:solidFill>
            <a:schemeClr val="bg1"/>
          </a:solidFill>
        </p:spPr>
        <p:txBody>
          <a:bodyPr wrap="none" lIns="91440" tIns="45720" rIns="91440" bIns="45720" rtlCol="0" anchor="t">
            <a:spAutoFit/>
          </a:bodyPr>
          <a:lstStyle/>
          <a:p>
            <a:r>
              <a:rPr lang="en-US" sz="2400"/>
              <a:t>12</a:t>
            </a:r>
          </a:p>
        </p:txBody>
      </p:sp>
    </p:spTree>
    <p:extLst>
      <p:ext uri="{BB962C8B-B14F-4D97-AF65-F5344CB8AC3E}">
        <p14:creationId xmlns:p14="http://schemas.microsoft.com/office/powerpoint/2010/main" val="2712442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3821" y="1117982"/>
            <a:ext cx="10177131" cy="3812703"/>
          </a:xfrm>
        </p:spPr>
        <p:txBody>
          <a:bodyPr/>
          <a:lstStyle/>
          <a:p>
            <a:pPr marL="0" indent="0">
              <a:buNone/>
            </a:pPr>
            <a:r>
              <a:rPr lang="en-CA" sz="2933" b="1"/>
              <a:t>1. Conflict report</a:t>
            </a:r>
          </a:p>
          <a:p>
            <a:pPr>
              <a:buFont typeface="Wingdings" panose="05000000000000000000" pitchFamily="2" charset="2"/>
              <a:buChar char="q"/>
            </a:pPr>
            <a:r>
              <a:rPr lang="en-CA" sz="2400"/>
              <a:t>Identifies patients paneled to more than one provider</a:t>
            </a:r>
          </a:p>
          <a:p>
            <a:pPr>
              <a:buFont typeface="Wingdings" panose="05000000000000000000" pitchFamily="2" charset="2"/>
              <a:buChar char="q"/>
            </a:pPr>
            <a:r>
              <a:rPr lang="en-CA" sz="2400"/>
              <a:t>Compares dates of confirmation and dates of last visit for the providers the patient is paneled to</a:t>
            </a:r>
          </a:p>
        </p:txBody>
      </p:sp>
      <p:sp>
        <p:nvSpPr>
          <p:cNvPr id="3" name="Title 2"/>
          <p:cNvSpPr>
            <a:spLocks noGrp="1"/>
          </p:cNvSpPr>
          <p:nvPr>
            <p:ph type="title" idx="4294967295"/>
          </p:nvPr>
        </p:nvSpPr>
        <p:spPr>
          <a:xfrm>
            <a:off x="693821" y="176576"/>
            <a:ext cx="10959008" cy="758957"/>
          </a:xfrm>
        </p:spPr>
        <p:txBody>
          <a:bodyPr>
            <a:normAutofit/>
          </a:bodyPr>
          <a:lstStyle/>
          <a:p>
            <a:r>
              <a:rPr lang="en-CA" sz="3600">
                <a:solidFill>
                  <a:srgbClr val="275971"/>
                </a:solidFill>
              </a:rPr>
              <a:t>Reports Available for Download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339718"/>
            <a:ext cx="113792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a:extLst>
              <a:ext uri="{FF2B5EF4-FFF2-40B4-BE49-F238E27FC236}">
                <a16:creationId xmlns:a16="http://schemas.microsoft.com/office/drawing/2014/main" id="{C7607011-267A-4423-8756-C120533327A9}"/>
              </a:ext>
            </a:extLst>
          </p:cNvPr>
          <p:cNvCxnSpPr>
            <a:cxnSpLocks/>
          </p:cNvCxnSpPr>
          <p:nvPr/>
        </p:nvCxnSpPr>
        <p:spPr>
          <a:xfrm flipH="1">
            <a:off x="7138555" y="3886199"/>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F52906-BFE5-433B-8CA9-0D0045FE9EEA}"/>
              </a:ext>
            </a:extLst>
          </p:cNvPr>
          <p:cNvCxnSpPr>
            <a:cxnSpLocks/>
          </p:cNvCxnSpPr>
          <p:nvPr/>
        </p:nvCxnSpPr>
        <p:spPr>
          <a:xfrm flipH="1">
            <a:off x="10377384" y="3906981"/>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0C23AA-AD55-4A6C-B44F-20761C664322}"/>
              </a:ext>
            </a:extLst>
          </p:cNvPr>
          <p:cNvSpPr>
            <a:spLocks noChangeAspect="1"/>
          </p:cNvSpPr>
          <p:nvPr/>
        </p:nvSpPr>
        <p:spPr>
          <a:xfrm>
            <a:off x="6580200" y="438866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47CC51D4-FFB5-43A8-BB12-7B8FDE998AB5}"/>
              </a:ext>
            </a:extLst>
          </p:cNvPr>
          <p:cNvSpPr>
            <a:spLocks noChangeAspect="1"/>
          </p:cNvSpPr>
          <p:nvPr/>
        </p:nvSpPr>
        <p:spPr>
          <a:xfrm>
            <a:off x="9888072" y="440008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754162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CA" sz="3600">
                <a:solidFill>
                  <a:srgbClr val="275971"/>
                </a:solidFill>
              </a:rPr>
              <a:t>Reports Available for Download</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31" y="4485118"/>
            <a:ext cx="10261600" cy="2222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1"/>
          <p:cNvSpPr>
            <a:spLocks noGrp="1"/>
          </p:cNvSpPr>
          <p:nvPr>
            <p:ph idx="1"/>
          </p:nvPr>
        </p:nvSpPr>
        <p:spPr>
          <a:xfrm>
            <a:off x="693821" y="1117982"/>
            <a:ext cx="10177131" cy="1785236"/>
          </a:xfrm>
        </p:spPr>
        <p:txBody>
          <a:bodyPr>
            <a:normAutofit lnSpcReduction="10000"/>
          </a:bodyPr>
          <a:lstStyle/>
          <a:p>
            <a:pPr marL="0" indent="0">
              <a:buNone/>
            </a:pPr>
            <a:r>
              <a:rPr lang="en-CA" sz="2933" b="1"/>
              <a:t>2. Demographic Mismatch Report</a:t>
            </a:r>
          </a:p>
          <a:p>
            <a:pPr>
              <a:buFont typeface="Wingdings" panose="05000000000000000000" pitchFamily="2" charset="2"/>
              <a:buChar char="q"/>
            </a:pPr>
            <a:r>
              <a:rPr lang="en-CA" sz="2667"/>
              <a:t>Identifies deceased patients </a:t>
            </a:r>
          </a:p>
          <a:p>
            <a:pPr>
              <a:buFont typeface="Wingdings" panose="05000000000000000000" pitchFamily="2" charset="2"/>
              <a:buChar char="q"/>
            </a:pPr>
            <a:r>
              <a:rPr lang="en-CA" sz="2667"/>
              <a:t>Patients where demographic data is different from the Provincial Client Registry</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1" y="3133329"/>
            <a:ext cx="10185400" cy="1308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264352" y="3787377"/>
            <a:ext cx="1056117" cy="654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811535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electronic medical record"/>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5290" y="3660814"/>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electronic medical record"/>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7980" y="1478691"/>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lectronic medical record"/>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2782" y="1463657"/>
            <a:ext cx="1553623" cy="10341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erve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3905" y="4873941"/>
            <a:ext cx="782835" cy="9625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520" y="2451813"/>
            <a:ext cx="116631" cy="1437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er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1555" y="2780752"/>
            <a:ext cx="1035291" cy="12781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file serve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8407" y="2945143"/>
            <a:ext cx="827133" cy="95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cxnSpLocks/>
          </p:cNvCxnSpPr>
          <p:nvPr/>
        </p:nvCxnSpPr>
        <p:spPr>
          <a:xfrm>
            <a:off x="3139710" y="2109647"/>
            <a:ext cx="1453207" cy="977932"/>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cxnSpLocks/>
          </p:cNvCxnSpPr>
          <p:nvPr/>
        </p:nvCxnSpPr>
        <p:spPr>
          <a:xfrm flipV="1">
            <a:off x="3063559" y="3848863"/>
            <a:ext cx="1529357" cy="676873"/>
          </a:xfrm>
          <a:prstGeom prst="straightConnector1">
            <a:avLst/>
          </a:prstGeom>
          <a:ln w="76200">
            <a:solidFill>
              <a:schemeClr val="bg2"/>
            </a:solidFill>
            <a:headEnd type="triangl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6531715" y="3423491"/>
            <a:ext cx="1440160" cy="0"/>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a:cxnSpLocks/>
          </p:cNvCxnSpPr>
          <p:nvPr/>
        </p:nvCxnSpPr>
        <p:spPr>
          <a:xfrm flipV="1">
            <a:off x="6531715" y="2109646"/>
            <a:ext cx="1344149" cy="737781"/>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6531715" y="3998481"/>
            <a:ext cx="1344149" cy="673149"/>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693821" y="176576"/>
            <a:ext cx="11077575" cy="649060"/>
          </a:xfrm>
          <a:prstGeom prst="rect">
            <a:avLst/>
          </a:prstGeom>
        </p:spPr>
        <p:txBody>
          <a:bodyPr vert="horz" lIns="91440" tIns="45720" rIns="91440" bIns="45720" rtlCol="0" anchor="ctr">
            <a:noAutofit/>
          </a:bodyPr>
          <a:lstStyle>
            <a:lvl1pPr defTabSz="685800" eaLnBrk="1" latinLnBrk="0" hangingPunct="1">
              <a:lnSpc>
                <a:spcPct val="90000"/>
              </a:lnSpc>
              <a:buNone/>
              <a:defRPr sz="2800">
                <a:solidFill>
                  <a:srgbClr val="CE8D3E"/>
                </a:solidFill>
                <a:latin typeface="Arial" panose="020B0604020202020204" pitchFamily="34" charset="0"/>
                <a:ea typeface="+mj-ea"/>
                <a:cs typeface="Arial" panose="020B0604020202020204" pitchFamily="34" charset="0"/>
              </a:defRPr>
            </a:lvl1pPr>
          </a:lstStyle>
          <a:p>
            <a:pPr marL="0" marR="0" lvl="0" indent="0" algn="l" defTabSz="914377"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rPr>
              <a:t>CII/CPAR Overview Future State</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endParaRPr>
          </a:p>
        </p:txBody>
      </p:sp>
      <p:sp>
        <p:nvSpPr>
          <p:cNvPr id="37" name="TextBox 36"/>
          <p:cNvSpPr txBox="1"/>
          <p:nvPr/>
        </p:nvSpPr>
        <p:spPr>
          <a:xfrm>
            <a:off x="5005309" y="2019840"/>
            <a:ext cx="1015278" cy="66697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CII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Hub</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9" name="TextBox 38"/>
          <p:cNvSpPr txBox="1"/>
          <p:nvPr/>
        </p:nvSpPr>
        <p:spPr>
          <a:xfrm>
            <a:off x="43011" y="981863"/>
            <a:ext cx="3598037"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Community Physician Offices</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40" name="TextBox 39"/>
          <p:cNvSpPr txBox="1"/>
          <p:nvPr/>
        </p:nvSpPr>
        <p:spPr>
          <a:xfrm>
            <a:off x="7745001" y="978808"/>
            <a:ext cx="2773943"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Provincial IT Systems</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41" name="TextBox 40"/>
          <p:cNvSpPr txBox="1"/>
          <p:nvPr/>
        </p:nvSpPr>
        <p:spPr>
          <a:xfrm>
            <a:off x="623392" y="2480358"/>
            <a:ext cx="2362122" cy="995401"/>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 Encounters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Specialist Consult Reports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Summary Reports </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44" name="TextBox 43"/>
          <p:cNvSpPr txBox="1"/>
          <p:nvPr/>
        </p:nvSpPr>
        <p:spPr>
          <a:xfrm>
            <a:off x="8309763" y="2497788"/>
            <a:ext cx="1418144" cy="318100"/>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Alberta Netcare</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5" name="TextBox 44"/>
          <p:cNvSpPr txBox="1"/>
          <p:nvPr/>
        </p:nvSpPr>
        <p:spPr>
          <a:xfrm>
            <a:off x="8136754" y="3867061"/>
            <a:ext cx="1778500"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Central Patient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Attachment Registry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6" name="TextBox 45"/>
          <p:cNvSpPr txBox="1"/>
          <p:nvPr/>
        </p:nvSpPr>
        <p:spPr>
          <a:xfrm>
            <a:off x="8225702" y="5969603"/>
            <a:ext cx="1444242"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Healthcare Data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Repository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7" name="TextBox 46"/>
          <p:cNvSpPr txBox="1"/>
          <p:nvPr/>
        </p:nvSpPr>
        <p:spPr>
          <a:xfrm>
            <a:off x="9616394" y="1492497"/>
            <a:ext cx="2561365" cy="76963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Clinical Encounter Digests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Specialist Consult Reports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Summary Reports</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48" name="TextBox 47"/>
          <p:cNvSpPr txBox="1"/>
          <p:nvPr/>
        </p:nvSpPr>
        <p:spPr>
          <a:xfrm>
            <a:off x="9569268" y="3239978"/>
            <a:ext cx="1720792" cy="31810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0" name="TextBox 49"/>
          <p:cNvSpPr txBox="1"/>
          <p:nvPr/>
        </p:nvSpPr>
        <p:spPr>
          <a:xfrm>
            <a:off x="9442938" y="4866696"/>
            <a:ext cx="2087751" cy="54386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Clinical Encounter Data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cxnSp>
        <p:nvCxnSpPr>
          <p:cNvPr id="51" name="Straight Arrow Connector 50"/>
          <p:cNvCxnSpPr/>
          <p:nvPr/>
        </p:nvCxnSpPr>
        <p:spPr>
          <a:xfrm>
            <a:off x="9002477" y="4481314"/>
            <a:ext cx="0" cy="336320"/>
          </a:xfrm>
          <a:prstGeom prst="straightConnector1">
            <a:avLst/>
          </a:prstGeom>
          <a:ln w="19050">
            <a:solidFill>
              <a:schemeClr val="bg2"/>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sp>
        <p:nvSpPr>
          <p:cNvPr id="55" name="TextBox 54"/>
          <p:cNvSpPr txBox="1"/>
          <p:nvPr/>
        </p:nvSpPr>
        <p:spPr>
          <a:xfrm>
            <a:off x="3593073" y="1829274"/>
            <a:ext cx="909223"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Patient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Uploaded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to Hub</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6" name="TextBox 55"/>
          <p:cNvSpPr txBox="1"/>
          <p:nvPr/>
        </p:nvSpPr>
        <p:spPr>
          <a:xfrm>
            <a:off x="6118869" y="1720929"/>
            <a:ext cx="1481496"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Patient Data/Reports </a:t>
            </a:r>
            <a:b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b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Uploaded to Provincial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IT Systems</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7" name="TextBox 56"/>
          <p:cNvSpPr txBox="1"/>
          <p:nvPr/>
        </p:nvSpPr>
        <p:spPr>
          <a:xfrm>
            <a:off x="9102824" y="4515709"/>
            <a:ext cx="1346844" cy="256545"/>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Panel Data Extracted</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49" name="TextBox 48"/>
          <p:cNvSpPr txBox="1"/>
          <p:nvPr/>
        </p:nvSpPr>
        <p:spPr>
          <a:xfrm>
            <a:off x="557324" y="4778381"/>
            <a:ext cx="2729080" cy="995401"/>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E-Notifications</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Hospital Admit/Discharge</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Emergency Department Visits</a:t>
            </a:r>
          </a:p>
          <a:p>
            <a:pPr marL="0" marR="0" lvl="0" indent="-22859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Day Surgery</a:t>
            </a:r>
          </a:p>
        </p:txBody>
      </p:sp>
      <p:sp>
        <p:nvSpPr>
          <p:cNvPr id="58" name="TextBox 57"/>
          <p:cNvSpPr txBox="1"/>
          <p:nvPr/>
        </p:nvSpPr>
        <p:spPr>
          <a:xfrm>
            <a:off x="3195534" y="3457624"/>
            <a:ext cx="990976" cy="584968"/>
          </a:xfrm>
          <a:prstGeom prst="rect">
            <a:avLst/>
          </a:prstGeom>
          <a:noFill/>
        </p:spPr>
        <p:txBody>
          <a:bodyPr wrap="none" rtlCol="0">
            <a:spAutoFit/>
          </a:bodyPr>
          <a:lstStyle>
            <a:defPPr>
              <a:defRPr lang="en-US"/>
            </a:defPPr>
            <a:lvl1pPr algn="ctr" defTabSz="1219170" fontAlgn="base">
              <a:spcBef>
                <a:spcPct val="0"/>
              </a:spcBef>
              <a:spcAft>
                <a:spcPct val="0"/>
              </a:spcAft>
              <a:defRPr sz="1067">
                <a:solidFill>
                  <a:prstClr val="white">
                    <a:lumMod val="65000"/>
                  </a:prstClr>
                </a:solidFill>
                <a:latin typeface="Calibri" pitchFamily="34" charset="0"/>
                <a:cs typeface="Arial"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Notifications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Downloaded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to Clinic EMRs</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pic>
        <p:nvPicPr>
          <p:cNvPr id="43" name="Picture 26" descr="Image result for file serve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34324" y="523459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4620540" y="6191624"/>
            <a:ext cx="1791273" cy="3181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err="1">
                <a:ln>
                  <a:noFill/>
                </a:ln>
                <a:solidFill>
                  <a:srgbClr val="275971"/>
                </a:solidFill>
                <a:effectLst/>
                <a:uLnTx/>
                <a:uFillTx/>
                <a:latin typeface="Calibri" pitchFamily="34" charset="0"/>
                <a:ea typeface="+mn-ea"/>
                <a:cs typeface="Arial" charset="0"/>
              </a:rPr>
              <a:t>MyHealth</a:t>
            </a: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 Records</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cxnSp>
        <p:nvCxnSpPr>
          <p:cNvPr id="61" name="Straight Arrow Connector 60"/>
          <p:cNvCxnSpPr>
            <a:cxnSpLocks/>
          </p:cNvCxnSpPr>
          <p:nvPr/>
        </p:nvCxnSpPr>
        <p:spPr>
          <a:xfrm flipV="1">
            <a:off x="5441939" y="4335055"/>
            <a:ext cx="0" cy="805040"/>
          </a:xfrm>
          <a:prstGeom prst="straightConnector1">
            <a:avLst/>
          </a:prstGeom>
          <a:ln w="76200">
            <a:solidFill>
              <a:srgbClr val="FF0000"/>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5554229" y="4332245"/>
            <a:ext cx="899605" cy="749179"/>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Patient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Uploaded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to </a:t>
            </a:r>
            <a:r>
              <a:rPr kumimoji="0" lang="en-US" sz="1067" b="1" i="0" u="none" strike="noStrike" kern="1200" cap="none" spc="0" normalizeH="0" baseline="0" noProof="0" err="1">
                <a:ln>
                  <a:noFill/>
                </a:ln>
                <a:solidFill>
                  <a:prstClr val="black"/>
                </a:solidFill>
                <a:effectLst/>
                <a:uLnTx/>
                <a:uFillTx/>
                <a:latin typeface="Calibri" pitchFamily="34" charset="0"/>
                <a:ea typeface="+mn-ea"/>
                <a:cs typeface="Arial" charset="0"/>
              </a:rPr>
              <a:t>MyHealth</a:t>
            </a:r>
            <a:endParaRPr kumimoji="0" lang="en-CA" sz="10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63" name="TextBox 62"/>
          <p:cNvSpPr txBox="1"/>
          <p:nvPr/>
        </p:nvSpPr>
        <p:spPr>
          <a:xfrm>
            <a:off x="5919091" y="5325827"/>
            <a:ext cx="1371257" cy="76963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a:t>
            </a:r>
            <a:b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b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Reports</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065050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1276506" cy="780945"/>
          </a:xfrm>
        </p:spPr>
        <p:txBody>
          <a:bodyPr>
            <a:normAutofit/>
          </a:bodyPr>
          <a:lstStyle/>
          <a:p>
            <a:r>
              <a:rPr lang="en-US" sz="3600" err="1"/>
              <a:t>eNotifications</a:t>
            </a:r>
            <a:endParaRPr lang="en-CA" sz="3600"/>
          </a:p>
        </p:txBody>
      </p:sp>
      <p:sp>
        <p:nvSpPr>
          <p:cNvPr id="5" name="Content Placeholder 3"/>
          <p:cNvSpPr txBox="1">
            <a:spLocks/>
          </p:cNvSpPr>
          <p:nvPr/>
        </p:nvSpPr>
        <p:spPr>
          <a:xfrm>
            <a:off x="583545" y="1002279"/>
            <a:ext cx="6951111" cy="17103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US" sz="2000"/>
              <a:t>Inform the primary provider when a CPAR-paneled patient has an </a:t>
            </a:r>
            <a:r>
              <a:rPr lang="en-US" sz="2000" b="1"/>
              <a:t>ED discharge, hospital admission or discharge, or day surgery discharge</a:t>
            </a:r>
            <a:endParaRPr lang="en-US" sz="2000"/>
          </a:p>
          <a:p>
            <a:pPr>
              <a:lnSpc>
                <a:spcPct val="110000"/>
              </a:lnSpc>
            </a:pPr>
            <a:r>
              <a:rPr lang="en-US" sz="2000"/>
              <a:t>Notice is received twice daily (6 am &amp; 2 pm)</a:t>
            </a:r>
          </a:p>
          <a:p>
            <a:endParaRPr lang="en-US" sz="2000"/>
          </a:p>
          <a:p>
            <a:endParaRPr lang="en-US" sz="2000"/>
          </a:p>
        </p:txBody>
      </p:sp>
      <p:sp>
        <p:nvSpPr>
          <p:cNvPr id="2" name="TextBox 1"/>
          <p:cNvSpPr txBox="1"/>
          <p:nvPr/>
        </p:nvSpPr>
        <p:spPr>
          <a:xfrm>
            <a:off x="6554879" y="6858000"/>
            <a:ext cx="5637121" cy="369332"/>
          </a:xfrm>
          <a:prstGeom prst="rect">
            <a:avLst/>
          </a:prstGeom>
          <a:noFill/>
        </p:spPr>
        <p:txBody>
          <a:bodyPr wrap="none" rtlCol="0">
            <a:spAutoFit/>
          </a:bodyPr>
          <a:lstStyle/>
          <a:p>
            <a:r>
              <a:rPr lang="en-CA">
                <a:hlinkClick r:id="rId3"/>
              </a:rPr>
              <a:t>https://actt.albertadoctors.org/cii-cpar/toolsresources</a:t>
            </a:r>
            <a:endParaRPr lang="en-CA"/>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980" y="2889155"/>
            <a:ext cx="7539347" cy="3792269"/>
          </a:xfrm>
          <a:prstGeom prst="rect">
            <a:avLst/>
          </a:prstGeom>
        </p:spPr>
      </p:pic>
      <p:sp>
        <p:nvSpPr>
          <p:cNvPr id="11" name="Rectangle 10"/>
          <p:cNvSpPr/>
          <p:nvPr/>
        </p:nvSpPr>
        <p:spPr>
          <a:xfrm>
            <a:off x="8420999" y="5163528"/>
            <a:ext cx="3549328" cy="1517896"/>
          </a:xfrm>
          <a:prstGeom prst="rect">
            <a:avLst/>
          </a:prstGeom>
          <a:noFill/>
          <a:ln w="381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p:cNvSpPr txBox="1"/>
          <p:nvPr/>
        </p:nvSpPr>
        <p:spPr>
          <a:xfrm>
            <a:off x="1060980" y="5122257"/>
            <a:ext cx="2749982" cy="160043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400" b="1"/>
              <a:t>Info includes:</a:t>
            </a:r>
          </a:p>
          <a:p>
            <a:pPr marL="285750" indent="-285750">
              <a:buFont typeface="Arial" panose="020B0604020202020204" pitchFamily="34" charset="0"/>
              <a:buChar char="•"/>
            </a:pPr>
            <a:r>
              <a:rPr lang="en-US" sz="1400"/>
              <a:t>Pt demographics</a:t>
            </a:r>
          </a:p>
          <a:p>
            <a:pPr marL="285750" indent="-285750">
              <a:buFont typeface="Arial" panose="020B0604020202020204" pitchFamily="34" charset="0"/>
              <a:buChar char="•"/>
            </a:pPr>
            <a:r>
              <a:rPr lang="en-US" sz="1400"/>
              <a:t>Facility location</a:t>
            </a:r>
          </a:p>
          <a:p>
            <a:pPr marL="285750" indent="-285750">
              <a:buFont typeface="Arial" panose="020B0604020202020204" pitchFamily="34" charset="0"/>
              <a:buChar char="•"/>
            </a:pPr>
            <a:r>
              <a:rPr lang="en-US" sz="1400"/>
              <a:t>Date/time</a:t>
            </a:r>
          </a:p>
          <a:p>
            <a:pPr marL="285750" indent="-285750">
              <a:buFont typeface="Arial" panose="020B0604020202020204" pitchFamily="34" charset="0"/>
              <a:buChar char="•"/>
            </a:pPr>
            <a:r>
              <a:rPr lang="en-US" sz="1400"/>
              <a:t>Attending provider</a:t>
            </a:r>
          </a:p>
          <a:p>
            <a:pPr marL="285750" indent="-285750">
              <a:buFont typeface="Arial" panose="020B0604020202020204" pitchFamily="34" charset="0"/>
              <a:buChar char="•"/>
            </a:pPr>
            <a:r>
              <a:rPr lang="en-US" sz="1400"/>
              <a:t>Admission reason</a:t>
            </a:r>
          </a:p>
          <a:p>
            <a:pPr marL="285750" indent="-285750">
              <a:buFont typeface="Arial" panose="020B0604020202020204" pitchFamily="34" charset="0"/>
              <a:buChar char="•"/>
            </a:pPr>
            <a:r>
              <a:rPr lang="en-US" sz="1400"/>
              <a:t>Additional providers notified</a:t>
            </a:r>
            <a:endParaRPr lang="en-CA" sz="1400"/>
          </a:p>
        </p:txBody>
      </p:sp>
      <p:cxnSp>
        <p:nvCxnSpPr>
          <p:cNvPr id="14" name="Straight Arrow Connector 13"/>
          <p:cNvCxnSpPr>
            <a:stCxn id="12" idx="3"/>
            <a:endCxn id="11" idx="1"/>
          </p:cNvCxnSpPr>
          <p:nvPr/>
        </p:nvCxnSpPr>
        <p:spPr>
          <a:xfrm>
            <a:off x="3810962" y="5922476"/>
            <a:ext cx="4610037"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Content Placeholder 3">
            <a:extLst>
              <a:ext uri="{FF2B5EF4-FFF2-40B4-BE49-F238E27FC236}">
                <a16:creationId xmlns:a16="http://schemas.microsoft.com/office/drawing/2014/main" id="{C1571AA4-A9B7-417E-84B3-37432EDE1D15}"/>
              </a:ext>
            </a:extLst>
          </p:cNvPr>
          <p:cNvSpPr txBox="1">
            <a:spLocks/>
          </p:cNvSpPr>
          <p:nvPr/>
        </p:nvSpPr>
        <p:spPr>
          <a:xfrm>
            <a:off x="583545" y="2526499"/>
            <a:ext cx="3847435" cy="203362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US" sz="2000"/>
              <a:t>Only sent to physician(s) identified as a patient’s primary provider in CPAR.</a:t>
            </a:r>
          </a:p>
          <a:p>
            <a:pPr>
              <a:lnSpc>
                <a:spcPct val="110000"/>
              </a:lnSpc>
            </a:pPr>
            <a:r>
              <a:rPr lang="en-US" sz="2000"/>
              <a:t>Investigation task is assigned to the patient’s CPAR provider</a:t>
            </a:r>
            <a:endParaRPr lang="en-US"/>
          </a:p>
          <a:p>
            <a:endParaRPr lang="en-US"/>
          </a:p>
          <a:p>
            <a:endParaRPr lang="en-US"/>
          </a:p>
        </p:txBody>
      </p:sp>
      <p:sp>
        <p:nvSpPr>
          <p:cNvPr id="15" name="TextBox 14">
            <a:extLst>
              <a:ext uri="{FF2B5EF4-FFF2-40B4-BE49-F238E27FC236}">
                <a16:creationId xmlns:a16="http://schemas.microsoft.com/office/drawing/2014/main" id="{F70E4EDC-1BAB-4ADF-A617-D297A086399C}"/>
              </a:ext>
            </a:extLst>
          </p:cNvPr>
          <p:cNvSpPr txBox="1"/>
          <p:nvPr/>
        </p:nvSpPr>
        <p:spPr>
          <a:xfrm>
            <a:off x="7841397" y="1565716"/>
            <a:ext cx="3289623" cy="1323439"/>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600"/>
              <a:t>If the patient becomes deceased in ED or hospital, it will indicate (Deceased) or (Deceased, YYYY, MM, DD) beside the patient’s name.</a:t>
            </a:r>
          </a:p>
        </p:txBody>
      </p:sp>
      <p:cxnSp>
        <p:nvCxnSpPr>
          <p:cNvPr id="16" name="Straight Arrow Connector 15">
            <a:extLst>
              <a:ext uri="{FF2B5EF4-FFF2-40B4-BE49-F238E27FC236}">
                <a16:creationId xmlns:a16="http://schemas.microsoft.com/office/drawing/2014/main" id="{AA2D8F55-43FC-418A-9450-F121D3AB54F1}"/>
              </a:ext>
            </a:extLst>
          </p:cNvPr>
          <p:cNvCxnSpPr>
            <a:cxnSpLocks/>
            <a:stCxn id="15" idx="2"/>
          </p:cNvCxnSpPr>
          <p:nvPr/>
        </p:nvCxnSpPr>
        <p:spPr>
          <a:xfrm flipH="1">
            <a:off x="9107424" y="2889155"/>
            <a:ext cx="378785" cy="251190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1441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3821" y="176576"/>
            <a:ext cx="9819467" cy="680039"/>
          </a:xfrm>
        </p:spPr>
        <p:txBody>
          <a:bodyPr>
            <a:normAutofit/>
          </a:bodyPr>
          <a:lstStyle/>
          <a:p>
            <a:r>
              <a:rPr lang="en-CA" sz="3600">
                <a:solidFill>
                  <a:srgbClr val="275971"/>
                </a:solidFill>
                <a:latin typeface="+mn-lt"/>
              </a:rPr>
              <a:t>Continuity Defined</a:t>
            </a:r>
          </a:p>
        </p:txBody>
      </p:sp>
      <p:sp>
        <p:nvSpPr>
          <p:cNvPr id="4" name="Slide Number Placeholder 3"/>
          <p:cNvSpPr>
            <a:spLocks noGrp="1"/>
          </p:cNvSpPr>
          <p:nvPr>
            <p:ph type="sldNum" sz="quarter" idx="4294967295"/>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568" y="2054618"/>
            <a:ext cx="4718911"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70513" y="5922066"/>
            <a:ext cx="7699515" cy="461665"/>
          </a:xfrm>
          <a:prstGeom prst="rect">
            <a:avLst/>
          </a:prstGeom>
          <a:noFill/>
        </p:spPr>
        <p:txBody>
          <a:bodyPr wrap="squar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36424A"/>
                </a:solidFill>
                <a:effectLst/>
                <a:uLnTx/>
                <a:uFillTx/>
                <a:latin typeface="Calibri Light" panose="020F0302020204030204" pitchFamily="34" charset="0"/>
                <a:ea typeface="+mn-ea"/>
                <a:cs typeface="Arial" charset="0"/>
              </a:rPr>
              <a:t>Continuity of Care: a multidisciplinary review, </a:t>
            </a:r>
          </a:p>
          <a:p>
            <a:pPr marL="0" marR="0" lvl="0" indent="0" algn="r"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36424A"/>
                </a:solidFill>
                <a:effectLst/>
                <a:uLnTx/>
                <a:uFillTx/>
                <a:latin typeface="Calibri Light" panose="020F0302020204030204" pitchFamily="34" charset="0"/>
                <a:ea typeface="+mn-ea"/>
                <a:cs typeface="Arial" charset="0"/>
              </a:rPr>
              <a:t>JL Haggerty et al, 2013</a:t>
            </a:r>
          </a:p>
        </p:txBody>
      </p:sp>
      <p:sp>
        <p:nvSpPr>
          <p:cNvPr id="6" name="TextBox 5"/>
          <p:cNvSpPr txBox="1"/>
          <p:nvPr/>
        </p:nvSpPr>
        <p:spPr>
          <a:xfrm>
            <a:off x="616496" y="2010299"/>
            <a:ext cx="62707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a:ln>
                  <a:noFill/>
                </a:ln>
                <a:solidFill>
                  <a:prstClr val="black"/>
                </a:solidFill>
                <a:effectLst/>
                <a:uLnTx/>
                <a:uFillTx/>
                <a:latin typeface="Segoe UI"/>
                <a:ea typeface="+mn-ea"/>
                <a:cs typeface="+mn-cs"/>
              </a:rPr>
              <a:t>Relational continuity is defined as</a:t>
            </a:r>
            <a:r>
              <a:rPr kumimoji="0" lang="en-CA" sz="2800" b="0" i="1" u="none" strike="noStrike" kern="1200" cap="none" spc="0" normalizeH="0" baseline="0" noProof="0">
                <a:ln>
                  <a:noFill/>
                </a:ln>
                <a:solidFill>
                  <a:prstClr val="black"/>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Segoe UI"/>
                <a:ea typeface="+mn-ea"/>
                <a:cs typeface="+mn-cs"/>
              </a:rPr>
              <a:t>The ongoing, trusting therapeutic relationship between a patient and a primary care physician and their team, where the patient sees this primary care physician the majority of the time </a:t>
            </a:r>
          </a:p>
        </p:txBody>
      </p:sp>
    </p:spTree>
    <p:extLst>
      <p:ext uri="{BB962C8B-B14F-4D97-AF65-F5344CB8AC3E}">
        <p14:creationId xmlns:p14="http://schemas.microsoft.com/office/powerpoint/2010/main" val="2254795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264" y="1100185"/>
            <a:ext cx="8903039" cy="5202272"/>
          </a:xfrm>
          <a:prstGeom prst="rect">
            <a:avLst/>
          </a:prstGeom>
          <a:ln>
            <a:solidFill>
              <a:schemeClr val="tx1"/>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6"/>
            <a:ext cx="11276506" cy="780945"/>
          </a:xfrm>
        </p:spPr>
        <p:txBody>
          <a:bodyPr>
            <a:normAutofit/>
          </a:bodyPr>
          <a:lstStyle/>
          <a:p>
            <a:r>
              <a:rPr lang="en-US" sz="3600" err="1"/>
              <a:t>eNotifications</a:t>
            </a:r>
            <a:endParaRPr lang="en-CA" sz="3600"/>
          </a:p>
        </p:txBody>
      </p:sp>
      <p:sp>
        <p:nvSpPr>
          <p:cNvPr id="2" name="TextBox 1"/>
          <p:cNvSpPr txBox="1"/>
          <p:nvPr/>
        </p:nvSpPr>
        <p:spPr>
          <a:xfrm>
            <a:off x="6554879" y="6858000"/>
            <a:ext cx="5637121" cy="369332"/>
          </a:xfrm>
          <a:prstGeom prst="rect">
            <a:avLst/>
          </a:prstGeom>
          <a:noFill/>
        </p:spPr>
        <p:txBody>
          <a:bodyPr wrap="none" rtlCol="0">
            <a:spAutoFit/>
          </a:bodyPr>
          <a:lstStyle/>
          <a:p>
            <a:r>
              <a:rPr lang="en-CA">
                <a:hlinkClick r:id="rId4"/>
              </a:rPr>
              <a:t>https://actt.albertadoctors.org/cii-cpar/toolsresources</a:t>
            </a:r>
            <a:endParaRPr lang="en-CA"/>
          </a:p>
        </p:txBody>
      </p:sp>
      <p:sp>
        <p:nvSpPr>
          <p:cNvPr id="6" name="Rectangle 5"/>
          <p:cNvSpPr/>
          <p:nvPr/>
        </p:nvSpPr>
        <p:spPr>
          <a:xfrm>
            <a:off x="6318447" y="5569215"/>
            <a:ext cx="2380890" cy="5693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89794" y="5588267"/>
            <a:ext cx="3662496" cy="523220"/>
          </a:xfrm>
          <a:prstGeom prst="rect">
            <a:avLst/>
          </a:prstGeom>
          <a:noFill/>
          <a:ln>
            <a:solidFill>
              <a:schemeClr val="tx1"/>
            </a:solidFill>
          </a:ln>
        </p:spPr>
        <p:txBody>
          <a:bodyPr wrap="square" rtlCol="0">
            <a:spAutoFit/>
          </a:bodyPr>
          <a:lstStyle/>
          <a:p>
            <a:r>
              <a:rPr lang="en-US" sz="1400"/>
              <a:t>This patient is paneled to more than one primary provider in CPAR  All are notified</a:t>
            </a:r>
          </a:p>
        </p:txBody>
      </p:sp>
      <p:cxnSp>
        <p:nvCxnSpPr>
          <p:cNvPr id="17" name="Straight Arrow Connector 16"/>
          <p:cNvCxnSpPr>
            <a:stCxn id="13" idx="3"/>
            <a:endCxn id="6" idx="1"/>
          </p:cNvCxnSpPr>
          <p:nvPr/>
        </p:nvCxnSpPr>
        <p:spPr>
          <a:xfrm>
            <a:off x="5352290" y="5849877"/>
            <a:ext cx="966157" cy="40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642047" y="3887121"/>
            <a:ext cx="1210573" cy="457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17264" y="3047516"/>
            <a:ext cx="2196005" cy="2960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591617" y="4940461"/>
            <a:ext cx="1296837" cy="2146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938775" y="1149108"/>
            <a:ext cx="2811656" cy="307777"/>
          </a:xfrm>
          <a:prstGeom prst="rect">
            <a:avLst/>
          </a:prstGeom>
          <a:noFill/>
          <a:ln>
            <a:solidFill>
              <a:schemeClr val="tx1"/>
            </a:solidFill>
          </a:ln>
        </p:spPr>
        <p:txBody>
          <a:bodyPr wrap="square" rtlCol="0">
            <a:spAutoFit/>
          </a:bodyPr>
          <a:lstStyle/>
          <a:p>
            <a:r>
              <a:rPr lang="en-US" sz="1400"/>
              <a:t>Note the difference in the dates</a:t>
            </a:r>
          </a:p>
        </p:txBody>
      </p:sp>
      <p:cxnSp>
        <p:nvCxnSpPr>
          <p:cNvPr id="31" name="Straight Arrow Connector 30"/>
          <p:cNvCxnSpPr>
            <a:stCxn id="26" idx="2"/>
            <a:endCxn id="24" idx="0"/>
          </p:cNvCxnSpPr>
          <p:nvPr/>
        </p:nvCxnSpPr>
        <p:spPr>
          <a:xfrm flipH="1">
            <a:off x="2615267" y="1456885"/>
            <a:ext cx="3729336" cy="15906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6" idx="2"/>
            <a:endCxn id="23" idx="0"/>
          </p:cNvCxnSpPr>
          <p:nvPr/>
        </p:nvCxnSpPr>
        <p:spPr>
          <a:xfrm flipH="1">
            <a:off x="5247334" y="1456885"/>
            <a:ext cx="1097269" cy="24302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6" idx="2"/>
            <a:endCxn id="25" idx="0"/>
          </p:cNvCxnSpPr>
          <p:nvPr/>
        </p:nvCxnSpPr>
        <p:spPr>
          <a:xfrm>
            <a:off x="6344603" y="1456885"/>
            <a:ext cx="895433" cy="34835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320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US" sz="3600">
                <a:solidFill>
                  <a:srgbClr val="275971"/>
                </a:solidFill>
              </a:rPr>
              <a:t>Additional Information About </a:t>
            </a:r>
            <a:r>
              <a:rPr lang="en-US" sz="3600" err="1">
                <a:solidFill>
                  <a:srgbClr val="275971"/>
                </a:solidFill>
              </a:rPr>
              <a:t>eNotifications</a:t>
            </a:r>
            <a:endParaRPr lang="en-CA" sz="3600">
              <a:solidFill>
                <a:srgbClr val="275971"/>
              </a:solidFill>
            </a:endParaRPr>
          </a:p>
        </p:txBody>
      </p:sp>
      <p:sp>
        <p:nvSpPr>
          <p:cNvPr id="2" name="TextBox 1"/>
          <p:cNvSpPr txBox="1"/>
          <p:nvPr/>
        </p:nvSpPr>
        <p:spPr>
          <a:xfrm>
            <a:off x="3277439" y="1028700"/>
            <a:ext cx="5637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Segoe UI"/>
                <a:ea typeface="+mn-ea"/>
                <a:cs typeface="+mn-cs"/>
                <a:hlinkClick r:id="rId3"/>
              </a:rPr>
              <a:t>https://actt.albertadoctors.org/cii-cpar/toolsresources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A574DA64-B7A4-4A4D-A79A-9C5DBCC240A6}"/>
              </a:ext>
            </a:extLst>
          </p:cNvPr>
          <p:cNvPicPr>
            <a:picLocks noChangeAspect="1"/>
          </p:cNvPicPr>
          <p:nvPr/>
        </p:nvPicPr>
        <p:blipFill>
          <a:blip r:embed="rId4"/>
          <a:stretch>
            <a:fillRect/>
          </a:stretch>
        </p:blipFill>
        <p:spPr>
          <a:xfrm>
            <a:off x="787315" y="1555862"/>
            <a:ext cx="3636338" cy="4686300"/>
          </a:xfrm>
          <a:prstGeom prst="rect">
            <a:avLst/>
          </a:prstGeom>
        </p:spPr>
      </p:pic>
      <p:pic>
        <p:nvPicPr>
          <p:cNvPr id="5" name="Picture 4">
            <a:extLst>
              <a:ext uri="{FF2B5EF4-FFF2-40B4-BE49-F238E27FC236}">
                <a16:creationId xmlns:a16="http://schemas.microsoft.com/office/drawing/2014/main" id="{EA7808D3-258C-4AFE-9F97-7475FD1494E5}"/>
              </a:ext>
            </a:extLst>
          </p:cNvPr>
          <p:cNvPicPr>
            <a:picLocks noChangeAspect="1"/>
          </p:cNvPicPr>
          <p:nvPr/>
        </p:nvPicPr>
        <p:blipFill>
          <a:blip r:embed="rId5"/>
          <a:stretch>
            <a:fillRect/>
          </a:stretch>
        </p:blipFill>
        <p:spPr>
          <a:xfrm>
            <a:off x="2795588" y="1747837"/>
            <a:ext cx="8891724" cy="1214438"/>
          </a:xfrm>
          <a:prstGeom prst="rect">
            <a:avLst/>
          </a:prstGeom>
          <a:ln>
            <a:solidFill>
              <a:schemeClr val="tx1"/>
            </a:solidFill>
          </a:ln>
        </p:spPr>
      </p:pic>
      <p:pic>
        <p:nvPicPr>
          <p:cNvPr id="7" name="Picture 6">
            <a:extLst>
              <a:ext uri="{FF2B5EF4-FFF2-40B4-BE49-F238E27FC236}">
                <a16:creationId xmlns:a16="http://schemas.microsoft.com/office/drawing/2014/main" id="{6EA74547-CE84-47DB-8C32-7B1479E95138}"/>
              </a:ext>
            </a:extLst>
          </p:cNvPr>
          <p:cNvPicPr>
            <a:picLocks noChangeAspect="1"/>
          </p:cNvPicPr>
          <p:nvPr/>
        </p:nvPicPr>
        <p:blipFill>
          <a:blip r:embed="rId6"/>
          <a:stretch>
            <a:fillRect/>
          </a:stretch>
        </p:blipFill>
        <p:spPr>
          <a:xfrm>
            <a:off x="2795588" y="3562350"/>
            <a:ext cx="8891724" cy="1862864"/>
          </a:xfrm>
          <a:prstGeom prst="rect">
            <a:avLst/>
          </a:prstGeom>
          <a:ln>
            <a:solidFill>
              <a:schemeClr val="tx1"/>
            </a:solidFill>
          </a:ln>
        </p:spPr>
      </p:pic>
    </p:spTree>
    <p:extLst>
      <p:ext uri="{BB962C8B-B14F-4D97-AF65-F5344CB8AC3E}">
        <p14:creationId xmlns:p14="http://schemas.microsoft.com/office/powerpoint/2010/main" val="92548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44452" y="1125248"/>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7"/>
            <a:ext cx="10515600" cy="600346"/>
          </a:xfrm>
        </p:spPr>
        <p:txBody>
          <a:bodyPr anchor="t">
            <a:normAutofit/>
          </a:bodyPr>
          <a:lstStyle/>
          <a:p>
            <a:pPr eaLnBrk="1" hangingPunct="1"/>
            <a:r>
              <a:rPr lang="en-CA" sz="3600">
                <a:solidFill>
                  <a:srgbClr val="275971"/>
                </a:solidFill>
                <a:ea typeface="Helvetica Neue Condensed" panose="02000503000000020004" pitchFamily="2" charset="0"/>
              </a:rPr>
              <a:t>More Information and Resources</a:t>
            </a:r>
          </a:p>
        </p:txBody>
      </p:sp>
      <p:sp>
        <p:nvSpPr>
          <p:cNvPr id="4" name="Slide Number Placeholder 3"/>
          <p:cNvSpPr>
            <a:spLocks noGrp="1"/>
          </p:cNvSpPr>
          <p:nvPr>
            <p:ph type="sldNum" sz="quarter" idx="4294967295"/>
          </p:nvPr>
        </p:nvSpPr>
        <p:spPr>
          <a:xfrm>
            <a:off x="0" y="6308725"/>
            <a:ext cx="2743200" cy="36671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52</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8" name="Title 2"/>
          <p:cNvSpPr txBox="1">
            <a:spLocks/>
          </p:cNvSpPr>
          <p:nvPr/>
        </p:nvSpPr>
        <p:spPr bwMode="auto">
          <a:xfrm>
            <a:off x="627220" y="5987845"/>
            <a:ext cx="10959008" cy="600346"/>
          </a:xfrm>
          <a:prstGeom prst="rect">
            <a:avLst/>
          </a:prstGeom>
          <a:solidFill>
            <a:schemeClr val="bg1"/>
          </a:solidFill>
          <a:ln>
            <a:solidFill>
              <a:schemeClr val="tx1"/>
            </a:solidFill>
          </a:ln>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0000FF"/>
                </a:solidFill>
                <a:effectLst/>
                <a:uLnTx/>
                <a:uFillTx/>
                <a:latin typeface="Arial" panose="020B0604020202020204" pitchFamily="34" charset="0"/>
                <a:ea typeface="+mj-ea"/>
                <a:cs typeface="Arial" panose="020B0604020202020204" pitchFamily="34" charset="0"/>
                <a:hlinkClick r:id="rId4"/>
              </a:rPr>
              <a:t>https://actt.albertadoctors.org/cii-cpar/toolsresources</a:t>
            </a:r>
            <a:endParaRPr kumimoji="0" lang="en-CA" sz="3200" b="0" i="0" u="none" strike="noStrike" kern="1200" cap="none" spc="0" normalizeH="0" baseline="0" noProof="0">
              <a:ln>
                <a:noFill/>
              </a:ln>
              <a:solidFill>
                <a:srgbClr val="0000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9923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vert="horz" wrap="square" lIns="91440" tIns="45720" rIns="91440" bIns="45720" numCol="1" rtlCol="0" anchor="ctr" anchorCtr="0" compatLnSpc="1">
            <a:prstTxWarp prst="textNoShape">
              <a:avLst/>
            </a:prstTxWarp>
            <a:normAutofit/>
          </a:bodyPr>
          <a:lstStyle/>
          <a:p>
            <a:pPr defTabSz="914377">
              <a:lnSpc>
                <a:spcPct val="90000"/>
              </a:lnSpc>
            </a:pPr>
            <a:r>
              <a:rPr lang="en-US" sz="3733">
                <a:solidFill>
                  <a:srgbClr val="275971"/>
                </a:solidFill>
              </a:rPr>
              <a:t>Benefits of CII/CPAR</a:t>
            </a:r>
            <a:endParaRPr lang="en-CA" sz="3733">
              <a:solidFill>
                <a:srgbClr val="275971"/>
              </a:solidFill>
            </a:endParaRPr>
          </a:p>
        </p:txBody>
      </p:sp>
      <p:sp>
        <p:nvSpPr>
          <p:cNvPr id="4" name="Slide Number Placeholder 3"/>
          <p:cNvSpPr>
            <a:spLocks noGrp="1"/>
          </p:cNvSpPr>
          <p:nvPr>
            <p:ph type="sldNum" sz="quarter" idx="4294967295"/>
          </p:nvPr>
        </p:nvSpPr>
        <p:spPr>
          <a:xfrm>
            <a:off x="0" y="58975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35" name="Rounded Rectangle 34"/>
          <p:cNvSpPr/>
          <p:nvPr/>
        </p:nvSpPr>
        <p:spPr>
          <a:xfrm>
            <a:off x="431371" y="1270542"/>
            <a:ext cx="3648405" cy="4992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16"/>
          <p:cNvSpPr/>
          <p:nvPr/>
        </p:nvSpPr>
        <p:spPr>
          <a:xfrm>
            <a:off x="420730" y="1897004"/>
            <a:ext cx="2685324" cy="576064"/>
          </a:xfrm>
          <a:prstGeom prst="rect">
            <a:avLst/>
          </a:prstGeom>
          <a:solidFill>
            <a:srgbClr val="E77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PATIENT </a:t>
            </a:r>
          </a:p>
        </p:txBody>
      </p:sp>
      <p:sp>
        <p:nvSpPr>
          <p:cNvPr id="18" name="CasetăText 53"/>
          <p:cNvSpPr txBox="1"/>
          <p:nvPr/>
        </p:nvSpPr>
        <p:spPr>
          <a:xfrm>
            <a:off x="412372" y="2488243"/>
            <a:ext cx="2773129" cy="3274893"/>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Better Quality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Meets patient expectations to have their information readily available to all providers in their circle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More coordinated and consistent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Smoother transitions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story telling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duplication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time in hospitals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Increased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Increased satisfaction</a:t>
            </a:r>
            <a:endParaRPr kumimoji="0" lang="en-US" sz="1467" b="1" i="0" u="none" strike="noStrike" kern="1200" cap="none" spc="0" normalizeH="0" baseline="0" noProof="0">
              <a:ln>
                <a:noFill/>
              </a:ln>
              <a:solidFill>
                <a:prstClr val="white">
                  <a:lumMod val="50000"/>
                </a:prstClr>
              </a:solidFill>
              <a:effectLst/>
              <a:uLnTx/>
              <a:uFillTx/>
              <a:latin typeface="Segoe UI"/>
              <a:ea typeface="+mn-ea"/>
              <a:cs typeface="+mn-cs"/>
            </a:endParaRPr>
          </a:p>
        </p:txBody>
      </p:sp>
      <p:sp>
        <p:nvSpPr>
          <p:cNvPr id="19" name="Rectangle 18"/>
          <p:cNvSpPr/>
          <p:nvPr/>
        </p:nvSpPr>
        <p:spPr>
          <a:xfrm>
            <a:off x="3353841" y="1912179"/>
            <a:ext cx="2664951" cy="576064"/>
          </a:xfrm>
          <a:prstGeom prst="rect">
            <a:avLst/>
          </a:prstGeom>
          <a:solidFill>
            <a:srgbClr val="569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PROVIDER</a:t>
            </a:r>
          </a:p>
        </p:txBody>
      </p:sp>
      <p:sp>
        <p:nvSpPr>
          <p:cNvPr id="22" name="CasetăText 53"/>
          <p:cNvSpPr txBox="1"/>
          <p:nvPr/>
        </p:nvSpPr>
        <p:spPr>
          <a:xfrm>
            <a:off x="3353840" y="2473069"/>
            <a:ext cx="2677120" cy="3551369"/>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Relational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Clearer picture of the primary provider’s panel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Ability to deliver better 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Informational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Healthcare information available where and when it’s needed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Management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Facilitates planning and delivery of more intensive interventions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400" b="1" i="0" u="none" strike="noStrike" kern="1200" cap="none" spc="0" normalizeH="0" baseline="0" noProof="0">
              <a:ln>
                <a:noFill/>
              </a:ln>
              <a:solidFill>
                <a:prstClr val="white">
                  <a:lumMod val="50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Time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Patient health care record more complete</a:t>
            </a:r>
            <a:endParaRPr kumimoji="0" lang="en-US" sz="1467" b="1" i="0" u="none" strike="noStrike" kern="1200" cap="none" spc="0" normalizeH="0" baseline="0" noProof="0">
              <a:ln>
                <a:noFill/>
              </a:ln>
              <a:solidFill>
                <a:prstClr val="white">
                  <a:lumMod val="50000"/>
                </a:prstClr>
              </a:solidFill>
              <a:effectLst/>
              <a:uLnTx/>
              <a:uFillTx/>
              <a:latin typeface="Segoe UI"/>
              <a:ea typeface="+mn-ea"/>
              <a:cs typeface="+mn-cs"/>
            </a:endParaRPr>
          </a:p>
        </p:txBody>
      </p:sp>
      <p:sp>
        <p:nvSpPr>
          <p:cNvPr id="23" name="Rectangle 22"/>
          <p:cNvSpPr/>
          <p:nvPr/>
        </p:nvSpPr>
        <p:spPr>
          <a:xfrm>
            <a:off x="9122849" y="1912179"/>
            <a:ext cx="2699476" cy="576064"/>
          </a:xfrm>
          <a:prstGeom prst="rect">
            <a:avLst/>
          </a:prstGeom>
          <a:solidFill>
            <a:srgbClr val="C5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HEALTH SYSTEM</a:t>
            </a:r>
          </a:p>
        </p:txBody>
      </p:sp>
      <p:sp>
        <p:nvSpPr>
          <p:cNvPr id="24" name="CasetăText 53"/>
          <p:cNvSpPr txBox="1"/>
          <p:nvPr/>
        </p:nvSpPr>
        <p:spPr>
          <a:xfrm>
            <a:off x="9114480" y="2475773"/>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More Efficient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Lower healthcare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Less utilization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Better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Secondary use supports health system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More informed program planning</a:t>
            </a: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p:txBody>
      </p:sp>
      <p:grpSp>
        <p:nvGrpSpPr>
          <p:cNvPr id="25" name="Grupare 29"/>
          <p:cNvGrpSpPr/>
          <p:nvPr/>
        </p:nvGrpSpPr>
        <p:grpSpPr>
          <a:xfrm>
            <a:off x="10011661" y="1356929"/>
            <a:ext cx="905113" cy="397824"/>
            <a:chOff x="-1387475" y="825500"/>
            <a:chExt cx="8899526" cy="3911600"/>
          </a:xfrm>
          <a:solidFill>
            <a:schemeClr val="tx1">
              <a:lumMod val="65000"/>
              <a:lumOff val="35000"/>
            </a:schemeClr>
          </a:solidFill>
        </p:grpSpPr>
        <p:sp>
          <p:nvSpPr>
            <p:cNvPr id="34" name="Freeform 7"/>
            <p:cNvSpPr>
              <a:spLocks noEditPoints="1"/>
            </p:cNvSpPr>
            <p:nvPr/>
          </p:nvSpPr>
          <p:spPr bwMode="auto">
            <a:xfrm>
              <a:off x="-1387475"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6" name="Freeform 8"/>
            <p:cNvSpPr>
              <a:spLocks noEditPoints="1"/>
            </p:cNvSpPr>
            <p:nvPr/>
          </p:nvSpPr>
          <p:spPr bwMode="auto">
            <a:xfrm>
              <a:off x="-22225" y="825500"/>
              <a:ext cx="6169025" cy="3911600"/>
            </a:xfrm>
            <a:custGeom>
              <a:avLst/>
              <a:gdLst>
                <a:gd name="T0" fmla="*/ 1779 w 1939"/>
                <a:gd name="T1" fmla="*/ 0 h 1232"/>
                <a:gd name="T2" fmla="*/ 1619 w 1939"/>
                <a:gd name="T3" fmla="*/ 160 h 1232"/>
                <a:gd name="T4" fmla="*/ 1619 w 1939"/>
                <a:gd name="T5" fmla="*/ 488 h 1232"/>
                <a:gd name="T6" fmla="*/ 320 w 1939"/>
                <a:gd name="T7" fmla="*/ 488 h 1232"/>
                <a:gd name="T8" fmla="*/ 320 w 1939"/>
                <a:gd name="T9" fmla="*/ 160 h 1232"/>
                <a:gd name="T10" fmla="*/ 160 w 1939"/>
                <a:gd name="T11" fmla="*/ 0 h 1232"/>
                <a:gd name="T12" fmla="*/ 0 w 1939"/>
                <a:gd name="T13" fmla="*/ 160 h 1232"/>
                <a:gd name="T14" fmla="*/ 0 w 1939"/>
                <a:gd name="T15" fmla="*/ 1072 h 1232"/>
                <a:gd name="T16" fmla="*/ 160 w 1939"/>
                <a:gd name="T17" fmla="*/ 1232 h 1232"/>
                <a:gd name="T18" fmla="*/ 320 w 1939"/>
                <a:gd name="T19" fmla="*/ 1072 h 1232"/>
                <a:gd name="T20" fmla="*/ 320 w 1939"/>
                <a:gd name="T21" fmla="*/ 744 h 1232"/>
                <a:gd name="T22" fmla="*/ 1619 w 1939"/>
                <a:gd name="T23" fmla="*/ 744 h 1232"/>
                <a:gd name="T24" fmla="*/ 1619 w 1939"/>
                <a:gd name="T25" fmla="*/ 1072 h 1232"/>
                <a:gd name="T26" fmla="*/ 1779 w 1939"/>
                <a:gd name="T27" fmla="*/ 1232 h 1232"/>
                <a:gd name="T28" fmla="*/ 1939 w 1939"/>
                <a:gd name="T29" fmla="*/ 1072 h 1232"/>
                <a:gd name="T30" fmla="*/ 1939 w 1939"/>
                <a:gd name="T31" fmla="*/ 160 h 1232"/>
                <a:gd name="T32" fmla="*/ 1779 w 1939"/>
                <a:gd name="T33" fmla="*/ 0 h 1232"/>
                <a:gd name="T34" fmla="*/ 1779 w 1939"/>
                <a:gd name="T35" fmla="*/ 0 h 1232"/>
                <a:gd name="T36" fmla="*/ 1779 w 1939"/>
                <a:gd name="T37"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9" h="1232">
                  <a:moveTo>
                    <a:pt x="1779" y="0"/>
                  </a:moveTo>
                  <a:cubicBezTo>
                    <a:pt x="1691" y="0"/>
                    <a:pt x="1619" y="72"/>
                    <a:pt x="1619" y="160"/>
                  </a:cubicBezTo>
                  <a:cubicBezTo>
                    <a:pt x="1619" y="488"/>
                    <a:pt x="1619" y="488"/>
                    <a:pt x="1619" y="488"/>
                  </a:cubicBezTo>
                  <a:cubicBezTo>
                    <a:pt x="320" y="488"/>
                    <a:pt x="320" y="488"/>
                    <a:pt x="320" y="488"/>
                  </a:cubicBezTo>
                  <a:cubicBezTo>
                    <a:pt x="320" y="160"/>
                    <a:pt x="320" y="160"/>
                    <a:pt x="320" y="160"/>
                  </a:cubicBezTo>
                  <a:cubicBezTo>
                    <a:pt x="320" y="72"/>
                    <a:pt x="248" y="0"/>
                    <a:pt x="160" y="0"/>
                  </a:cubicBezTo>
                  <a:cubicBezTo>
                    <a:pt x="71" y="0"/>
                    <a:pt x="0" y="72"/>
                    <a:pt x="0" y="160"/>
                  </a:cubicBezTo>
                  <a:cubicBezTo>
                    <a:pt x="0" y="1072"/>
                    <a:pt x="0" y="1072"/>
                    <a:pt x="0" y="1072"/>
                  </a:cubicBezTo>
                  <a:cubicBezTo>
                    <a:pt x="0" y="1160"/>
                    <a:pt x="71" y="1232"/>
                    <a:pt x="160" y="1232"/>
                  </a:cubicBezTo>
                  <a:cubicBezTo>
                    <a:pt x="248" y="1232"/>
                    <a:pt x="320" y="1160"/>
                    <a:pt x="320" y="1072"/>
                  </a:cubicBezTo>
                  <a:cubicBezTo>
                    <a:pt x="320" y="744"/>
                    <a:pt x="320" y="744"/>
                    <a:pt x="320" y="744"/>
                  </a:cubicBezTo>
                  <a:cubicBezTo>
                    <a:pt x="1619" y="744"/>
                    <a:pt x="1619" y="744"/>
                    <a:pt x="1619" y="744"/>
                  </a:cubicBezTo>
                  <a:cubicBezTo>
                    <a:pt x="1619" y="1072"/>
                    <a:pt x="1619" y="1072"/>
                    <a:pt x="1619" y="1072"/>
                  </a:cubicBezTo>
                  <a:cubicBezTo>
                    <a:pt x="1619" y="1160"/>
                    <a:pt x="1691" y="1232"/>
                    <a:pt x="1779" y="1232"/>
                  </a:cubicBezTo>
                  <a:cubicBezTo>
                    <a:pt x="1867" y="1232"/>
                    <a:pt x="1939" y="1160"/>
                    <a:pt x="1939" y="1072"/>
                  </a:cubicBezTo>
                  <a:cubicBezTo>
                    <a:pt x="1939" y="160"/>
                    <a:pt x="1939" y="160"/>
                    <a:pt x="1939" y="160"/>
                  </a:cubicBezTo>
                  <a:cubicBezTo>
                    <a:pt x="1939" y="72"/>
                    <a:pt x="1867" y="0"/>
                    <a:pt x="1779" y="0"/>
                  </a:cubicBezTo>
                  <a:close/>
                  <a:moveTo>
                    <a:pt x="1779" y="0"/>
                  </a:moveTo>
                  <a:cubicBezTo>
                    <a:pt x="1779" y="0"/>
                    <a:pt x="1779" y="0"/>
                    <a:pt x="17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7" name="Freeform 9"/>
            <p:cNvSpPr>
              <a:spLocks noEditPoints="1"/>
            </p:cNvSpPr>
            <p:nvPr/>
          </p:nvSpPr>
          <p:spPr bwMode="auto">
            <a:xfrm>
              <a:off x="6494463"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701" y="1200202"/>
            <a:ext cx="602780" cy="70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descr="C:\Users\RICHAR~1.PIO\AppData\Local\Temp\SNAGHTML1d781a2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414" y="1255292"/>
            <a:ext cx="822475" cy="64171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34161" y="1912179"/>
            <a:ext cx="2699476" cy="576064"/>
          </a:xfrm>
          <a:prstGeom prst="rect">
            <a:avLst/>
          </a:prstGeom>
          <a:solidFill>
            <a:srgbClr val="275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PCN</a:t>
            </a:r>
          </a:p>
        </p:txBody>
      </p:sp>
      <p:sp>
        <p:nvSpPr>
          <p:cNvPr id="21" name="CasetăText 53"/>
          <p:cNvSpPr txBox="1"/>
          <p:nvPr/>
        </p:nvSpPr>
        <p:spPr>
          <a:xfrm>
            <a:off x="6234161" y="2491399"/>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Enable PMH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Panel and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Care Coordination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Build the Foundation: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Quality Improvement</a:t>
            </a: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Analytics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Aggregate data for health service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039" y="1286556"/>
            <a:ext cx="1363694" cy="502809"/>
          </a:xfrm>
          <a:prstGeom prst="rect">
            <a:avLst/>
          </a:prstGeom>
        </p:spPr>
      </p:pic>
    </p:spTree>
    <p:extLst>
      <p:ext uri="{BB962C8B-B14F-4D97-AF65-F5344CB8AC3E}">
        <p14:creationId xmlns:p14="http://schemas.microsoft.com/office/powerpoint/2010/main" val="2773844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596529"/>
            <a:ext cx="11131285" cy="983547"/>
          </a:xfrm>
        </p:spPr>
        <p:txBody>
          <a:bodyPr>
            <a:normAutofit/>
          </a:bodyPr>
          <a:lstStyle/>
          <a:p>
            <a:pPr algn="ctr"/>
            <a:r>
              <a:rPr lang="en-CA" sz="6000">
                <a:solidFill>
                  <a:schemeClr val="bg2">
                    <a:lumMod val="50000"/>
                  </a:schemeClr>
                </a:solidFill>
              </a:rPr>
              <a:t>Participation Readiness</a:t>
            </a:r>
          </a:p>
        </p:txBody>
      </p:sp>
      <p:sp>
        <p:nvSpPr>
          <p:cNvPr id="3" name="Slide Number Placeholder 2"/>
          <p:cNvSpPr>
            <a:spLocks noGrp="1"/>
          </p:cNvSpPr>
          <p:nvPr>
            <p:ph type="sldNum" sz="quarter" idx="4294967295"/>
          </p:nvPr>
        </p:nvSpPr>
        <p:spPr>
          <a:xfrm>
            <a:off x="0" y="6310313"/>
            <a:ext cx="2743200" cy="365125"/>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1597985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Image result for electronic medical record">
            <a:extLst>
              <a:ext uri="{FF2B5EF4-FFF2-40B4-BE49-F238E27FC236}">
                <a16:creationId xmlns:a16="http://schemas.microsoft.com/office/drawing/2014/main" id="{923D8D92-7C63-4A36-875F-5B4D00BF1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5792" y="4440559"/>
            <a:ext cx="1619327" cy="1240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746E78-28F8-4BA1-B0EC-0DBE161304E9}"/>
              </a:ext>
            </a:extLst>
          </p:cNvPr>
          <p:cNvSpPr>
            <a:spLocks noGrp="1"/>
          </p:cNvSpPr>
          <p:nvPr>
            <p:ph type="title"/>
          </p:nvPr>
        </p:nvSpPr>
        <p:spPr/>
        <p:txBody>
          <a:bodyPr/>
          <a:lstStyle/>
          <a:p>
            <a:r>
              <a:rPr lang="en-CA"/>
              <a:t>Prerequisites to Participate in CII</a:t>
            </a:r>
          </a:p>
        </p:txBody>
      </p:sp>
      <p:sp>
        <p:nvSpPr>
          <p:cNvPr id="3" name="Content Placeholder 2">
            <a:extLst>
              <a:ext uri="{FF2B5EF4-FFF2-40B4-BE49-F238E27FC236}">
                <a16:creationId xmlns:a16="http://schemas.microsoft.com/office/drawing/2014/main" id="{193DFD26-D96B-4CC5-B2C1-4776F2057814}"/>
              </a:ext>
            </a:extLst>
          </p:cNvPr>
          <p:cNvSpPr>
            <a:spLocks noGrp="1"/>
          </p:cNvSpPr>
          <p:nvPr>
            <p:ph idx="1"/>
          </p:nvPr>
        </p:nvSpPr>
        <p:spPr>
          <a:xfrm>
            <a:off x="655322" y="1170173"/>
            <a:ext cx="8000998" cy="4781709"/>
          </a:xfrm>
        </p:spPr>
        <p:txBody>
          <a:bodyPr>
            <a:noAutofit/>
          </a:bodyPr>
          <a:lstStyle/>
          <a:p>
            <a:pPr marL="514350" indent="-514350">
              <a:buFont typeface="+mj-lt"/>
              <a:buAutoNum type="arabicPeriod"/>
            </a:pPr>
            <a:r>
              <a:rPr lang="en-US" b="1"/>
              <a:t>The clinic must be live on Alberta Netcare Portal</a:t>
            </a:r>
          </a:p>
          <a:p>
            <a:pPr marL="514350" indent="-514350">
              <a:buFont typeface="+mj-lt"/>
              <a:buAutoNum type="arabicPeriod"/>
            </a:pPr>
            <a:endParaRPr lang="en-US"/>
          </a:p>
          <a:p>
            <a:pPr marL="514350" indent="-514350">
              <a:buFont typeface="+mj-lt"/>
              <a:buAutoNum type="arabicPeriod"/>
            </a:pPr>
            <a:r>
              <a:rPr lang="en-US" b="1"/>
              <a:t>The clinic must have an EMR Privacy Impact Assessment (PIA)</a:t>
            </a:r>
          </a:p>
          <a:p>
            <a:pPr lvl="2"/>
            <a:r>
              <a:rPr lang="en-US"/>
              <a:t>Support is available to review and make recommendations to bring your PIA up to date, if required</a:t>
            </a:r>
          </a:p>
          <a:p>
            <a:pPr marL="514350" indent="-514350">
              <a:buFont typeface="+mj-lt"/>
              <a:buAutoNum type="arabicPeriod"/>
            </a:pPr>
            <a:endParaRPr lang="en-US"/>
          </a:p>
          <a:p>
            <a:pPr marL="514350" indent="-514350">
              <a:buFont typeface="+mj-lt"/>
              <a:buAutoNum type="arabicPeriod"/>
            </a:pPr>
            <a:r>
              <a:rPr lang="en-US" b="1"/>
              <a:t>Providers must be panel ready</a:t>
            </a:r>
          </a:p>
          <a:p>
            <a:pPr marL="514350" indent="-514350">
              <a:buFont typeface="+mj-lt"/>
              <a:buAutoNum type="arabicPeriod"/>
            </a:pPr>
            <a:endParaRPr lang="en-US" b="1"/>
          </a:p>
          <a:p>
            <a:pPr marL="514350" indent="-514350">
              <a:buFont typeface="+mj-lt"/>
              <a:buAutoNum type="arabicPeriod"/>
            </a:pPr>
            <a:r>
              <a:rPr lang="en-US" b="1"/>
              <a:t>Using a conformed EMR:</a:t>
            </a:r>
          </a:p>
          <a:p>
            <a:pPr lvl="2"/>
            <a:r>
              <a:rPr lang="en-US" err="1"/>
              <a:t>Microquest</a:t>
            </a:r>
            <a:r>
              <a:rPr lang="en-US"/>
              <a:t> Healthquest* </a:t>
            </a:r>
          </a:p>
          <a:p>
            <a:pPr lvl="2"/>
            <a:r>
              <a:rPr lang="en-US"/>
              <a:t>QHR </a:t>
            </a:r>
            <a:r>
              <a:rPr lang="en-US" err="1"/>
              <a:t>Accuro</a:t>
            </a:r>
            <a:r>
              <a:rPr lang="en-US"/>
              <a:t>*</a:t>
            </a:r>
          </a:p>
          <a:p>
            <a:pPr lvl="2"/>
            <a:r>
              <a:rPr lang="en-US"/>
              <a:t>TELUS Med Access, PS Suite or Wolf</a:t>
            </a:r>
          </a:p>
          <a:p>
            <a:pPr marL="914400" lvl="2" indent="0">
              <a:buNone/>
            </a:pPr>
            <a:r>
              <a:rPr lang="en-US" sz="1800"/>
              <a:t>*</a:t>
            </a:r>
            <a:r>
              <a:rPr lang="en-US" sz="1800" i="1"/>
              <a:t>Requires latest version</a:t>
            </a:r>
            <a:endParaRPr lang="en-US" sz="1600" i="1"/>
          </a:p>
        </p:txBody>
      </p:sp>
      <p:sp>
        <p:nvSpPr>
          <p:cNvPr id="4" name="Slide Number Placeholder 3">
            <a:extLst>
              <a:ext uri="{FF2B5EF4-FFF2-40B4-BE49-F238E27FC236}">
                <a16:creationId xmlns:a16="http://schemas.microsoft.com/office/drawing/2014/main" id="{462E0116-0F54-4442-9ED0-BAAA3672A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BE29457-3F05-467E-8859-6BFE31B69EA0}"/>
              </a:ext>
            </a:extLst>
          </p:cNvPr>
          <p:cNvSpPr txBox="1"/>
          <p:nvPr/>
        </p:nvSpPr>
        <p:spPr>
          <a:xfrm>
            <a:off x="8925735" y="4560364"/>
            <a:ext cx="1302217" cy="692497"/>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prstClr val="black"/>
                </a:solidFill>
                <a:effectLst/>
                <a:uLnTx/>
                <a:uFillTx/>
                <a:latin typeface="Segoe UI"/>
                <a:ea typeface="+mn-ea"/>
                <a:cs typeface="+mn-cs"/>
              </a:rPr>
              <a:t>Microquest</a:t>
            </a:r>
            <a:endParaRPr kumimoji="0" lang="en-US" sz="15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Segoe UI"/>
                <a:ea typeface="+mn-ea"/>
                <a:cs typeface="+mn-cs"/>
              </a:rPr>
              <a:t>QHR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Segoe UI"/>
                <a:ea typeface="+mn-ea"/>
                <a:cs typeface="+mn-cs"/>
              </a:rPr>
              <a:t>TELUS</a:t>
            </a:r>
          </a:p>
        </p:txBody>
      </p:sp>
      <p:pic>
        <p:nvPicPr>
          <p:cNvPr id="7" name="Picture 6">
            <a:extLst>
              <a:ext uri="{FF2B5EF4-FFF2-40B4-BE49-F238E27FC236}">
                <a16:creationId xmlns:a16="http://schemas.microsoft.com/office/drawing/2014/main" id="{AA80CC5C-A8C7-4FF2-8FB0-A46B70AFD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296" y="954289"/>
            <a:ext cx="1994626" cy="880668"/>
          </a:xfrm>
          <a:prstGeom prst="rect">
            <a:avLst/>
          </a:prstGeom>
        </p:spPr>
      </p:pic>
      <p:grpSp>
        <p:nvGrpSpPr>
          <p:cNvPr id="14" name="Group 13">
            <a:extLst>
              <a:ext uri="{FF2B5EF4-FFF2-40B4-BE49-F238E27FC236}">
                <a16:creationId xmlns:a16="http://schemas.microsoft.com/office/drawing/2014/main" id="{45CDAB9C-1F0C-4FB6-ADE4-4A518ECEFE87}"/>
              </a:ext>
            </a:extLst>
          </p:cNvPr>
          <p:cNvGrpSpPr/>
          <p:nvPr/>
        </p:nvGrpSpPr>
        <p:grpSpPr>
          <a:xfrm>
            <a:off x="9205640" y="2105711"/>
            <a:ext cx="742406" cy="870690"/>
            <a:chOff x="8816782" y="2675176"/>
            <a:chExt cx="742406" cy="870690"/>
          </a:xfrm>
        </p:grpSpPr>
        <p:grpSp>
          <p:nvGrpSpPr>
            <p:cNvPr id="8" name="Google Shape;370;p39">
              <a:extLst>
                <a:ext uri="{FF2B5EF4-FFF2-40B4-BE49-F238E27FC236}">
                  <a16:creationId xmlns:a16="http://schemas.microsoft.com/office/drawing/2014/main" id="{C9E7C241-608E-4C4C-8418-027F39B8E961}"/>
                </a:ext>
              </a:extLst>
            </p:cNvPr>
            <p:cNvGrpSpPr/>
            <p:nvPr/>
          </p:nvGrpSpPr>
          <p:grpSpPr>
            <a:xfrm>
              <a:off x="8816782" y="2675176"/>
              <a:ext cx="742406" cy="870690"/>
              <a:chOff x="584925" y="922575"/>
              <a:chExt cx="415200" cy="502525"/>
            </a:xfrm>
            <a:noFill/>
          </p:grpSpPr>
          <p:sp>
            <p:nvSpPr>
              <p:cNvPr id="9" name="Google Shape;371;p39">
                <a:extLst>
                  <a:ext uri="{FF2B5EF4-FFF2-40B4-BE49-F238E27FC236}">
                    <a16:creationId xmlns:a16="http://schemas.microsoft.com/office/drawing/2014/main" id="{576315C9-26AA-476A-9B00-3FA01480AFD1}"/>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72;p39">
                <a:extLst>
                  <a:ext uri="{FF2B5EF4-FFF2-40B4-BE49-F238E27FC236}">
                    <a16:creationId xmlns:a16="http://schemas.microsoft.com/office/drawing/2014/main" id="{BB5CB5A8-30A5-47DF-AEE1-2D6B760A9B28}"/>
                  </a:ext>
                </a:extLst>
              </p:cNvPr>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73;p39">
                <a:extLst>
                  <a:ext uri="{FF2B5EF4-FFF2-40B4-BE49-F238E27FC236}">
                    <a16:creationId xmlns:a16="http://schemas.microsoft.com/office/drawing/2014/main" id="{9E5CBA3F-6010-4573-8806-7DEAF3B303B5}"/>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53C40E01-4804-46AD-99E1-BFE3A2E57489}"/>
                </a:ext>
              </a:extLst>
            </p:cNvPr>
            <p:cNvSpPr txBox="1"/>
            <p:nvPr/>
          </p:nvSpPr>
          <p:spPr>
            <a:xfrm>
              <a:off x="8991296" y="2682693"/>
              <a:ext cx="43954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Segoe UI"/>
                  <a:ea typeface="+mn-ea"/>
                  <a:cs typeface="+mn-cs"/>
                </a:rPr>
                <a:t>PIA</a:t>
              </a:r>
            </a:p>
          </p:txBody>
        </p:sp>
        <p:sp>
          <p:nvSpPr>
            <p:cNvPr id="13" name="L-Shape 12">
              <a:extLst>
                <a:ext uri="{FF2B5EF4-FFF2-40B4-BE49-F238E27FC236}">
                  <a16:creationId xmlns:a16="http://schemas.microsoft.com/office/drawing/2014/main" id="{DFBF2E20-5F0E-422C-AADB-F06535A0EE5A}"/>
                </a:ext>
              </a:extLst>
            </p:cNvPr>
            <p:cNvSpPr/>
            <p:nvPr/>
          </p:nvSpPr>
          <p:spPr>
            <a:xfrm rot="18862535">
              <a:off x="8998225" y="2976753"/>
              <a:ext cx="523315" cy="208882"/>
            </a:xfrm>
            <a:prstGeom prst="corner">
              <a:avLst/>
            </a:prstGeom>
            <a:solidFill>
              <a:schemeClr val="bg1">
                <a:lumMod val="85000"/>
              </a:schemeClr>
            </a:solidFill>
            <a:ln w="53975">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5" name="Picture 14">
            <a:extLst>
              <a:ext uri="{FF2B5EF4-FFF2-40B4-BE49-F238E27FC236}">
                <a16:creationId xmlns:a16="http://schemas.microsoft.com/office/drawing/2014/main" id="{76D9E7C8-5C51-4795-A45B-623DDD94E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304" y="3366367"/>
            <a:ext cx="803077" cy="804027"/>
          </a:xfrm>
          <a:prstGeom prst="rect">
            <a:avLst/>
          </a:prstGeom>
        </p:spPr>
      </p:pic>
    </p:spTree>
    <p:extLst>
      <p:ext uri="{BB962C8B-B14F-4D97-AF65-F5344CB8AC3E}">
        <p14:creationId xmlns:p14="http://schemas.microsoft.com/office/powerpoint/2010/main" val="1723932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82562"/>
            <a:ext cx="10515600" cy="671517"/>
          </a:xfrm>
        </p:spPr>
        <p:txBody>
          <a:bodyPr>
            <a:normAutofit/>
          </a:bodyPr>
          <a:lstStyle/>
          <a:p>
            <a:r>
              <a:rPr lang="en-US" sz="3600">
                <a:solidFill>
                  <a:srgbClr val="275971"/>
                </a:solidFill>
              </a:rPr>
              <a:t>1. Live on Alberta Netcare Portal</a:t>
            </a:r>
            <a:endParaRPr lang="en-CA" sz="3600">
              <a:solidFill>
                <a:srgbClr val="275971"/>
              </a:solidFill>
            </a:endParaRPr>
          </a:p>
        </p:txBody>
      </p:sp>
      <p:sp>
        <p:nvSpPr>
          <p:cNvPr id="2" name="Content Placeholder 1"/>
          <p:cNvSpPr>
            <a:spLocks noGrp="1"/>
          </p:cNvSpPr>
          <p:nvPr>
            <p:ph idx="1"/>
          </p:nvPr>
        </p:nvSpPr>
        <p:spPr>
          <a:xfrm>
            <a:off x="800100" y="1664811"/>
            <a:ext cx="5055570" cy="4351338"/>
          </a:xfrm>
        </p:spPr>
        <p:txBody>
          <a:bodyPr/>
          <a:lstStyle/>
          <a:p>
            <a:pPr marL="0" indent="0">
              <a:buNone/>
            </a:pPr>
            <a:r>
              <a:rPr lang="en-US"/>
              <a:t>The clinic site must be live on Netcare. </a:t>
            </a:r>
          </a:p>
          <a:p>
            <a:pPr marL="0" indent="0">
              <a:buNone/>
            </a:pPr>
            <a:r>
              <a:rPr lang="en-CA" sz="2000"/>
              <a:t>If the </a:t>
            </a:r>
            <a:r>
              <a:rPr lang="en-US" sz="2000"/>
              <a:t>clinic is not live, please visit the Alberta Netcare website to learn more about registering for Alberta </a:t>
            </a:r>
            <a:r>
              <a:rPr lang="en-CA" sz="2000"/>
              <a:t>Netcare: </a:t>
            </a:r>
          </a:p>
          <a:p>
            <a:pPr marL="0" indent="0">
              <a:buNone/>
            </a:pPr>
            <a:endParaRPr lang="en-CA" sz="2000"/>
          </a:p>
          <a:p>
            <a:pPr marL="0" indent="0">
              <a:buNone/>
            </a:pPr>
            <a:r>
              <a:rPr lang="en-CA" sz="1800">
                <a:hlinkClick r:id="rId3"/>
              </a:rPr>
              <a:t>http://www.albertanetcare.ca/Registration.htm</a:t>
            </a:r>
            <a:r>
              <a:rPr lang="en-CA" sz="1800"/>
              <a:t> </a:t>
            </a:r>
          </a:p>
        </p:txBody>
      </p:sp>
      <p:pic>
        <p:nvPicPr>
          <p:cNvPr id="5"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52" y="3840480"/>
            <a:ext cx="3313841" cy="1461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36620D-8838-4676-ACEC-CDB9E792413F}"/>
              </a:ext>
            </a:extLst>
          </p:cNvPr>
          <p:cNvPicPr>
            <a:picLocks noChangeAspect="1"/>
          </p:cNvPicPr>
          <p:nvPr/>
        </p:nvPicPr>
        <p:blipFill>
          <a:blip r:embed="rId5"/>
          <a:stretch>
            <a:fillRect/>
          </a:stretch>
        </p:blipFill>
        <p:spPr>
          <a:xfrm>
            <a:off x="5943600" y="1664811"/>
            <a:ext cx="5753618" cy="3366644"/>
          </a:xfrm>
          <a:prstGeom prst="rect">
            <a:avLst/>
          </a:prstGeom>
        </p:spPr>
      </p:pic>
    </p:spTree>
    <p:extLst>
      <p:ext uri="{BB962C8B-B14F-4D97-AF65-F5344CB8AC3E}">
        <p14:creationId xmlns:p14="http://schemas.microsoft.com/office/powerpoint/2010/main" val="1647552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661539"/>
          </a:xfrm>
        </p:spPr>
        <p:txBody>
          <a:bodyPr>
            <a:normAutofit/>
          </a:bodyPr>
          <a:lstStyle/>
          <a:p>
            <a:r>
              <a:rPr lang="en-US" sz="3600">
                <a:solidFill>
                  <a:srgbClr val="275971"/>
                </a:solidFill>
              </a:rPr>
              <a:t>2. Clinic PIA must be up-to-date</a:t>
            </a:r>
            <a:endParaRPr lang="en-CA" sz="3600">
              <a:solidFill>
                <a:srgbClr val="275971"/>
              </a:solidFill>
            </a:endParaRPr>
          </a:p>
        </p:txBody>
      </p:sp>
      <p:sp>
        <p:nvSpPr>
          <p:cNvPr id="2" name="Content Placeholder 1"/>
          <p:cNvSpPr>
            <a:spLocks noGrp="1"/>
          </p:cNvSpPr>
          <p:nvPr>
            <p:ph idx="1"/>
          </p:nvPr>
        </p:nvSpPr>
        <p:spPr>
          <a:xfrm>
            <a:off x="360214" y="1020837"/>
            <a:ext cx="10515600" cy="4351338"/>
          </a:xfrm>
        </p:spPr>
        <p:txBody>
          <a:bodyPr/>
          <a:lstStyle/>
          <a:p>
            <a:pPr marL="0" indent="0">
              <a:buNone/>
            </a:pPr>
            <a:r>
              <a:rPr lang="en-US" sz="2000" b="1"/>
              <a:t>1. Complete the PIA Update Self-Assessment</a:t>
            </a:r>
            <a:endParaRPr lang="en-CA" sz="2000" b="1"/>
          </a:p>
        </p:txBody>
      </p:sp>
      <p:pic>
        <p:nvPicPr>
          <p:cNvPr id="8" name="Picture 7"/>
          <p:cNvPicPr>
            <a:picLocks noChangeAspect="1"/>
          </p:cNvPicPr>
          <p:nvPr/>
        </p:nvPicPr>
        <p:blipFill>
          <a:blip r:embed="rId3"/>
          <a:stretch>
            <a:fillRect/>
          </a:stretch>
        </p:blipFill>
        <p:spPr>
          <a:xfrm>
            <a:off x="4251967" y="2615625"/>
            <a:ext cx="2251039" cy="287987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Content Placeholder 1"/>
          <p:cNvSpPr txBox="1">
            <a:spLocks/>
          </p:cNvSpPr>
          <p:nvPr/>
        </p:nvSpPr>
        <p:spPr bwMode="auto">
          <a:xfrm>
            <a:off x="5057195" y="1708778"/>
            <a:ext cx="7068994" cy="158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Supports to update clinic Privacy Impact Assessment</a:t>
            </a:r>
            <a:endParaRPr kumimoji="0" lang="en-CA"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CA"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4753757" y="2315140"/>
            <a:ext cx="12474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OIPC Guide</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3" name="Picture 12"/>
          <p:cNvPicPr>
            <a:picLocks noChangeAspect="1"/>
          </p:cNvPicPr>
          <p:nvPr/>
        </p:nvPicPr>
        <p:blipFill>
          <a:blip r:embed="rId4"/>
          <a:stretch>
            <a:fillRect/>
          </a:stretch>
        </p:blipFill>
        <p:spPr>
          <a:xfrm>
            <a:off x="7445404" y="4510581"/>
            <a:ext cx="2190750" cy="210502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7721901" y="2246293"/>
            <a:ext cx="3413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Privacy Seminar Recording</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TextBox 14"/>
          <p:cNvSpPr txBox="1"/>
          <p:nvPr/>
        </p:nvSpPr>
        <p:spPr>
          <a:xfrm>
            <a:off x="7400723" y="4023834"/>
            <a:ext cx="2280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eHealth Support Team</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5" name="Picture 4"/>
          <p:cNvPicPr>
            <a:picLocks noChangeAspect="1"/>
          </p:cNvPicPr>
          <p:nvPr/>
        </p:nvPicPr>
        <p:blipFill>
          <a:blip r:embed="rId5"/>
          <a:stretch>
            <a:fillRect/>
          </a:stretch>
        </p:blipFill>
        <p:spPr>
          <a:xfrm>
            <a:off x="6721349" y="2615625"/>
            <a:ext cx="5076825" cy="9525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6721349" y="3654386"/>
            <a:ext cx="52470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black"/>
                </a:solidFill>
                <a:effectLst/>
                <a:uLnTx/>
                <a:uFillTx/>
                <a:latin typeface="Segoe UI"/>
                <a:ea typeface="+mn-ea"/>
                <a:cs typeface="+mn-cs"/>
                <a:hlinkClick r:id="rId6"/>
              </a:rPr>
              <a:t>http://www.albertanetcare.ca/learningcentre/trainingrecordings.htm</a:t>
            </a:r>
            <a:endParaRPr kumimoji="0" lang="en-CA" sz="1400" b="0" i="0" u="none" strike="noStrike" kern="1200" cap="none" spc="0" normalizeH="0" baseline="0" noProof="0">
              <a:ln>
                <a:noFill/>
              </a:ln>
              <a:solidFill>
                <a:prstClr val="black"/>
              </a:solidFill>
              <a:effectLst/>
              <a:uLnTx/>
              <a:uFillTx/>
              <a:latin typeface="Segoe UI"/>
              <a:ea typeface="+mn-ea"/>
              <a:cs typeface="+mn-cs"/>
            </a:endParaRPr>
          </a:p>
        </p:txBody>
      </p:sp>
      <p:pic>
        <p:nvPicPr>
          <p:cNvPr id="11" name="Picture 10"/>
          <p:cNvPicPr>
            <a:picLocks noChangeAspect="1"/>
          </p:cNvPicPr>
          <p:nvPr/>
        </p:nvPicPr>
        <p:blipFill>
          <a:blip r:embed="rId7"/>
          <a:stretch>
            <a:fillRect/>
          </a:stretch>
        </p:blipFill>
        <p:spPr>
          <a:xfrm>
            <a:off x="759971" y="1531409"/>
            <a:ext cx="2617866" cy="33573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7143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18582"/>
          </a:xfrm>
        </p:spPr>
        <p:txBody>
          <a:bodyPr>
            <a:normAutofit/>
          </a:bodyPr>
          <a:lstStyle/>
          <a:p>
            <a:r>
              <a:rPr lang="en-US" sz="3600"/>
              <a:t>Minor or Major PIA Update?</a:t>
            </a:r>
            <a:endParaRPr lang="en-CA" sz="3600"/>
          </a:p>
        </p:txBody>
      </p:sp>
      <p:sp>
        <p:nvSpPr>
          <p:cNvPr id="3" name="Content Placeholder 2"/>
          <p:cNvSpPr>
            <a:spLocks noGrp="1"/>
          </p:cNvSpPr>
          <p:nvPr>
            <p:ph idx="1"/>
          </p:nvPr>
        </p:nvSpPr>
        <p:spPr>
          <a:xfrm>
            <a:off x="3261003" y="1130923"/>
            <a:ext cx="8527343" cy="5220450"/>
          </a:xfrm>
        </p:spPr>
        <p:txBody>
          <a:bodyPr>
            <a:normAutofit fontScale="70000" lnSpcReduction="20000"/>
          </a:bodyPr>
          <a:lstStyle/>
          <a:p>
            <a:pPr marL="0" indent="0">
              <a:lnSpc>
                <a:spcPct val="120000"/>
              </a:lnSpc>
              <a:spcBef>
                <a:spcPts val="600"/>
              </a:spcBef>
              <a:spcAft>
                <a:spcPts val="600"/>
              </a:spcAft>
              <a:buNone/>
            </a:pPr>
            <a:r>
              <a:rPr lang="en-US" sz="2600"/>
              <a:t>The </a:t>
            </a:r>
            <a:r>
              <a:rPr lang="en-US" sz="3100" b="1"/>
              <a:t>PIA Update Self-Assessment</a:t>
            </a:r>
            <a:r>
              <a:rPr lang="en-US" sz="2600"/>
              <a:t> will assist in determining if you need to update your PIA.</a:t>
            </a:r>
          </a:p>
          <a:p>
            <a:pPr marL="0" indent="0">
              <a:lnSpc>
                <a:spcPct val="120000"/>
              </a:lnSpc>
              <a:spcBef>
                <a:spcPts val="600"/>
              </a:spcBef>
              <a:spcAft>
                <a:spcPts val="600"/>
              </a:spcAft>
              <a:buNone/>
            </a:pPr>
            <a:br>
              <a:rPr lang="en-US" sz="2600"/>
            </a:br>
            <a:r>
              <a:rPr lang="en-US" sz="2300" b="1"/>
              <a:t>Potential PIA Updates Triggers</a:t>
            </a:r>
            <a:r>
              <a:rPr lang="en-US" sz="2300"/>
              <a:t>:  </a:t>
            </a:r>
            <a:r>
              <a:rPr lang="en-US" sz="2300" b="1"/>
              <a:t>Common Examples</a:t>
            </a:r>
          </a:p>
          <a:p>
            <a:pPr lvl="1">
              <a:lnSpc>
                <a:spcPct val="110000"/>
              </a:lnSpc>
              <a:spcBef>
                <a:spcPts val="600"/>
              </a:spcBef>
              <a:spcAft>
                <a:spcPts val="600"/>
              </a:spcAft>
            </a:pPr>
            <a:r>
              <a:rPr lang="en-US" sz="2100"/>
              <a:t>EMR system change</a:t>
            </a:r>
          </a:p>
          <a:p>
            <a:pPr lvl="1">
              <a:lnSpc>
                <a:spcPct val="110000"/>
              </a:lnSpc>
              <a:spcBef>
                <a:spcPts val="600"/>
              </a:spcBef>
              <a:spcAft>
                <a:spcPts val="600"/>
              </a:spcAft>
            </a:pPr>
            <a:r>
              <a:rPr lang="en-US" sz="2100"/>
              <a:t>EMR change from local to “in the cloud”</a:t>
            </a:r>
            <a:endParaRPr lang="en-CA" sz="2100"/>
          </a:p>
          <a:p>
            <a:pPr lvl="1">
              <a:lnSpc>
                <a:spcPct val="110000"/>
              </a:lnSpc>
              <a:spcBef>
                <a:spcPts val="600"/>
              </a:spcBef>
              <a:spcAft>
                <a:spcPts val="600"/>
              </a:spcAft>
            </a:pPr>
            <a:r>
              <a:rPr lang="en-US" sz="2100"/>
              <a:t>New EMR user access role or group introduced</a:t>
            </a:r>
          </a:p>
          <a:p>
            <a:pPr lvl="1">
              <a:lnSpc>
                <a:spcPct val="110000"/>
              </a:lnSpc>
              <a:spcBef>
                <a:spcPts val="600"/>
              </a:spcBef>
              <a:spcAft>
                <a:spcPts val="600"/>
              </a:spcAft>
            </a:pPr>
            <a:r>
              <a:rPr lang="en-US" sz="2100"/>
              <a:t>Adding EMR access to an organization not in your PIA</a:t>
            </a:r>
          </a:p>
          <a:p>
            <a:pPr lvl="1">
              <a:lnSpc>
                <a:spcPct val="110000"/>
              </a:lnSpc>
              <a:spcBef>
                <a:spcPts val="600"/>
              </a:spcBef>
              <a:spcAft>
                <a:spcPts val="600"/>
              </a:spcAft>
            </a:pPr>
            <a:r>
              <a:rPr lang="en-US" sz="2100"/>
              <a:t>New ways of communicating with patents (e.g., email, text messages)</a:t>
            </a:r>
          </a:p>
          <a:p>
            <a:pPr lvl="1">
              <a:lnSpc>
                <a:spcPct val="110000"/>
              </a:lnSpc>
              <a:spcBef>
                <a:spcPts val="600"/>
              </a:spcBef>
              <a:spcAft>
                <a:spcPts val="600"/>
              </a:spcAft>
            </a:pPr>
            <a:r>
              <a:rPr lang="en-US" sz="2100"/>
              <a:t>Adding wireless access to EMR</a:t>
            </a:r>
          </a:p>
          <a:p>
            <a:pPr lvl="1">
              <a:lnSpc>
                <a:spcPct val="110000"/>
              </a:lnSpc>
              <a:spcBef>
                <a:spcPts val="600"/>
              </a:spcBef>
              <a:spcAft>
                <a:spcPts val="600"/>
              </a:spcAft>
            </a:pPr>
            <a:r>
              <a:rPr lang="en-US" sz="2100"/>
              <a:t>Adding remote access to EMR</a:t>
            </a:r>
          </a:p>
          <a:p>
            <a:pPr lvl="1">
              <a:lnSpc>
                <a:spcPct val="110000"/>
              </a:lnSpc>
              <a:spcBef>
                <a:spcPts val="600"/>
              </a:spcBef>
              <a:spcAft>
                <a:spcPts val="600"/>
              </a:spcAft>
            </a:pPr>
            <a:r>
              <a:rPr lang="en-US" sz="2100"/>
              <a:t>Adding new device access to EMR (e.g., mobile, tablets, laptops)</a:t>
            </a:r>
          </a:p>
          <a:p>
            <a:pPr marL="342900" lvl="1" indent="0">
              <a:lnSpc>
                <a:spcPct val="110000"/>
              </a:lnSpc>
              <a:spcBef>
                <a:spcPts val="600"/>
              </a:spcBef>
              <a:spcAft>
                <a:spcPts val="600"/>
              </a:spcAft>
              <a:buNone/>
            </a:pPr>
            <a:r>
              <a:rPr lang="en-US" sz="2100" b="1"/>
              <a:t>Minor change/update</a:t>
            </a:r>
          </a:p>
          <a:p>
            <a:pPr lvl="1">
              <a:lnSpc>
                <a:spcPct val="110000"/>
              </a:lnSpc>
              <a:spcBef>
                <a:spcPts val="600"/>
              </a:spcBef>
              <a:spcAft>
                <a:spcPts val="600"/>
              </a:spcAft>
            </a:pPr>
            <a:r>
              <a:rPr lang="en-US" sz="2100"/>
              <a:t>Update clinic privacy policy and procedures (e.g., 2018 breach reporting requirement)</a:t>
            </a:r>
          </a:p>
          <a:p>
            <a:pPr>
              <a:lnSpc>
                <a:spcPct val="110000"/>
              </a:lnSpc>
              <a:spcBef>
                <a:spcPts val="600"/>
              </a:spcBef>
              <a:spcAft>
                <a:spcPts val="600"/>
              </a:spcAft>
            </a:pPr>
            <a:endParaRPr lang="en-US"/>
          </a:p>
        </p:txBody>
      </p:sp>
      <p:pic>
        <p:nvPicPr>
          <p:cNvPr id="4" name="Picture 3"/>
          <p:cNvPicPr>
            <a:picLocks noChangeAspect="1"/>
          </p:cNvPicPr>
          <p:nvPr/>
        </p:nvPicPr>
        <p:blipFill>
          <a:blip r:embed="rId3"/>
          <a:stretch>
            <a:fillRect/>
          </a:stretch>
        </p:blipFill>
        <p:spPr>
          <a:xfrm>
            <a:off x="413204" y="1825625"/>
            <a:ext cx="2617866" cy="3357353"/>
          </a:xfrm>
          <a:prstGeom prst="rect">
            <a:avLst/>
          </a:prstGeom>
          <a:effectLst>
            <a:outerShdw blurRad="50800" dist="38100" dir="2700000" algn="tl" rotWithShape="0">
              <a:prstClr val="black">
                <a:alpha val="40000"/>
              </a:prstClr>
            </a:outerShdw>
          </a:effectLst>
        </p:spPr>
      </p:pic>
      <p:sp>
        <p:nvSpPr>
          <p:cNvPr id="5" name="TextBox 4"/>
          <p:cNvSpPr txBox="1"/>
          <p:nvPr/>
        </p:nvSpPr>
        <p:spPr>
          <a:xfrm flipH="1">
            <a:off x="363932" y="5292069"/>
            <a:ext cx="2716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a:ea typeface="+mn-ea"/>
                <a:cs typeface="+mn-cs"/>
              </a:rPr>
              <a:t>PIA Update Self-Assessment</a:t>
            </a:r>
            <a:endParaRPr kumimoji="0" lang="en-CA" sz="16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77739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0092"/>
          </a:xfrm>
        </p:spPr>
        <p:txBody>
          <a:bodyPr>
            <a:normAutofit/>
          </a:bodyPr>
          <a:lstStyle/>
          <a:p>
            <a:r>
              <a:rPr lang="en-US" sz="3600">
                <a:solidFill>
                  <a:srgbClr val="275971"/>
                </a:solidFill>
              </a:rPr>
              <a:t>Questions about Privacy?</a:t>
            </a:r>
            <a:endParaRPr lang="en-CA" sz="3600">
              <a:solidFill>
                <a:srgbClr val="275971"/>
              </a:solidFill>
            </a:endParaRPr>
          </a:p>
        </p:txBody>
      </p:sp>
      <p:sp>
        <p:nvSpPr>
          <p:cNvPr id="5" name="TextBox 4"/>
          <p:cNvSpPr txBox="1"/>
          <p:nvPr/>
        </p:nvSpPr>
        <p:spPr>
          <a:xfrm>
            <a:off x="5097230" y="1160085"/>
            <a:ext cx="1823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Privacy Tools</a:t>
            </a:r>
            <a:endParaRPr kumimoji="0" lang="en-CA" sz="2400" b="1" i="0" u="none" strike="noStrike" kern="1200" cap="none" spc="0" normalizeH="0" baseline="0" noProof="0">
              <a:ln>
                <a:noFill/>
              </a:ln>
              <a:solidFill>
                <a:prstClr val="black"/>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8F53188C-ECED-4BB2-B7C8-DA847FBFBF49}"/>
              </a:ext>
            </a:extLst>
          </p:cNvPr>
          <p:cNvGrpSpPr/>
          <p:nvPr/>
        </p:nvGrpSpPr>
        <p:grpSpPr>
          <a:xfrm>
            <a:off x="863781" y="1905167"/>
            <a:ext cx="10464437" cy="4286526"/>
            <a:chOff x="830878" y="1887675"/>
            <a:chExt cx="10464437" cy="4286526"/>
          </a:xfrm>
        </p:grpSpPr>
        <p:pic>
          <p:nvPicPr>
            <p:cNvPr id="6" name="Picture 5"/>
            <p:cNvPicPr>
              <a:picLocks noChangeAspect="1"/>
            </p:cNvPicPr>
            <p:nvPr/>
          </p:nvPicPr>
          <p:blipFill>
            <a:blip r:embed="rId3"/>
            <a:stretch>
              <a:fillRect/>
            </a:stretch>
          </p:blipFill>
          <p:spPr>
            <a:xfrm>
              <a:off x="830878" y="1887675"/>
              <a:ext cx="2947186" cy="38132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533900" y="1904531"/>
              <a:ext cx="2950561" cy="379644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extBox 7"/>
            <p:cNvSpPr txBox="1"/>
            <p:nvPr/>
          </p:nvSpPr>
          <p:spPr>
            <a:xfrm>
              <a:off x="1056212" y="5800673"/>
              <a:ext cx="249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Privacy and Security FAQ</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8"/>
            <p:cNvSpPr txBox="1"/>
            <p:nvPr/>
          </p:nvSpPr>
          <p:spPr>
            <a:xfrm>
              <a:off x="4364121" y="5804869"/>
              <a:ext cx="32901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Summary of Key Privacy Info</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 name="Picture 9"/>
            <p:cNvPicPr>
              <a:picLocks noChangeAspect="1"/>
            </p:cNvPicPr>
            <p:nvPr/>
          </p:nvPicPr>
          <p:blipFill>
            <a:blip r:embed="rId5"/>
            <a:stretch>
              <a:fillRect/>
            </a:stretch>
          </p:blipFill>
          <p:spPr>
            <a:xfrm>
              <a:off x="8240297" y="1887675"/>
              <a:ext cx="3055018" cy="385327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p:cNvSpPr txBox="1"/>
            <p:nvPr/>
          </p:nvSpPr>
          <p:spPr>
            <a:xfrm>
              <a:off x="8902248" y="5800673"/>
              <a:ext cx="1731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CII PIA Summary</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10069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693821" y="176576"/>
            <a:ext cx="9819467" cy="680039"/>
          </a:xfrm>
        </p:spPr>
        <p:txBody>
          <a:bodyPr>
            <a:noAutofit/>
          </a:bodyPr>
          <a:lstStyle/>
          <a:p>
            <a:br>
              <a:rPr lang="en-US" altLang="en-US" sz="3600">
                <a:solidFill>
                  <a:srgbClr val="275971"/>
                </a:solidFill>
                <a:latin typeface="+mn-lt"/>
              </a:rPr>
            </a:br>
            <a:r>
              <a:rPr lang="en-US" altLang="en-US" sz="3600">
                <a:solidFill>
                  <a:srgbClr val="275971"/>
                </a:solidFill>
                <a:latin typeface="+mn-lt"/>
              </a:rPr>
              <a:t>Rationale/Benefits</a:t>
            </a:r>
            <a:endParaRPr lang="en-CA" altLang="en-US" sz="3600">
              <a:solidFill>
                <a:srgbClr val="275971"/>
              </a:solidFill>
              <a:latin typeface="+mn-lt"/>
            </a:endParaRPr>
          </a:p>
        </p:txBody>
      </p:sp>
      <p:sp>
        <p:nvSpPr>
          <p:cNvPr id="6" name="Rectangle 5"/>
          <p:cNvSpPr/>
          <p:nvPr/>
        </p:nvSpPr>
        <p:spPr>
          <a:xfrm>
            <a:off x="616496" y="1468867"/>
            <a:ext cx="5247216" cy="5017464"/>
          </a:xfrm>
          <a:prstGeom prst="rect">
            <a:avLst/>
          </a:prstGeom>
        </p:spPr>
        <p:txBody>
          <a:bodyPr>
            <a:spAutoFit/>
          </a:bodyPr>
          <a:lstStyle/>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36424A"/>
                </a:solidFill>
                <a:effectLst/>
                <a:uLnTx/>
                <a:uFillTx/>
                <a:latin typeface="Segoe UI"/>
                <a:ea typeface="+mn-ea"/>
                <a:cs typeface="Arial" charset="0"/>
              </a:rPr>
              <a:t>Evidence shows that when a patient has a continuous relationship with a primary provider and care team, the overall result is better than when care is disjointed or broken </a:t>
            </a:r>
          </a:p>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36424A"/>
                </a:solidFill>
                <a:effectLst/>
                <a:uLnTx/>
                <a:uFillTx/>
                <a:latin typeface="Segoe UI"/>
                <a:ea typeface="+mn-ea"/>
                <a:cs typeface="Arial" charset="0"/>
              </a:rPr>
              <a:t>Higher continuity is associated with improved health, quality of life, and reduced mortality</a:t>
            </a:r>
          </a:p>
          <a:p>
            <a:pPr marL="380990" marR="0" lvl="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a:pPr>
            <a:endParaRPr kumimoji="0" lang="en-US" sz="2667" b="0" i="0" u="none" strike="noStrike" kern="1200" cap="none" spc="0" normalizeH="0" baseline="0" noProof="0">
              <a:ln>
                <a:noFill/>
              </a:ln>
              <a:solidFill>
                <a:srgbClr val="36424A"/>
              </a:solidFill>
              <a:effectLst/>
              <a:uLnTx/>
              <a:uFillTx/>
              <a:latin typeface="Segoe UI"/>
              <a:ea typeface="+mn-ea"/>
              <a:cs typeface="Arial"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t="766" r="4286" b="5110"/>
          <a:stretch>
            <a:fillRect/>
          </a:stretch>
        </p:blipFill>
        <p:spPr bwMode="auto">
          <a:xfrm>
            <a:off x="5636685" y="0"/>
            <a:ext cx="65553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637E6040-0DAE-42D6-89AB-2B1D05C79891}"/>
              </a:ext>
            </a:extLst>
          </p:cNvPr>
          <p:cNvSpPr>
            <a:spLocks noGrp="1"/>
          </p:cNvSpPr>
          <p:nvPr>
            <p:ph type="sldNum" sz="quarter" idx="4294967295"/>
          </p:nvPr>
        </p:nvSpPr>
        <p:spPr>
          <a:xfrm>
            <a:off x="0" y="6454781"/>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632BDE3A-8A5F-47C4-AA75-58FC1EB2D383}"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928900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531804" y="1102287"/>
            <a:ext cx="6043612" cy="732511"/>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they are obligated to place a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Health Collection Notice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poster within a patient’s view.  A customizable template is provided to the clinic.</a:t>
            </a:r>
          </a:p>
        </p:txBody>
      </p:sp>
      <p:sp>
        <p:nvSpPr>
          <p:cNvPr id="42" name="Rectangle 41"/>
          <p:cNvSpPr/>
          <p:nvPr/>
        </p:nvSpPr>
        <p:spPr>
          <a:xfrm>
            <a:off x="2536721" y="2132832"/>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patients have further questions,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CII Patient Brochures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are also provided.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p:cNvSpPr/>
          <p:nvPr/>
        </p:nvSpPr>
        <p:spPr>
          <a:xfrm>
            <a:off x="2545965" y="3145571"/>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Custodian and Clinic Script for Patients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is provided which outlines how to discuss patient’s expressed wishes and the use of confidential flags.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p:cNvSpPr/>
          <p:nvPr/>
        </p:nvSpPr>
        <p:spPr>
          <a:xfrm>
            <a:off x="2550882" y="4173040"/>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    The </a:t>
            </a:r>
            <a:r>
              <a:rPr kumimoji="0" lang="en-CA" sz="1400" b="1" i="0" u="none" strike="noStrike" kern="1200" cap="none" spc="0" normalizeH="0" baseline="0" noProof="0">
                <a:ln>
                  <a:noFill/>
                </a:ln>
                <a:solidFill>
                  <a:srgbClr val="D06F1A"/>
                </a:solidFill>
                <a:effectLst/>
                <a:uLnTx/>
                <a:uFillTx/>
                <a:latin typeface="Calibri" panose="020F0502020204030204"/>
                <a:ea typeface="+mn-ea"/>
                <a:cs typeface="+mn-cs"/>
              </a:rPr>
              <a:t>Patient Frequently Asked Question (FAQ) </a:t>
            </a: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document explains the CII/CPAR initiative and its implications to patients of CII/CPAR clinics. It also provides patients with </a:t>
            </a:r>
            <a:r>
              <a:rPr kumimoji="0" lang="en-CA" sz="1400" b="1" i="0" u="none" strike="noStrike" kern="1200" cap="none" spc="0" normalizeH="0" baseline="0" noProof="0">
                <a:ln>
                  <a:noFill/>
                </a:ln>
                <a:solidFill>
                  <a:srgbClr val="569BBE"/>
                </a:solidFill>
                <a:effectLst/>
                <a:uLnTx/>
                <a:uFillTx/>
                <a:latin typeface="Calibri" panose="020F0502020204030204"/>
                <a:ea typeface="+mn-ea"/>
                <a:cs typeface="+mn-cs"/>
              </a:rPr>
              <a:t>contact details*</a:t>
            </a: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 if they have more questions.  </a:t>
            </a:r>
            <a:endParaRPr kumimoji="0" lang="en-CA"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p:cNvSpPr/>
          <p:nvPr/>
        </p:nvSpPr>
        <p:spPr>
          <a:xfrm>
            <a:off x="2541049" y="5199558"/>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CII/CPAR Privacy &amp; Security FAQ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further details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 sharing of health information.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485615" y="1112307"/>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9926" y="1142945"/>
            <a:ext cx="517083" cy="66332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6" name="TextBox 15"/>
          <p:cNvSpPr txBox="1"/>
          <p:nvPr/>
        </p:nvSpPr>
        <p:spPr>
          <a:xfrm>
            <a:off x="1340523" y="1102288"/>
            <a:ext cx="1177033" cy="784830"/>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Health Collection Poster</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34" name="Rectangle 33"/>
          <p:cNvSpPr/>
          <p:nvPr/>
        </p:nvSpPr>
        <p:spPr>
          <a:xfrm>
            <a:off x="508608" y="2142664"/>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493859" y="3160311"/>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493860" y="4176373"/>
            <a:ext cx="2116199" cy="740249"/>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479111" y="5210348"/>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p:cNvSpPr/>
          <p:nvPr/>
        </p:nvSpPr>
        <p:spPr>
          <a:xfrm>
            <a:off x="2187675" y="1848467"/>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79711" y="2169101"/>
            <a:ext cx="577513" cy="672419"/>
            <a:chOff x="4218194" y="1592071"/>
            <a:chExt cx="1606706" cy="2312159"/>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4"/>
            <a:stretch>
              <a:fillRect/>
            </a:stretch>
          </p:blipFill>
          <p:spPr>
            <a:xfrm rot="20277090">
              <a:off x="4218194" y="1892376"/>
              <a:ext cx="963251" cy="2011854"/>
            </a:xfrm>
            <a:prstGeom prst="rect">
              <a:avLst/>
            </a:prstGeom>
          </p:spPr>
        </p:pic>
        <p:pic>
          <p:nvPicPr>
            <p:cNvPr id="6" name="Picture 5"/>
            <p:cNvPicPr>
              <a:picLocks noChangeAspect="1"/>
            </p:cNvPicPr>
            <p:nvPr/>
          </p:nvPicPr>
          <p:blipFill>
            <a:blip r:embed="rId5"/>
            <a:stretch>
              <a:fillRect/>
            </a:stretch>
          </p:blipFill>
          <p:spPr>
            <a:xfrm>
              <a:off x="4483510" y="1592071"/>
              <a:ext cx="846932" cy="1895825"/>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920474">
              <a:off x="4861649" y="1862636"/>
              <a:ext cx="963251" cy="2011854"/>
            </a:xfrm>
            <a:prstGeom prst="rect">
              <a:avLst/>
            </a:prstGeom>
          </p:spPr>
        </p:pic>
      </p:grpSp>
      <p:sp>
        <p:nvSpPr>
          <p:cNvPr id="17" name="TextBox 16"/>
          <p:cNvSpPr txBox="1"/>
          <p:nvPr/>
        </p:nvSpPr>
        <p:spPr>
          <a:xfrm>
            <a:off x="1325886" y="2241753"/>
            <a:ext cx="1247063"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Patient Brochure</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31" y="3175213"/>
            <a:ext cx="979871" cy="67904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791483" y="3106992"/>
            <a:ext cx="24581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Arial" charset="0"/>
              </a:rPr>
              <a:t>?</a:t>
            </a:r>
            <a:endParaRPr kumimoji="0" lang="en-CA" sz="28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20" name="TextBox 19"/>
          <p:cNvSpPr txBox="1"/>
          <p:nvPr/>
        </p:nvSpPr>
        <p:spPr>
          <a:xfrm>
            <a:off x="1460085" y="3242090"/>
            <a:ext cx="124310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Custodian &amp; Clinic Script</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62" y="4227413"/>
            <a:ext cx="698632" cy="698632"/>
          </a:xfrm>
          <a:prstGeom prst="rect">
            <a:avLst/>
          </a:prstGeom>
        </p:spPr>
      </p:pic>
      <p:sp>
        <p:nvSpPr>
          <p:cNvPr id="21" name="TextBox 20"/>
          <p:cNvSpPr txBox="1"/>
          <p:nvPr/>
        </p:nvSpPr>
        <p:spPr>
          <a:xfrm>
            <a:off x="1391256" y="4279389"/>
            <a:ext cx="100243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Patient FAQ</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22" name="TextBox 21"/>
          <p:cNvSpPr txBox="1"/>
          <p:nvPr/>
        </p:nvSpPr>
        <p:spPr>
          <a:xfrm>
            <a:off x="1223099" y="5292373"/>
            <a:ext cx="1340015"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Privacy &amp; Security FAQ</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38" name="Down Arrow 37"/>
          <p:cNvSpPr/>
          <p:nvPr/>
        </p:nvSpPr>
        <p:spPr>
          <a:xfrm>
            <a:off x="2202427" y="2866110"/>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2197513" y="3883751"/>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p:cNvSpPr/>
          <p:nvPr/>
        </p:nvSpPr>
        <p:spPr>
          <a:xfrm>
            <a:off x="2177847" y="4916145"/>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p:cNvGrpSpPr/>
          <p:nvPr/>
        </p:nvGrpSpPr>
        <p:grpSpPr>
          <a:xfrm>
            <a:off x="508608" y="133404"/>
            <a:ext cx="3016255" cy="824453"/>
            <a:chOff x="-152400" y="57150"/>
            <a:chExt cx="5218397" cy="2245610"/>
          </a:xfrm>
        </p:grpSpPr>
        <p:sp>
          <p:nvSpPr>
            <p:cNvPr id="48" name="Freeform 5"/>
            <p:cNvSpPr>
              <a:spLocks/>
            </p:cNvSpPr>
            <p:nvPr/>
          </p:nvSpPr>
          <p:spPr bwMode="auto">
            <a:xfrm>
              <a:off x="1269174" y="475874"/>
              <a:ext cx="1110139" cy="1826886"/>
            </a:xfrm>
            <a:custGeom>
              <a:avLst/>
              <a:gdLst>
                <a:gd name="T0" fmla="*/ 745 w 745"/>
                <a:gd name="T1" fmla="*/ 1222 h 1226"/>
                <a:gd name="T2" fmla="*/ 745 w 745"/>
                <a:gd name="T3" fmla="*/ 0 h 1226"/>
                <a:gd name="T4" fmla="*/ 745 w 745"/>
                <a:gd name="T5" fmla="*/ 0 h 1226"/>
                <a:gd name="T6" fmla="*/ 719 w 745"/>
                <a:gd name="T7" fmla="*/ 17 h 1226"/>
                <a:gd name="T8" fmla="*/ 689 w 745"/>
                <a:gd name="T9" fmla="*/ 40 h 1226"/>
                <a:gd name="T10" fmla="*/ 651 w 745"/>
                <a:gd name="T11" fmla="*/ 69 h 1226"/>
                <a:gd name="T12" fmla="*/ 605 w 745"/>
                <a:gd name="T13" fmla="*/ 110 h 1226"/>
                <a:gd name="T14" fmla="*/ 553 w 745"/>
                <a:gd name="T15" fmla="*/ 160 h 1226"/>
                <a:gd name="T16" fmla="*/ 523 w 745"/>
                <a:gd name="T17" fmla="*/ 188 h 1226"/>
                <a:gd name="T18" fmla="*/ 495 w 745"/>
                <a:gd name="T19" fmla="*/ 219 h 1226"/>
                <a:gd name="T20" fmla="*/ 464 w 745"/>
                <a:gd name="T21" fmla="*/ 252 h 1226"/>
                <a:gd name="T22" fmla="*/ 433 w 745"/>
                <a:gd name="T23" fmla="*/ 288 h 1226"/>
                <a:gd name="T24" fmla="*/ 401 w 745"/>
                <a:gd name="T25" fmla="*/ 326 h 1226"/>
                <a:gd name="T26" fmla="*/ 370 w 745"/>
                <a:gd name="T27" fmla="*/ 367 h 1226"/>
                <a:gd name="T28" fmla="*/ 339 w 745"/>
                <a:gd name="T29" fmla="*/ 410 h 1226"/>
                <a:gd name="T30" fmla="*/ 308 w 745"/>
                <a:gd name="T31" fmla="*/ 456 h 1226"/>
                <a:gd name="T32" fmla="*/ 276 w 745"/>
                <a:gd name="T33" fmla="*/ 505 h 1226"/>
                <a:gd name="T34" fmla="*/ 245 w 745"/>
                <a:gd name="T35" fmla="*/ 556 h 1226"/>
                <a:gd name="T36" fmla="*/ 216 w 745"/>
                <a:gd name="T37" fmla="*/ 610 h 1226"/>
                <a:gd name="T38" fmla="*/ 186 w 745"/>
                <a:gd name="T39" fmla="*/ 668 h 1226"/>
                <a:gd name="T40" fmla="*/ 156 w 745"/>
                <a:gd name="T41" fmla="*/ 727 h 1226"/>
                <a:gd name="T42" fmla="*/ 130 w 745"/>
                <a:gd name="T43" fmla="*/ 790 h 1226"/>
                <a:gd name="T44" fmla="*/ 104 w 745"/>
                <a:gd name="T45" fmla="*/ 855 h 1226"/>
                <a:gd name="T46" fmla="*/ 79 w 745"/>
                <a:gd name="T47" fmla="*/ 923 h 1226"/>
                <a:gd name="T48" fmla="*/ 56 w 745"/>
                <a:gd name="T49" fmla="*/ 995 h 1226"/>
                <a:gd name="T50" fmla="*/ 36 w 745"/>
                <a:gd name="T51" fmla="*/ 1069 h 1226"/>
                <a:gd name="T52" fmla="*/ 16 w 745"/>
                <a:gd name="T53" fmla="*/ 1145 h 1226"/>
                <a:gd name="T54" fmla="*/ 0 w 745"/>
                <a:gd name="T55" fmla="*/ 1226 h 1226"/>
                <a:gd name="T56" fmla="*/ 0 w 745"/>
                <a:gd name="T57" fmla="*/ 1226 h 1226"/>
                <a:gd name="T58" fmla="*/ 18 w 745"/>
                <a:gd name="T59" fmla="*/ 1216 h 1226"/>
                <a:gd name="T60" fmla="*/ 38 w 745"/>
                <a:gd name="T61" fmla="*/ 1206 h 1226"/>
                <a:gd name="T62" fmla="*/ 64 w 745"/>
                <a:gd name="T63" fmla="*/ 1194 h 1226"/>
                <a:gd name="T64" fmla="*/ 99 w 745"/>
                <a:gd name="T65" fmla="*/ 1179 h 1226"/>
                <a:gd name="T66" fmla="*/ 138 w 745"/>
                <a:gd name="T67" fmla="*/ 1166 h 1226"/>
                <a:gd name="T68" fmla="*/ 183 w 745"/>
                <a:gd name="T69" fmla="*/ 1152 h 1226"/>
                <a:gd name="T70" fmla="*/ 234 w 745"/>
                <a:gd name="T71" fmla="*/ 1140 h 1226"/>
                <a:gd name="T72" fmla="*/ 288 w 745"/>
                <a:gd name="T73" fmla="*/ 1132 h 1226"/>
                <a:gd name="T74" fmla="*/ 316 w 745"/>
                <a:gd name="T75" fmla="*/ 1127 h 1226"/>
                <a:gd name="T76" fmla="*/ 345 w 745"/>
                <a:gd name="T77" fmla="*/ 1125 h 1226"/>
                <a:gd name="T78" fmla="*/ 377 w 745"/>
                <a:gd name="T79" fmla="*/ 1124 h 1226"/>
                <a:gd name="T80" fmla="*/ 408 w 745"/>
                <a:gd name="T81" fmla="*/ 1124 h 1226"/>
                <a:gd name="T82" fmla="*/ 439 w 745"/>
                <a:gd name="T83" fmla="*/ 1125 h 1226"/>
                <a:gd name="T84" fmla="*/ 472 w 745"/>
                <a:gd name="T85" fmla="*/ 1128 h 1226"/>
                <a:gd name="T86" fmla="*/ 505 w 745"/>
                <a:gd name="T87" fmla="*/ 1133 h 1226"/>
                <a:gd name="T88" fmla="*/ 538 w 745"/>
                <a:gd name="T89" fmla="*/ 1140 h 1226"/>
                <a:gd name="T90" fmla="*/ 572 w 745"/>
                <a:gd name="T91" fmla="*/ 1148 h 1226"/>
                <a:gd name="T92" fmla="*/ 605 w 745"/>
                <a:gd name="T93" fmla="*/ 1158 h 1226"/>
                <a:gd name="T94" fmla="*/ 640 w 745"/>
                <a:gd name="T95" fmla="*/ 1171 h 1226"/>
                <a:gd name="T96" fmla="*/ 674 w 745"/>
                <a:gd name="T97" fmla="*/ 1184 h 1226"/>
                <a:gd name="T98" fmla="*/ 711 w 745"/>
                <a:gd name="T99" fmla="*/ 1202 h 1226"/>
                <a:gd name="T100" fmla="*/ 745 w 745"/>
                <a:gd name="T101" fmla="*/ 1222 h 1226"/>
                <a:gd name="T102" fmla="*/ 745 w 745"/>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5" h="1226">
                  <a:moveTo>
                    <a:pt x="745" y="1222"/>
                  </a:moveTo>
                  <a:lnTo>
                    <a:pt x="745" y="0"/>
                  </a:lnTo>
                  <a:lnTo>
                    <a:pt x="745" y="0"/>
                  </a:lnTo>
                  <a:lnTo>
                    <a:pt x="719" y="17"/>
                  </a:lnTo>
                  <a:lnTo>
                    <a:pt x="689" y="40"/>
                  </a:lnTo>
                  <a:lnTo>
                    <a:pt x="651" y="69"/>
                  </a:lnTo>
                  <a:lnTo>
                    <a:pt x="605" y="110"/>
                  </a:lnTo>
                  <a:lnTo>
                    <a:pt x="553" y="160"/>
                  </a:lnTo>
                  <a:lnTo>
                    <a:pt x="523" y="188"/>
                  </a:lnTo>
                  <a:lnTo>
                    <a:pt x="495" y="219"/>
                  </a:lnTo>
                  <a:lnTo>
                    <a:pt x="464" y="252"/>
                  </a:lnTo>
                  <a:lnTo>
                    <a:pt x="433" y="288"/>
                  </a:lnTo>
                  <a:lnTo>
                    <a:pt x="401" y="326"/>
                  </a:lnTo>
                  <a:lnTo>
                    <a:pt x="370" y="367"/>
                  </a:lnTo>
                  <a:lnTo>
                    <a:pt x="339" y="410"/>
                  </a:lnTo>
                  <a:lnTo>
                    <a:pt x="308" y="456"/>
                  </a:lnTo>
                  <a:lnTo>
                    <a:pt x="276" y="505"/>
                  </a:lnTo>
                  <a:lnTo>
                    <a:pt x="245" y="556"/>
                  </a:lnTo>
                  <a:lnTo>
                    <a:pt x="216" y="610"/>
                  </a:lnTo>
                  <a:lnTo>
                    <a:pt x="186" y="668"/>
                  </a:lnTo>
                  <a:lnTo>
                    <a:pt x="156" y="727"/>
                  </a:lnTo>
                  <a:lnTo>
                    <a:pt x="130" y="790"/>
                  </a:lnTo>
                  <a:lnTo>
                    <a:pt x="104" y="855"/>
                  </a:lnTo>
                  <a:lnTo>
                    <a:pt x="79" y="923"/>
                  </a:lnTo>
                  <a:lnTo>
                    <a:pt x="56" y="995"/>
                  </a:lnTo>
                  <a:lnTo>
                    <a:pt x="36" y="1069"/>
                  </a:lnTo>
                  <a:lnTo>
                    <a:pt x="16" y="1145"/>
                  </a:lnTo>
                  <a:lnTo>
                    <a:pt x="0" y="1226"/>
                  </a:lnTo>
                  <a:lnTo>
                    <a:pt x="0" y="1226"/>
                  </a:lnTo>
                  <a:lnTo>
                    <a:pt x="18" y="1216"/>
                  </a:lnTo>
                  <a:lnTo>
                    <a:pt x="38" y="1206"/>
                  </a:lnTo>
                  <a:lnTo>
                    <a:pt x="64" y="1194"/>
                  </a:lnTo>
                  <a:lnTo>
                    <a:pt x="99" y="1179"/>
                  </a:lnTo>
                  <a:lnTo>
                    <a:pt x="138" y="1166"/>
                  </a:lnTo>
                  <a:lnTo>
                    <a:pt x="183" y="1152"/>
                  </a:lnTo>
                  <a:lnTo>
                    <a:pt x="234" y="1140"/>
                  </a:lnTo>
                  <a:lnTo>
                    <a:pt x="288" y="1132"/>
                  </a:lnTo>
                  <a:lnTo>
                    <a:pt x="316" y="1127"/>
                  </a:lnTo>
                  <a:lnTo>
                    <a:pt x="345" y="1125"/>
                  </a:lnTo>
                  <a:lnTo>
                    <a:pt x="377" y="1124"/>
                  </a:lnTo>
                  <a:lnTo>
                    <a:pt x="408" y="1124"/>
                  </a:lnTo>
                  <a:lnTo>
                    <a:pt x="439" y="1125"/>
                  </a:lnTo>
                  <a:lnTo>
                    <a:pt x="472" y="1128"/>
                  </a:lnTo>
                  <a:lnTo>
                    <a:pt x="505" y="1133"/>
                  </a:lnTo>
                  <a:lnTo>
                    <a:pt x="538" y="1140"/>
                  </a:lnTo>
                  <a:lnTo>
                    <a:pt x="572" y="1148"/>
                  </a:lnTo>
                  <a:lnTo>
                    <a:pt x="605" y="1158"/>
                  </a:lnTo>
                  <a:lnTo>
                    <a:pt x="640" y="1171"/>
                  </a:lnTo>
                  <a:lnTo>
                    <a:pt x="674" y="1184"/>
                  </a:lnTo>
                  <a:lnTo>
                    <a:pt x="711" y="1202"/>
                  </a:lnTo>
                  <a:lnTo>
                    <a:pt x="745" y="1222"/>
                  </a:lnTo>
                  <a:lnTo>
                    <a:pt x="745" y="1222"/>
                  </a:lnTo>
                  <a:close/>
                </a:path>
              </a:pathLst>
            </a:custGeom>
            <a:solidFill>
              <a:srgbClr val="569BBE"/>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49" name="Freeform 6"/>
            <p:cNvSpPr>
              <a:spLocks/>
            </p:cNvSpPr>
            <p:nvPr/>
          </p:nvSpPr>
          <p:spPr bwMode="auto">
            <a:xfrm>
              <a:off x="-152400" y="475874"/>
              <a:ext cx="2402072" cy="1826886"/>
            </a:xfrm>
            <a:custGeom>
              <a:avLst/>
              <a:gdLst>
                <a:gd name="T0" fmla="*/ 869 w 1612"/>
                <a:gd name="T1" fmla="*/ 1226 h 1226"/>
                <a:gd name="T2" fmla="*/ 903 w 1612"/>
                <a:gd name="T3" fmla="*/ 1069 h 1226"/>
                <a:gd name="T4" fmla="*/ 947 w 1612"/>
                <a:gd name="T5" fmla="*/ 923 h 1226"/>
                <a:gd name="T6" fmla="*/ 997 w 1612"/>
                <a:gd name="T7" fmla="*/ 790 h 1226"/>
                <a:gd name="T8" fmla="*/ 1053 w 1612"/>
                <a:gd name="T9" fmla="*/ 668 h 1226"/>
                <a:gd name="T10" fmla="*/ 1112 w 1612"/>
                <a:gd name="T11" fmla="*/ 556 h 1226"/>
                <a:gd name="T12" fmla="*/ 1174 w 1612"/>
                <a:gd name="T13" fmla="*/ 456 h 1226"/>
                <a:gd name="T14" fmla="*/ 1239 w 1612"/>
                <a:gd name="T15" fmla="*/ 367 h 1226"/>
                <a:gd name="T16" fmla="*/ 1301 w 1612"/>
                <a:gd name="T17" fmla="*/ 288 h 1226"/>
                <a:gd name="T18" fmla="*/ 1362 w 1612"/>
                <a:gd name="T19" fmla="*/ 219 h 1226"/>
                <a:gd name="T20" fmla="*/ 1420 w 1612"/>
                <a:gd name="T21" fmla="*/ 160 h 1226"/>
                <a:gd name="T22" fmla="*/ 1518 w 1612"/>
                <a:gd name="T23" fmla="*/ 69 h 1226"/>
                <a:gd name="T24" fmla="*/ 1587 w 1612"/>
                <a:gd name="T25" fmla="*/ 17 h 1226"/>
                <a:gd name="T26" fmla="*/ 1612 w 1612"/>
                <a:gd name="T27" fmla="*/ 0 h 1226"/>
                <a:gd name="T28" fmla="*/ 1561 w 1612"/>
                <a:gd name="T29" fmla="*/ 4 h 1226"/>
                <a:gd name="T30" fmla="*/ 1420 w 1612"/>
                <a:gd name="T31" fmla="*/ 23 h 1226"/>
                <a:gd name="T32" fmla="*/ 1323 w 1612"/>
                <a:gd name="T33" fmla="*/ 43 h 1226"/>
                <a:gd name="T34" fmla="*/ 1212 w 1612"/>
                <a:gd name="T35" fmla="*/ 71 h 1226"/>
                <a:gd name="T36" fmla="*/ 1092 w 1612"/>
                <a:gd name="T37" fmla="*/ 110 h 1226"/>
                <a:gd name="T38" fmla="*/ 962 w 1612"/>
                <a:gd name="T39" fmla="*/ 161 h 1226"/>
                <a:gd name="T40" fmla="*/ 829 w 1612"/>
                <a:gd name="T41" fmla="*/ 227 h 1226"/>
                <a:gd name="T42" fmla="*/ 694 w 1612"/>
                <a:gd name="T43" fmla="*/ 308 h 1226"/>
                <a:gd name="T44" fmla="*/ 592 w 1612"/>
                <a:gd name="T45" fmla="*/ 379 h 1226"/>
                <a:gd name="T46" fmla="*/ 526 w 1612"/>
                <a:gd name="T47" fmla="*/ 431 h 1226"/>
                <a:gd name="T48" fmla="*/ 461 w 1612"/>
                <a:gd name="T49" fmla="*/ 489 h 1226"/>
                <a:gd name="T50" fmla="*/ 396 w 1612"/>
                <a:gd name="T51" fmla="*/ 553 h 1226"/>
                <a:gd name="T52" fmla="*/ 334 w 1612"/>
                <a:gd name="T53" fmla="*/ 620 h 1226"/>
                <a:gd name="T54" fmla="*/ 275 w 1612"/>
                <a:gd name="T55" fmla="*/ 694 h 1226"/>
                <a:gd name="T56" fmla="*/ 217 w 1612"/>
                <a:gd name="T57" fmla="*/ 773 h 1226"/>
                <a:gd name="T58" fmla="*/ 163 w 1612"/>
                <a:gd name="T59" fmla="*/ 857 h 1226"/>
                <a:gd name="T60" fmla="*/ 112 w 1612"/>
                <a:gd name="T61" fmla="*/ 948 h 1226"/>
                <a:gd name="T62" fmla="*/ 64 w 1612"/>
                <a:gd name="T63" fmla="*/ 1045 h 1226"/>
                <a:gd name="T64" fmla="*/ 20 w 1612"/>
                <a:gd name="T65" fmla="*/ 1148 h 1226"/>
                <a:gd name="T66" fmla="*/ 0 w 1612"/>
                <a:gd name="T67" fmla="*/ 1202 h 1226"/>
                <a:gd name="T68" fmla="*/ 76 w 1612"/>
                <a:gd name="T69" fmla="*/ 1186 h 1226"/>
                <a:gd name="T70" fmla="*/ 161 w 1612"/>
                <a:gd name="T71" fmla="*/ 1173 h 1226"/>
                <a:gd name="T72" fmla="*/ 273 w 1612"/>
                <a:gd name="T73" fmla="*/ 1160 h 1226"/>
                <a:gd name="T74" fmla="*/ 405 w 1612"/>
                <a:gd name="T75" fmla="*/ 1155 h 1226"/>
                <a:gd name="T76" fmla="*/ 553 w 1612"/>
                <a:gd name="T77" fmla="*/ 1161 h 1226"/>
                <a:gd name="T78" fmla="*/ 630 w 1612"/>
                <a:gd name="T79" fmla="*/ 1170 h 1226"/>
                <a:gd name="T80" fmla="*/ 707 w 1612"/>
                <a:gd name="T81" fmla="*/ 1183 h 1226"/>
                <a:gd name="T82" fmla="*/ 788 w 1612"/>
                <a:gd name="T83" fmla="*/ 1201 h 1226"/>
                <a:gd name="T84" fmla="*/ 869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869" y="1226"/>
                  </a:moveTo>
                  <a:lnTo>
                    <a:pt x="869" y="1226"/>
                  </a:lnTo>
                  <a:lnTo>
                    <a:pt x="885" y="1145"/>
                  </a:lnTo>
                  <a:lnTo>
                    <a:pt x="903" y="1069"/>
                  </a:lnTo>
                  <a:lnTo>
                    <a:pt x="924" y="995"/>
                  </a:lnTo>
                  <a:lnTo>
                    <a:pt x="947" y="923"/>
                  </a:lnTo>
                  <a:lnTo>
                    <a:pt x="970" y="855"/>
                  </a:lnTo>
                  <a:lnTo>
                    <a:pt x="997" y="790"/>
                  </a:lnTo>
                  <a:lnTo>
                    <a:pt x="1025" y="727"/>
                  </a:lnTo>
                  <a:lnTo>
                    <a:pt x="1053" y="668"/>
                  </a:lnTo>
                  <a:lnTo>
                    <a:pt x="1082" y="610"/>
                  </a:lnTo>
                  <a:lnTo>
                    <a:pt x="1112" y="556"/>
                  </a:lnTo>
                  <a:lnTo>
                    <a:pt x="1143" y="505"/>
                  </a:lnTo>
                  <a:lnTo>
                    <a:pt x="1174" y="456"/>
                  </a:lnTo>
                  <a:lnTo>
                    <a:pt x="1206" y="410"/>
                  </a:lnTo>
                  <a:lnTo>
                    <a:pt x="1239" y="367"/>
                  </a:lnTo>
                  <a:lnTo>
                    <a:pt x="1270" y="326"/>
                  </a:lnTo>
                  <a:lnTo>
                    <a:pt x="1301" y="288"/>
                  </a:lnTo>
                  <a:lnTo>
                    <a:pt x="1332" y="252"/>
                  </a:lnTo>
                  <a:lnTo>
                    <a:pt x="1362" y="219"/>
                  </a:lnTo>
                  <a:lnTo>
                    <a:pt x="1392" y="188"/>
                  </a:lnTo>
                  <a:lnTo>
                    <a:pt x="1420" y="160"/>
                  </a:lnTo>
                  <a:lnTo>
                    <a:pt x="1472" y="110"/>
                  </a:lnTo>
                  <a:lnTo>
                    <a:pt x="1518" y="69"/>
                  </a:lnTo>
                  <a:lnTo>
                    <a:pt x="1558" y="40"/>
                  </a:lnTo>
                  <a:lnTo>
                    <a:pt x="1587" y="17"/>
                  </a:lnTo>
                  <a:lnTo>
                    <a:pt x="1612" y="0"/>
                  </a:lnTo>
                  <a:lnTo>
                    <a:pt x="1612" y="0"/>
                  </a:lnTo>
                  <a:lnTo>
                    <a:pt x="1599" y="0"/>
                  </a:lnTo>
                  <a:lnTo>
                    <a:pt x="1561" y="4"/>
                  </a:lnTo>
                  <a:lnTo>
                    <a:pt x="1500" y="10"/>
                  </a:lnTo>
                  <a:lnTo>
                    <a:pt x="1420" y="23"/>
                  </a:lnTo>
                  <a:lnTo>
                    <a:pt x="1373" y="31"/>
                  </a:lnTo>
                  <a:lnTo>
                    <a:pt x="1323" y="43"/>
                  </a:lnTo>
                  <a:lnTo>
                    <a:pt x="1268" y="56"/>
                  </a:lnTo>
                  <a:lnTo>
                    <a:pt x="1212" y="71"/>
                  </a:lnTo>
                  <a:lnTo>
                    <a:pt x="1153" y="89"/>
                  </a:lnTo>
                  <a:lnTo>
                    <a:pt x="1092" y="110"/>
                  </a:lnTo>
                  <a:lnTo>
                    <a:pt x="1028" y="135"/>
                  </a:lnTo>
                  <a:lnTo>
                    <a:pt x="962" y="161"/>
                  </a:lnTo>
                  <a:lnTo>
                    <a:pt x="896" y="193"/>
                  </a:lnTo>
                  <a:lnTo>
                    <a:pt x="829" y="227"/>
                  </a:lnTo>
                  <a:lnTo>
                    <a:pt x="762" y="265"/>
                  </a:lnTo>
                  <a:lnTo>
                    <a:pt x="694" y="308"/>
                  </a:lnTo>
                  <a:lnTo>
                    <a:pt x="627" y="354"/>
                  </a:lnTo>
                  <a:lnTo>
                    <a:pt x="592" y="379"/>
                  </a:lnTo>
                  <a:lnTo>
                    <a:pt x="559" y="405"/>
                  </a:lnTo>
                  <a:lnTo>
                    <a:pt x="526" y="431"/>
                  </a:lnTo>
                  <a:lnTo>
                    <a:pt x="493" y="461"/>
                  </a:lnTo>
                  <a:lnTo>
                    <a:pt x="461" y="489"/>
                  </a:lnTo>
                  <a:lnTo>
                    <a:pt x="428" y="520"/>
                  </a:lnTo>
                  <a:lnTo>
                    <a:pt x="396" y="553"/>
                  </a:lnTo>
                  <a:lnTo>
                    <a:pt x="365" y="586"/>
                  </a:lnTo>
                  <a:lnTo>
                    <a:pt x="334" y="620"/>
                  </a:lnTo>
                  <a:lnTo>
                    <a:pt x="304" y="656"/>
                  </a:lnTo>
                  <a:lnTo>
                    <a:pt x="275" y="694"/>
                  </a:lnTo>
                  <a:lnTo>
                    <a:pt x="245" y="732"/>
                  </a:lnTo>
                  <a:lnTo>
                    <a:pt x="217" y="773"/>
                  </a:lnTo>
                  <a:lnTo>
                    <a:pt x="189" y="814"/>
                  </a:lnTo>
                  <a:lnTo>
                    <a:pt x="163" y="857"/>
                  </a:lnTo>
                  <a:lnTo>
                    <a:pt x="137" y="902"/>
                  </a:lnTo>
                  <a:lnTo>
                    <a:pt x="112" y="948"/>
                  </a:lnTo>
                  <a:lnTo>
                    <a:pt x="87" y="995"/>
                  </a:lnTo>
                  <a:lnTo>
                    <a:pt x="64" y="1045"/>
                  </a:lnTo>
                  <a:lnTo>
                    <a:pt x="41" y="1096"/>
                  </a:lnTo>
                  <a:lnTo>
                    <a:pt x="20" y="1148"/>
                  </a:lnTo>
                  <a:lnTo>
                    <a:pt x="0" y="1202"/>
                  </a:lnTo>
                  <a:lnTo>
                    <a:pt x="0" y="1202"/>
                  </a:lnTo>
                  <a:lnTo>
                    <a:pt x="20" y="1198"/>
                  </a:lnTo>
                  <a:lnTo>
                    <a:pt x="76" y="1186"/>
                  </a:lnTo>
                  <a:lnTo>
                    <a:pt x="115" y="1179"/>
                  </a:lnTo>
                  <a:lnTo>
                    <a:pt x="161" y="1173"/>
                  </a:lnTo>
                  <a:lnTo>
                    <a:pt x="215" y="1166"/>
                  </a:lnTo>
                  <a:lnTo>
                    <a:pt x="273" y="1160"/>
                  </a:lnTo>
                  <a:lnTo>
                    <a:pt x="337" y="1156"/>
                  </a:lnTo>
                  <a:lnTo>
                    <a:pt x="405" y="1155"/>
                  </a:lnTo>
                  <a:lnTo>
                    <a:pt x="477" y="1156"/>
                  </a:lnTo>
                  <a:lnTo>
                    <a:pt x="553" y="1161"/>
                  </a:lnTo>
                  <a:lnTo>
                    <a:pt x="591" y="1165"/>
                  </a:lnTo>
                  <a:lnTo>
                    <a:pt x="630" y="1170"/>
                  </a:lnTo>
                  <a:lnTo>
                    <a:pt x="668" y="1176"/>
                  </a:lnTo>
                  <a:lnTo>
                    <a:pt x="707" y="1183"/>
                  </a:lnTo>
                  <a:lnTo>
                    <a:pt x="748" y="1191"/>
                  </a:lnTo>
                  <a:lnTo>
                    <a:pt x="788" y="1201"/>
                  </a:lnTo>
                  <a:lnTo>
                    <a:pt x="827" y="1212"/>
                  </a:lnTo>
                  <a:lnTo>
                    <a:pt x="869" y="1226"/>
                  </a:lnTo>
                  <a:lnTo>
                    <a:pt x="869" y="1226"/>
                  </a:lnTo>
                  <a:close/>
                </a:path>
              </a:pathLst>
            </a:custGeom>
            <a:solidFill>
              <a:srgbClr val="E7A614"/>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0" name="Freeform 7"/>
            <p:cNvSpPr>
              <a:spLocks/>
            </p:cNvSpPr>
            <p:nvPr/>
          </p:nvSpPr>
          <p:spPr bwMode="auto">
            <a:xfrm>
              <a:off x="2535775" y="475874"/>
              <a:ext cx="1108649" cy="1826886"/>
            </a:xfrm>
            <a:custGeom>
              <a:avLst/>
              <a:gdLst>
                <a:gd name="T0" fmla="*/ 0 w 744"/>
                <a:gd name="T1" fmla="*/ 1222 h 1226"/>
                <a:gd name="T2" fmla="*/ 0 w 744"/>
                <a:gd name="T3" fmla="*/ 0 h 1226"/>
                <a:gd name="T4" fmla="*/ 0 w 744"/>
                <a:gd name="T5" fmla="*/ 0 h 1226"/>
                <a:gd name="T6" fmla="*/ 25 w 744"/>
                <a:gd name="T7" fmla="*/ 17 h 1226"/>
                <a:gd name="T8" fmla="*/ 55 w 744"/>
                <a:gd name="T9" fmla="*/ 40 h 1226"/>
                <a:gd name="T10" fmla="*/ 94 w 744"/>
                <a:gd name="T11" fmla="*/ 69 h 1226"/>
                <a:gd name="T12" fmla="*/ 140 w 744"/>
                <a:gd name="T13" fmla="*/ 110 h 1226"/>
                <a:gd name="T14" fmla="*/ 193 w 744"/>
                <a:gd name="T15" fmla="*/ 160 h 1226"/>
                <a:gd name="T16" fmla="*/ 221 w 744"/>
                <a:gd name="T17" fmla="*/ 188 h 1226"/>
                <a:gd name="T18" fmla="*/ 250 w 744"/>
                <a:gd name="T19" fmla="*/ 219 h 1226"/>
                <a:gd name="T20" fmla="*/ 280 w 744"/>
                <a:gd name="T21" fmla="*/ 252 h 1226"/>
                <a:gd name="T22" fmla="*/ 311 w 744"/>
                <a:gd name="T23" fmla="*/ 288 h 1226"/>
                <a:gd name="T24" fmla="*/ 343 w 744"/>
                <a:gd name="T25" fmla="*/ 326 h 1226"/>
                <a:gd name="T26" fmla="*/ 374 w 744"/>
                <a:gd name="T27" fmla="*/ 367 h 1226"/>
                <a:gd name="T28" fmla="*/ 407 w 744"/>
                <a:gd name="T29" fmla="*/ 410 h 1226"/>
                <a:gd name="T30" fmla="*/ 438 w 744"/>
                <a:gd name="T31" fmla="*/ 456 h 1226"/>
                <a:gd name="T32" fmla="*/ 469 w 744"/>
                <a:gd name="T33" fmla="*/ 505 h 1226"/>
                <a:gd name="T34" fmla="*/ 501 w 744"/>
                <a:gd name="T35" fmla="*/ 556 h 1226"/>
                <a:gd name="T36" fmla="*/ 530 w 744"/>
                <a:gd name="T37" fmla="*/ 610 h 1226"/>
                <a:gd name="T38" fmla="*/ 560 w 744"/>
                <a:gd name="T39" fmla="*/ 668 h 1226"/>
                <a:gd name="T40" fmla="*/ 588 w 744"/>
                <a:gd name="T41" fmla="*/ 727 h 1226"/>
                <a:gd name="T42" fmla="*/ 616 w 744"/>
                <a:gd name="T43" fmla="*/ 790 h 1226"/>
                <a:gd name="T44" fmla="*/ 642 w 744"/>
                <a:gd name="T45" fmla="*/ 855 h 1226"/>
                <a:gd name="T46" fmla="*/ 665 w 744"/>
                <a:gd name="T47" fmla="*/ 923 h 1226"/>
                <a:gd name="T48" fmla="*/ 688 w 744"/>
                <a:gd name="T49" fmla="*/ 995 h 1226"/>
                <a:gd name="T50" fmla="*/ 709 w 744"/>
                <a:gd name="T51" fmla="*/ 1069 h 1226"/>
                <a:gd name="T52" fmla="*/ 728 w 744"/>
                <a:gd name="T53" fmla="*/ 1145 h 1226"/>
                <a:gd name="T54" fmla="*/ 744 w 744"/>
                <a:gd name="T55" fmla="*/ 1226 h 1226"/>
                <a:gd name="T56" fmla="*/ 744 w 744"/>
                <a:gd name="T57" fmla="*/ 1226 h 1226"/>
                <a:gd name="T58" fmla="*/ 728 w 744"/>
                <a:gd name="T59" fmla="*/ 1216 h 1226"/>
                <a:gd name="T60" fmla="*/ 708 w 744"/>
                <a:gd name="T61" fmla="*/ 1206 h 1226"/>
                <a:gd name="T62" fmla="*/ 680 w 744"/>
                <a:gd name="T63" fmla="*/ 1194 h 1226"/>
                <a:gd name="T64" fmla="*/ 647 w 744"/>
                <a:gd name="T65" fmla="*/ 1179 h 1226"/>
                <a:gd name="T66" fmla="*/ 607 w 744"/>
                <a:gd name="T67" fmla="*/ 1166 h 1226"/>
                <a:gd name="T68" fmla="*/ 561 w 744"/>
                <a:gd name="T69" fmla="*/ 1152 h 1226"/>
                <a:gd name="T70" fmla="*/ 512 w 744"/>
                <a:gd name="T71" fmla="*/ 1140 h 1226"/>
                <a:gd name="T72" fmla="*/ 458 w 744"/>
                <a:gd name="T73" fmla="*/ 1132 h 1226"/>
                <a:gd name="T74" fmla="*/ 428 w 744"/>
                <a:gd name="T75" fmla="*/ 1127 h 1226"/>
                <a:gd name="T76" fmla="*/ 399 w 744"/>
                <a:gd name="T77" fmla="*/ 1125 h 1226"/>
                <a:gd name="T78" fmla="*/ 369 w 744"/>
                <a:gd name="T79" fmla="*/ 1124 h 1226"/>
                <a:gd name="T80" fmla="*/ 338 w 744"/>
                <a:gd name="T81" fmla="*/ 1124 h 1226"/>
                <a:gd name="T82" fmla="*/ 306 w 744"/>
                <a:gd name="T83" fmla="*/ 1125 h 1226"/>
                <a:gd name="T84" fmla="*/ 274 w 744"/>
                <a:gd name="T85" fmla="*/ 1128 h 1226"/>
                <a:gd name="T86" fmla="*/ 241 w 744"/>
                <a:gd name="T87" fmla="*/ 1133 h 1226"/>
                <a:gd name="T88" fmla="*/ 206 w 744"/>
                <a:gd name="T89" fmla="*/ 1140 h 1226"/>
                <a:gd name="T90" fmla="*/ 173 w 744"/>
                <a:gd name="T91" fmla="*/ 1148 h 1226"/>
                <a:gd name="T92" fmla="*/ 139 w 744"/>
                <a:gd name="T93" fmla="*/ 1158 h 1226"/>
                <a:gd name="T94" fmla="*/ 104 w 744"/>
                <a:gd name="T95" fmla="*/ 1171 h 1226"/>
                <a:gd name="T96" fmla="*/ 70 w 744"/>
                <a:gd name="T97" fmla="*/ 1184 h 1226"/>
                <a:gd name="T98" fmla="*/ 35 w 744"/>
                <a:gd name="T99" fmla="*/ 1202 h 1226"/>
                <a:gd name="T100" fmla="*/ 0 w 744"/>
                <a:gd name="T101" fmla="*/ 1222 h 1226"/>
                <a:gd name="T102" fmla="*/ 0 w 744"/>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4" h="1226">
                  <a:moveTo>
                    <a:pt x="0" y="1222"/>
                  </a:moveTo>
                  <a:lnTo>
                    <a:pt x="0" y="0"/>
                  </a:lnTo>
                  <a:lnTo>
                    <a:pt x="0" y="0"/>
                  </a:lnTo>
                  <a:lnTo>
                    <a:pt x="25" y="17"/>
                  </a:lnTo>
                  <a:lnTo>
                    <a:pt x="55" y="40"/>
                  </a:lnTo>
                  <a:lnTo>
                    <a:pt x="94" y="69"/>
                  </a:lnTo>
                  <a:lnTo>
                    <a:pt x="140" y="110"/>
                  </a:lnTo>
                  <a:lnTo>
                    <a:pt x="193" y="160"/>
                  </a:lnTo>
                  <a:lnTo>
                    <a:pt x="221" y="188"/>
                  </a:lnTo>
                  <a:lnTo>
                    <a:pt x="250" y="219"/>
                  </a:lnTo>
                  <a:lnTo>
                    <a:pt x="280" y="252"/>
                  </a:lnTo>
                  <a:lnTo>
                    <a:pt x="311" y="288"/>
                  </a:lnTo>
                  <a:lnTo>
                    <a:pt x="343" y="326"/>
                  </a:lnTo>
                  <a:lnTo>
                    <a:pt x="374" y="367"/>
                  </a:lnTo>
                  <a:lnTo>
                    <a:pt x="407" y="410"/>
                  </a:lnTo>
                  <a:lnTo>
                    <a:pt x="438" y="456"/>
                  </a:lnTo>
                  <a:lnTo>
                    <a:pt x="469" y="505"/>
                  </a:lnTo>
                  <a:lnTo>
                    <a:pt x="501" y="556"/>
                  </a:lnTo>
                  <a:lnTo>
                    <a:pt x="530" y="610"/>
                  </a:lnTo>
                  <a:lnTo>
                    <a:pt x="560" y="668"/>
                  </a:lnTo>
                  <a:lnTo>
                    <a:pt x="588" y="727"/>
                  </a:lnTo>
                  <a:lnTo>
                    <a:pt x="616" y="790"/>
                  </a:lnTo>
                  <a:lnTo>
                    <a:pt x="642" y="855"/>
                  </a:lnTo>
                  <a:lnTo>
                    <a:pt x="665" y="923"/>
                  </a:lnTo>
                  <a:lnTo>
                    <a:pt x="688" y="995"/>
                  </a:lnTo>
                  <a:lnTo>
                    <a:pt x="709" y="1069"/>
                  </a:lnTo>
                  <a:lnTo>
                    <a:pt x="728" y="1145"/>
                  </a:lnTo>
                  <a:lnTo>
                    <a:pt x="744" y="1226"/>
                  </a:lnTo>
                  <a:lnTo>
                    <a:pt x="744" y="1226"/>
                  </a:lnTo>
                  <a:lnTo>
                    <a:pt x="728" y="1216"/>
                  </a:lnTo>
                  <a:lnTo>
                    <a:pt x="708" y="1206"/>
                  </a:lnTo>
                  <a:lnTo>
                    <a:pt x="680" y="1194"/>
                  </a:lnTo>
                  <a:lnTo>
                    <a:pt x="647" y="1179"/>
                  </a:lnTo>
                  <a:lnTo>
                    <a:pt x="607" y="1166"/>
                  </a:lnTo>
                  <a:lnTo>
                    <a:pt x="561" y="1152"/>
                  </a:lnTo>
                  <a:lnTo>
                    <a:pt x="512" y="1140"/>
                  </a:lnTo>
                  <a:lnTo>
                    <a:pt x="458" y="1132"/>
                  </a:lnTo>
                  <a:lnTo>
                    <a:pt x="428" y="1127"/>
                  </a:lnTo>
                  <a:lnTo>
                    <a:pt x="399" y="1125"/>
                  </a:lnTo>
                  <a:lnTo>
                    <a:pt x="369" y="1124"/>
                  </a:lnTo>
                  <a:lnTo>
                    <a:pt x="338" y="1124"/>
                  </a:lnTo>
                  <a:lnTo>
                    <a:pt x="306" y="1125"/>
                  </a:lnTo>
                  <a:lnTo>
                    <a:pt x="274" y="1128"/>
                  </a:lnTo>
                  <a:lnTo>
                    <a:pt x="241" y="1133"/>
                  </a:lnTo>
                  <a:lnTo>
                    <a:pt x="206" y="1140"/>
                  </a:lnTo>
                  <a:lnTo>
                    <a:pt x="173" y="1148"/>
                  </a:lnTo>
                  <a:lnTo>
                    <a:pt x="139" y="1158"/>
                  </a:lnTo>
                  <a:lnTo>
                    <a:pt x="104" y="1171"/>
                  </a:lnTo>
                  <a:lnTo>
                    <a:pt x="70" y="1184"/>
                  </a:lnTo>
                  <a:lnTo>
                    <a:pt x="35" y="1202"/>
                  </a:lnTo>
                  <a:lnTo>
                    <a:pt x="0" y="1222"/>
                  </a:lnTo>
                  <a:lnTo>
                    <a:pt x="0" y="1222"/>
                  </a:lnTo>
                  <a:close/>
                </a:path>
              </a:pathLst>
            </a:custGeom>
            <a:solidFill>
              <a:srgbClr val="C5A901"/>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1" name="Freeform 8"/>
            <p:cNvSpPr>
              <a:spLocks/>
            </p:cNvSpPr>
            <p:nvPr/>
          </p:nvSpPr>
          <p:spPr bwMode="auto">
            <a:xfrm>
              <a:off x="2663925" y="475874"/>
              <a:ext cx="2402072" cy="1826886"/>
            </a:xfrm>
            <a:custGeom>
              <a:avLst/>
              <a:gdLst>
                <a:gd name="T0" fmla="*/ 745 w 1612"/>
                <a:gd name="T1" fmla="*/ 1226 h 1226"/>
                <a:gd name="T2" fmla="*/ 709 w 1612"/>
                <a:gd name="T3" fmla="*/ 1069 h 1226"/>
                <a:gd name="T4" fmla="*/ 666 w 1612"/>
                <a:gd name="T5" fmla="*/ 923 h 1226"/>
                <a:gd name="T6" fmla="*/ 615 w 1612"/>
                <a:gd name="T7" fmla="*/ 790 h 1226"/>
                <a:gd name="T8" fmla="*/ 561 w 1612"/>
                <a:gd name="T9" fmla="*/ 668 h 1226"/>
                <a:gd name="T10" fmla="*/ 500 w 1612"/>
                <a:gd name="T11" fmla="*/ 556 h 1226"/>
                <a:gd name="T12" fmla="*/ 438 w 1612"/>
                <a:gd name="T13" fmla="*/ 456 h 1226"/>
                <a:gd name="T14" fmla="*/ 375 w 1612"/>
                <a:gd name="T15" fmla="*/ 367 h 1226"/>
                <a:gd name="T16" fmla="*/ 313 w 1612"/>
                <a:gd name="T17" fmla="*/ 288 h 1226"/>
                <a:gd name="T18" fmla="*/ 252 w 1612"/>
                <a:gd name="T19" fmla="*/ 219 h 1226"/>
                <a:gd name="T20" fmla="*/ 194 w 1612"/>
                <a:gd name="T21" fmla="*/ 160 h 1226"/>
                <a:gd name="T22" fmla="*/ 94 w 1612"/>
                <a:gd name="T23" fmla="*/ 69 h 1226"/>
                <a:gd name="T24" fmla="*/ 26 w 1612"/>
                <a:gd name="T25" fmla="*/ 17 h 1226"/>
                <a:gd name="T26" fmla="*/ 0 w 1612"/>
                <a:gd name="T27" fmla="*/ 0 h 1226"/>
                <a:gd name="T28" fmla="*/ 53 w 1612"/>
                <a:gd name="T29" fmla="*/ 4 h 1226"/>
                <a:gd name="T30" fmla="*/ 194 w 1612"/>
                <a:gd name="T31" fmla="*/ 23 h 1226"/>
                <a:gd name="T32" fmla="*/ 291 w 1612"/>
                <a:gd name="T33" fmla="*/ 43 h 1226"/>
                <a:gd name="T34" fmla="*/ 401 w 1612"/>
                <a:gd name="T35" fmla="*/ 71 h 1226"/>
                <a:gd name="T36" fmla="*/ 521 w 1612"/>
                <a:gd name="T37" fmla="*/ 110 h 1226"/>
                <a:gd name="T38" fmla="*/ 650 w 1612"/>
                <a:gd name="T39" fmla="*/ 161 h 1226"/>
                <a:gd name="T40" fmla="*/ 783 w 1612"/>
                <a:gd name="T41" fmla="*/ 227 h 1226"/>
                <a:gd name="T42" fmla="*/ 919 w 1612"/>
                <a:gd name="T43" fmla="*/ 308 h 1226"/>
                <a:gd name="T44" fmla="*/ 1020 w 1612"/>
                <a:gd name="T45" fmla="*/ 379 h 1226"/>
                <a:gd name="T46" fmla="*/ 1087 w 1612"/>
                <a:gd name="T47" fmla="*/ 431 h 1226"/>
                <a:gd name="T48" fmla="*/ 1153 w 1612"/>
                <a:gd name="T49" fmla="*/ 489 h 1226"/>
                <a:gd name="T50" fmla="*/ 1217 w 1612"/>
                <a:gd name="T51" fmla="*/ 553 h 1226"/>
                <a:gd name="T52" fmla="*/ 1278 w 1612"/>
                <a:gd name="T53" fmla="*/ 620 h 1226"/>
                <a:gd name="T54" fmla="*/ 1339 w 1612"/>
                <a:gd name="T55" fmla="*/ 694 h 1226"/>
                <a:gd name="T56" fmla="*/ 1397 w 1612"/>
                <a:gd name="T57" fmla="*/ 773 h 1226"/>
                <a:gd name="T58" fmla="*/ 1451 w 1612"/>
                <a:gd name="T59" fmla="*/ 857 h 1226"/>
                <a:gd name="T60" fmla="*/ 1502 w 1612"/>
                <a:gd name="T61" fmla="*/ 948 h 1226"/>
                <a:gd name="T62" fmla="*/ 1549 w 1612"/>
                <a:gd name="T63" fmla="*/ 1045 h 1226"/>
                <a:gd name="T64" fmla="*/ 1592 w 1612"/>
                <a:gd name="T65" fmla="*/ 1148 h 1226"/>
                <a:gd name="T66" fmla="*/ 1612 w 1612"/>
                <a:gd name="T67" fmla="*/ 1202 h 1226"/>
                <a:gd name="T68" fmla="*/ 1538 w 1612"/>
                <a:gd name="T69" fmla="*/ 1186 h 1226"/>
                <a:gd name="T70" fmla="*/ 1451 w 1612"/>
                <a:gd name="T71" fmla="*/ 1173 h 1226"/>
                <a:gd name="T72" fmla="*/ 1339 w 1612"/>
                <a:gd name="T73" fmla="*/ 1160 h 1226"/>
                <a:gd name="T74" fmla="*/ 1207 w 1612"/>
                <a:gd name="T75" fmla="*/ 1155 h 1226"/>
                <a:gd name="T76" fmla="*/ 1061 w 1612"/>
                <a:gd name="T77" fmla="*/ 1161 h 1226"/>
                <a:gd name="T78" fmla="*/ 984 w 1612"/>
                <a:gd name="T79" fmla="*/ 1170 h 1226"/>
                <a:gd name="T80" fmla="*/ 905 w 1612"/>
                <a:gd name="T81" fmla="*/ 1183 h 1226"/>
                <a:gd name="T82" fmla="*/ 826 w 1612"/>
                <a:gd name="T83" fmla="*/ 1201 h 1226"/>
                <a:gd name="T84" fmla="*/ 745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745" y="1226"/>
                  </a:moveTo>
                  <a:lnTo>
                    <a:pt x="745" y="1226"/>
                  </a:lnTo>
                  <a:lnTo>
                    <a:pt x="729" y="1145"/>
                  </a:lnTo>
                  <a:lnTo>
                    <a:pt x="709" y="1069"/>
                  </a:lnTo>
                  <a:lnTo>
                    <a:pt x="689" y="995"/>
                  </a:lnTo>
                  <a:lnTo>
                    <a:pt x="666" y="923"/>
                  </a:lnTo>
                  <a:lnTo>
                    <a:pt x="642" y="855"/>
                  </a:lnTo>
                  <a:lnTo>
                    <a:pt x="615" y="790"/>
                  </a:lnTo>
                  <a:lnTo>
                    <a:pt x="589" y="727"/>
                  </a:lnTo>
                  <a:lnTo>
                    <a:pt x="561" y="668"/>
                  </a:lnTo>
                  <a:lnTo>
                    <a:pt x="531" y="610"/>
                  </a:lnTo>
                  <a:lnTo>
                    <a:pt x="500" y="556"/>
                  </a:lnTo>
                  <a:lnTo>
                    <a:pt x="469" y="505"/>
                  </a:lnTo>
                  <a:lnTo>
                    <a:pt x="438" y="456"/>
                  </a:lnTo>
                  <a:lnTo>
                    <a:pt x="406" y="410"/>
                  </a:lnTo>
                  <a:lnTo>
                    <a:pt x="375" y="367"/>
                  </a:lnTo>
                  <a:lnTo>
                    <a:pt x="344" y="326"/>
                  </a:lnTo>
                  <a:lnTo>
                    <a:pt x="313" y="288"/>
                  </a:lnTo>
                  <a:lnTo>
                    <a:pt x="281" y="252"/>
                  </a:lnTo>
                  <a:lnTo>
                    <a:pt x="252" y="219"/>
                  </a:lnTo>
                  <a:lnTo>
                    <a:pt x="222" y="188"/>
                  </a:lnTo>
                  <a:lnTo>
                    <a:pt x="194" y="160"/>
                  </a:lnTo>
                  <a:lnTo>
                    <a:pt x="140" y="110"/>
                  </a:lnTo>
                  <a:lnTo>
                    <a:pt x="94" y="69"/>
                  </a:lnTo>
                  <a:lnTo>
                    <a:pt x="56" y="40"/>
                  </a:lnTo>
                  <a:lnTo>
                    <a:pt x="26" y="17"/>
                  </a:lnTo>
                  <a:lnTo>
                    <a:pt x="0" y="0"/>
                  </a:lnTo>
                  <a:lnTo>
                    <a:pt x="0" y="0"/>
                  </a:lnTo>
                  <a:lnTo>
                    <a:pt x="15" y="0"/>
                  </a:lnTo>
                  <a:lnTo>
                    <a:pt x="53" y="4"/>
                  </a:lnTo>
                  <a:lnTo>
                    <a:pt x="113" y="10"/>
                  </a:lnTo>
                  <a:lnTo>
                    <a:pt x="194" y="23"/>
                  </a:lnTo>
                  <a:lnTo>
                    <a:pt x="240" y="31"/>
                  </a:lnTo>
                  <a:lnTo>
                    <a:pt x="291" y="43"/>
                  </a:lnTo>
                  <a:lnTo>
                    <a:pt x="344" y="56"/>
                  </a:lnTo>
                  <a:lnTo>
                    <a:pt x="401" y="71"/>
                  </a:lnTo>
                  <a:lnTo>
                    <a:pt x="461" y="89"/>
                  </a:lnTo>
                  <a:lnTo>
                    <a:pt x="521" y="110"/>
                  </a:lnTo>
                  <a:lnTo>
                    <a:pt x="586" y="135"/>
                  </a:lnTo>
                  <a:lnTo>
                    <a:pt x="650" y="161"/>
                  </a:lnTo>
                  <a:lnTo>
                    <a:pt x="717" y="193"/>
                  </a:lnTo>
                  <a:lnTo>
                    <a:pt x="783" y="227"/>
                  </a:lnTo>
                  <a:lnTo>
                    <a:pt x="852" y="265"/>
                  </a:lnTo>
                  <a:lnTo>
                    <a:pt x="919" y="308"/>
                  </a:lnTo>
                  <a:lnTo>
                    <a:pt x="987" y="354"/>
                  </a:lnTo>
                  <a:lnTo>
                    <a:pt x="1020" y="379"/>
                  </a:lnTo>
                  <a:lnTo>
                    <a:pt x="1054" y="405"/>
                  </a:lnTo>
                  <a:lnTo>
                    <a:pt x="1087" y="431"/>
                  </a:lnTo>
                  <a:lnTo>
                    <a:pt x="1120" y="461"/>
                  </a:lnTo>
                  <a:lnTo>
                    <a:pt x="1153" y="489"/>
                  </a:lnTo>
                  <a:lnTo>
                    <a:pt x="1184" y="520"/>
                  </a:lnTo>
                  <a:lnTo>
                    <a:pt x="1217" y="553"/>
                  </a:lnTo>
                  <a:lnTo>
                    <a:pt x="1248" y="586"/>
                  </a:lnTo>
                  <a:lnTo>
                    <a:pt x="1278" y="620"/>
                  </a:lnTo>
                  <a:lnTo>
                    <a:pt x="1309" y="656"/>
                  </a:lnTo>
                  <a:lnTo>
                    <a:pt x="1339" y="694"/>
                  </a:lnTo>
                  <a:lnTo>
                    <a:pt x="1367" y="732"/>
                  </a:lnTo>
                  <a:lnTo>
                    <a:pt x="1397" y="773"/>
                  </a:lnTo>
                  <a:lnTo>
                    <a:pt x="1423" y="814"/>
                  </a:lnTo>
                  <a:lnTo>
                    <a:pt x="1451" y="857"/>
                  </a:lnTo>
                  <a:lnTo>
                    <a:pt x="1477" y="902"/>
                  </a:lnTo>
                  <a:lnTo>
                    <a:pt x="1502" y="948"/>
                  </a:lnTo>
                  <a:lnTo>
                    <a:pt x="1526" y="995"/>
                  </a:lnTo>
                  <a:lnTo>
                    <a:pt x="1549" y="1045"/>
                  </a:lnTo>
                  <a:lnTo>
                    <a:pt x="1571" y="1096"/>
                  </a:lnTo>
                  <a:lnTo>
                    <a:pt x="1592" y="1148"/>
                  </a:lnTo>
                  <a:lnTo>
                    <a:pt x="1612" y="1202"/>
                  </a:lnTo>
                  <a:lnTo>
                    <a:pt x="1612" y="1202"/>
                  </a:lnTo>
                  <a:lnTo>
                    <a:pt x="1592" y="1198"/>
                  </a:lnTo>
                  <a:lnTo>
                    <a:pt x="1538" y="1186"/>
                  </a:lnTo>
                  <a:lnTo>
                    <a:pt x="1497" y="1179"/>
                  </a:lnTo>
                  <a:lnTo>
                    <a:pt x="1451" y="1173"/>
                  </a:lnTo>
                  <a:lnTo>
                    <a:pt x="1398" y="1166"/>
                  </a:lnTo>
                  <a:lnTo>
                    <a:pt x="1339" y="1160"/>
                  </a:lnTo>
                  <a:lnTo>
                    <a:pt x="1275" y="1156"/>
                  </a:lnTo>
                  <a:lnTo>
                    <a:pt x="1207" y="1155"/>
                  </a:lnTo>
                  <a:lnTo>
                    <a:pt x="1135" y="1156"/>
                  </a:lnTo>
                  <a:lnTo>
                    <a:pt x="1061" y="1161"/>
                  </a:lnTo>
                  <a:lnTo>
                    <a:pt x="1023" y="1165"/>
                  </a:lnTo>
                  <a:lnTo>
                    <a:pt x="984" y="1170"/>
                  </a:lnTo>
                  <a:lnTo>
                    <a:pt x="944" y="1176"/>
                  </a:lnTo>
                  <a:lnTo>
                    <a:pt x="905" y="1183"/>
                  </a:lnTo>
                  <a:lnTo>
                    <a:pt x="865" y="1191"/>
                  </a:lnTo>
                  <a:lnTo>
                    <a:pt x="826" y="1201"/>
                  </a:lnTo>
                  <a:lnTo>
                    <a:pt x="785" y="1212"/>
                  </a:lnTo>
                  <a:lnTo>
                    <a:pt x="745" y="1226"/>
                  </a:lnTo>
                  <a:lnTo>
                    <a:pt x="745" y="1226"/>
                  </a:lnTo>
                  <a:close/>
                </a:path>
              </a:pathLst>
            </a:custGeom>
            <a:solidFill>
              <a:srgbClr val="D06F1A"/>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2" name="Freeform 9"/>
            <p:cNvSpPr>
              <a:spLocks/>
            </p:cNvSpPr>
            <p:nvPr/>
          </p:nvSpPr>
          <p:spPr bwMode="auto">
            <a:xfrm>
              <a:off x="2197518" y="57150"/>
              <a:ext cx="527502" cy="372530"/>
            </a:xfrm>
            <a:custGeom>
              <a:avLst/>
              <a:gdLst>
                <a:gd name="T0" fmla="*/ 354 w 354"/>
                <a:gd name="T1" fmla="*/ 250 h 250"/>
                <a:gd name="T2" fmla="*/ 354 w 354"/>
                <a:gd name="T3" fmla="*/ 250 h 250"/>
                <a:gd name="T4" fmla="*/ 352 w 354"/>
                <a:gd name="T5" fmla="*/ 240 h 250"/>
                <a:gd name="T6" fmla="*/ 348 w 354"/>
                <a:gd name="T7" fmla="*/ 232 h 250"/>
                <a:gd name="T8" fmla="*/ 339 w 354"/>
                <a:gd name="T9" fmla="*/ 225 h 250"/>
                <a:gd name="T10" fmla="*/ 331 w 354"/>
                <a:gd name="T11" fmla="*/ 220 h 250"/>
                <a:gd name="T12" fmla="*/ 331 w 354"/>
                <a:gd name="T13" fmla="*/ 220 h 250"/>
                <a:gd name="T14" fmla="*/ 321 w 354"/>
                <a:gd name="T15" fmla="*/ 217 h 250"/>
                <a:gd name="T16" fmla="*/ 297 w 354"/>
                <a:gd name="T17" fmla="*/ 209 h 250"/>
                <a:gd name="T18" fmla="*/ 262 w 354"/>
                <a:gd name="T19" fmla="*/ 201 h 250"/>
                <a:gd name="T20" fmla="*/ 241 w 354"/>
                <a:gd name="T21" fmla="*/ 197 h 250"/>
                <a:gd name="T22" fmla="*/ 216 w 354"/>
                <a:gd name="T23" fmla="*/ 194 h 250"/>
                <a:gd name="T24" fmla="*/ 216 w 354"/>
                <a:gd name="T25" fmla="*/ 39 h 250"/>
                <a:gd name="T26" fmla="*/ 216 w 354"/>
                <a:gd name="T27" fmla="*/ 39 h 250"/>
                <a:gd name="T28" fmla="*/ 216 w 354"/>
                <a:gd name="T29" fmla="*/ 31 h 250"/>
                <a:gd name="T30" fmla="*/ 213 w 354"/>
                <a:gd name="T31" fmla="*/ 25 h 250"/>
                <a:gd name="T32" fmla="*/ 209 w 354"/>
                <a:gd name="T33" fmla="*/ 18 h 250"/>
                <a:gd name="T34" fmla="*/ 204 w 354"/>
                <a:gd name="T35" fmla="*/ 12 h 250"/>
                <a:gd name="T36" fmla="*/ 199 w 354"/>
                <a:gd name="T37" fmla="*/ 7 h 250"/>
                <a:gd name="T38" fmla="*/ 193 w 354"/>
                <a:gd name="T39" fmla="*/ 3 h 250"/>
                <a:gd name="T40" fmla="*/ 185 w 354"/>
                <a:gd name="T41" fmla="*/ 2 h 250"/>
                <a:gd name="T42" fmla="*/ 176 w 354"/>
                <a:gd name="T43" fmla="*/ 0 h 250"/>
                <a:gd name="T44" fmla="*/ 176 w 354"/>
                <a:gd name="T45" fmla="*/ 0 h 250"/>
                <a:gd name="T46" fmla="*/ 170 w 354"/>
                <a:gd name="T47" fmla="*/ 2 h 250"/>
                <a:gd name="T48" fmla="*/ 162 w 354"/>
                <a:gd name="T49" fmla="*/ 3 h 250"/>
                <a:gd name="T50" fmla="*/ 155 w 354"/>
                <a:gd name="T51" fmla="*/ 7 h 250"/>
                <a:gd name="T52" fmla="*/ 149 w 354"/>
                <a:gd name="T53" fmla="*/ 12 h 250"/>
                <a:gd name="T54" fmla="*/ 144 w 354"/>
                <a:gd name="T55" fmla="*/ 18 h 250"/>
                <a:gd name="T56" fmla="*/ 140 w 354"/>
                <a:gd name="T57" fmla="*/ 25 h 250"/>
                <a:gd name="T58" fmla="*/ 139 w 354"/>
                <a:gd name="T59" fmla="*/ 31 h 250"/>
                <a:gd name="T60" fmla="*/ 137 w 354"/>
                <a:gd name="T61" fmla="*/ 39 h 250"/>
                <a:gd name="T62" fmla="*/ 137 w 354"/>
                <a:gd name="T63" fmla="*/ 194 h 250"/>
                <a:gd name="T64" fmla="*/ 137 w 354"/>
                <a:gd name="T65" fmla="*/ 194 h 250"/>
                <a:gd name="T66" fmla="*/ 114 w 354"/>
                <a:gd name="T67" fmla="*/ 197 h 250"/>
                <a:gd name="T68" fmla="*/ 94 w 354"/>
                <a:gd name="T69" fmla="*/ 201 h 250"/>
                <a:gd name="T70" fmla="*/ 58 w 354"/>
                <a:gd name="T71" fmla="*/ 209 h 250"/>
                <a:gd name="T72" fmla="*/ 35 w 354"/>
                <a:gd name="T73" fmla="*/ 217 h 250"/>
                <a:gd name="T74" fmla="*/ 25 w 354"/>
                <a:gd name="T75" fmla="*/ 220 h 250"/>
                <a:gd name="T76" fmla="*/ 25 w 354"/>
                <a:gd name="T77" fmla="*/ 220 h 250"/>
                <a:gd name="T78" fmla="*/ 15 w 354"/>
                <a:gd name="T79" fmla="*/ 225 h 250"/>
                <a:gd name="T80" fmla="*/ 9 w 354"/>
                <a:gd name="T81" fmla="*/ 232 h 250"/>
                <a:gd name="T82" fmla="*/ 4 w 354"/>
                <a:gd name="T83" fmla="*/ 240 h 250"/>
                <a:gd name="T84" fmla="*/ 0 w 354"/>
                <a:gd name="T85" fmla="*/ 250 h 250"/>
                <a:gd name="T86" fmla="*/ 0 w 354"/>
                <a:gd name="T87" fmla="*/ 250 h 250"/>
                <a:gd name="T88" fmla="*/ 43 w 354"/>
                <a:gd name="T89" fmla="*/ 245 h 250"/>
                <a:gd name="T90" fmla="*/ 88 w 354"/>
                <a:gd name="T91" fmla="*/ 242 h 250"/>
                <a:gd name="T92" fmla="*/ 132 w 354"/>
                <a:gd name="T93" fmla="*/ 238 h 250"/>
                <a:gd name="T94" fmla="*/ 176 w 354"/>
                <a:gd name="T95" fmla="*/ 238 h 250"/>
                <a:gd name="T96" fmla="*/ 176 w 354"/>
                <a:gd name="T97" fmla="*/ 238 h 250"/>
                <a:gd name="T98" fmla="*/ 223 w 354"/>
                <a:gd name="T99" fmla="*/ 238 h 250"/>
                <a:gd name="T100" fmla="*/ 267 w 354"/>
                <a:gd name="T101" fmla="*/ 242 h 250"/>
                <a:gd name="T102" fmla="*/ 311 w 354"/>
                <a:gd name="T103" fmla="*/ 245 h 250"/>
                <a:gd name="T104" fmla="*/ 354 w 354"/>
                <a:gd name="T105" fmla="*/ 250 h 250"/>
                <a:gd name="T106" fmla="*/ 354 w 354"/>
                <a:gd name="T10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250">
                  <a:moveTo>
                    <a:pt x="354" y="250"/>
                  </a:moveTo>
                  <a:lnTo>
                    <a:pt x="354" y="250"/>
                  </a:lnTo>
                  <a:lnTo>
                    <a:pt x="352" y="240"/>
                  </a:lnTo>
                  <a:lnTo>
                    <a:pt x="348" y="232"/>
                  </a:lnTo>
                  <a:lnTo>
                    <a:pt x="339" y="225"/>
                  </a:lnTo>
                  <a:lnTo>
                    <a:pt x="331" y="220"/>
                  </a:lnTo>
                  <a:lnTo>
                    <a:pt x="331" y="220"/>
                  </a:lnTo>
                  <a:lnTo>
                    <a:pt x="321" y="217"/>
                  </a:lnTo>
                  <a:lnTo>
                    <a:pt x="297" y="209"/>
                  </a:lnTo>
                  <a:lnTo>
                    <a:pt x="262" y="201"/>
                  </a:lnTo>
                  <a:lnTo>
                    <a:pt x="241" y="197"/>
                  </a:lnTo>
                  <a:lnTo>
                    <a:pt x="216" y="194"/>
                  </a:lnTo>
                  <a:lnTo>
                    <a:pt x="216" y="39"/>
                  </a:lnTo>
                  <a:lnTo>
                    <a:pt x="216" y="39"/>
                  </a:lnTo>
                  <a:lnTo>
                    <a:pt x="216" y="31"/>
                  </a:lnTo>
                  <a:lnTo>
                    <a:pt x="213" y="25"/>
                  </a:lnTo>
                  <a:lnTo>
                    <a:pt x="209" y="18"/>
                  </a:lnTo>
                  <a:lnTo>
                    <a:pt x="204" y="12"/>
                  </a:lnTo>
                  <a:lnTo>
                    <a:pt x="199" y="7"/>
                  </a:lnTo>
                  <a:lnTo>
                    <a:pt x="193" y="3"/>
                  </a:lnTo>
                  <a:lnTo>
                    <a:pt x="185" y="2"/>
                  </a:lnTo>
                  <a:lnTo>
                    <a:pt x="176" y="0"/>
                  </a:lnTo>
                  <a:lnTo>
                    <a:pt x="176" y="0"/>
                  </a:lnTo>
                  <a:lnTo>
                    <a:pt x="170" y="2"/>
                  </a:lnTo>
                  <a:lnTo>
                    <a:pt x="162" y="3"/>
                  </a:lnTo>
                  <a:lnTo>
                    <a:pt x="155" y="7"/>
                  </a:lnTo>
                  <a:lnTo>
                    <a:pt x="149" y="12"/>
                  </a:lnTo>
                  <a:lnTo>
                    <a:pt x="144" y="18"/>
                  </a:lnTo>
                  <a:lnTo>
                    <a:pt x="140" y="25"/>
                  </a:lnTo>
                  <a:lnTo>
                    <a:pt x="139" y="31"/>
                  </a:lnTo>
                  <a:lnTo>
                    <a:pt x="137" y="39"/>
                  </a:lnTo>
                  <a:lnTo>
                    <a:pt x="137" y="194"/>
                  </a:lnTo>
                  <a:lnTo>
                    <a:pt x="137" y="194"/>
                  </a:lnTo>
                  <a:lnTo>
                    <a:pt x="114" y="197"/>
                  </a:lnTo>
                  <a:lnTo>
                    <a:pt x="94" y="201"/>
                  </a:lnTo>
                  <a:lnTo>
                    <a:pt x="58" y="209"/>
                  </a:lnTo>
                  <a:lnTo>
                    <a:pt x="35" y="217"/>
                  </a:lnTo>
                  <a:lnTo>
                    <a:pt x="25" y="220"/>
                  </a:lnTo>
                  <a:lnTo>
                    <a:pt x="25" y="220"/>
                  </a:lnTo>
                  <a:lnTo>
                    <a:pt x="15" y="225"/>
                  </a:lnTo>
                  <a:lnTo>
                    <a:pt x="9" y="232"/>
                  </a:lnTo>
                  <a:lnTo>
                    <a:pt x="4" y="240"/>
                  </a:lnTo>
                  <a:lnTo>
                    <a:pt x="0" y="250"/>
                  </a:lnTo>
                  <a:lnTo>
                    <a:pt x="0" y="250"/>
                  </a:lnTo>
                  <a:lnTo>
                    <a:pt x="43" y="245"/>
                  </a:lnTo>
                  <a:lnTo>
                    <a:pt x="88" y="242"/>
                  </a:lnTo>
                  <a:lnTo>
                    <a:pt x="132" y="238"/>
                  </a:lnTo>
                  <a:lnTo>
                    <a:pt x="176" y="238"/>
                  </a:lnTo>
                  <a:lnTo>
                    <a:pt x="176" y="238"/>
                  </a:lnTo>
                  <a:lnTo>
                    <a:pt x="223" y="238"/>
                  </a:lnTo>
                  <a:lnTo>
                    <a:pt x="267" y="242"/>
                  </a:lnTo>
                  <a:lnTo>
                    <a:pt x="311" y="245"/>
                  </a:lnTo>
                  <a:lnTo>
                    <a:pt x="354" y="250"/>
                  </a:lnTo>
                  <a:lnTo>
                    <a:pt x="354" y="250"/>
                  </a:lnTo>
                  <a:close/>
                </a:path>
              </a:pathLst>
            </a:custGeom>
            <a:solidFill>
              <a:schemeClr val="tx1">
                <a:lumMod val="75000"/>
                <a:lumOff val="25000"/>
              </a:schemeClr>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55" name="Rectangle 54"/>
          <p:cNvSpPr/>
          <p:nvPr/>
        </p:nvSpPr>
        <p:spPr>
          <a:xfrm>
            <a:off x="3327503" y="113221"/>
            <a:ext cx="5181604" cy="718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CII/CPAR falls under the Alberta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Netcare</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umbrella, which is covered by the </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Health Information Act</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Providers are not required to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have direct conversations with their patients, however…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67" y="5220182"/>
            <a:ext cx="652217" cy="744540"/>
          </a:xfrm>
          <a:prstGeom prst="rect">
            <a:avLst/>
          </a:prstGeom>
        </p:spPr>
      </p:pic>
      <p:sp>
        <p:nvSpPr>
          <p:cNvPr id="11" name="Rectangle 10"/>
          <p:cNvSpPr/>
          <p:nvPr/>
        </p:nvSpPr>
        <p:spPr>
          <a:xfrm>
            <a:off x="984603" y="6125410"/>
            <a:ext cx="7227295" cy="327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69BBE"/>
                </a:solidFill>
                <a:effectLst/>
                <a:uLnTx/>
                <a:uFillTx/>
                <a:latin typeface="Calibri" panose="020F0502020204030204"/>
                <a:ea typeface="+mn-ea"/>
                <a:cs typeface="+mn-cs"/>
              </a:rPr>
              <a:t>* eHealth Netcare Support Services at 1-855-643-8649 or ehealthsupport@cgi.com  </a:t>
            </a:r>
            <a:endParaRPr kumimoji="0" lang="en-CA" sz="1600" b="1" i="0" u="none" strike="noStrike" kern="1200" cap="none" spc="0" normalizeH="0" baseline="0" noProof="0">
              <a:ln>
                <a:noFill/>
              </a:ln>
              <a:solidFill>
                <a:srgbClr val="569BBE"/>
              </a:solidFill>
              <a:effectLst/>
              <a:uLnTx/>
              <a:uFillTx/>
              <a:latin typeface="Calibri" panose="020F0502020204030204"/>
              <a:ea typeface="+mn-ea"/>
              <a:cs typeface="+mn-cs"/>
            </a:endParaRPr>
          </a:p>
        </p:txBody>
      </p:sp>
      <p:pic>
        <p:nvPicPr>
          <p:cNvPr id="13" name="Picture 12"/>
          <p:cNvPicPr>
            <a:picLocks noChangeAspect="1"/>
          </p:cNvPicPr>
          <p:nvPr/>
        </p:nvPicPr>
        <p:blipFill>
          <a:blip r:embed="rId9"/>
          <a:stretch>
            <a:fillRect/>
          </a:stretch>
        </p:blipFill>
        <p:spPr>
          <a:xfrm flipH="1">
            <a:off x="470511" y="6066254"/>
            <a:ext cx="379023" cy="404291"/>
          </a:xfrm>
          <a:prstGeom prst="rect">
            <a:avLst/>
          </a:prstGeom>
        </p:spPr>
      </p:pic>
      <p:pic>
        <p:nvPicPr>
          <p:cNvPr id="46" name="Picture 45"/>
          <p:cNvPicPr>
            <a:picLocks noChangeAspect="1"/>
          </p:cNvPicPr>
          <p:nvPr/>
        </p:nvPicPr>
        <p:blipFill>
          <a:blip r:embed="rId9"/>
          <a:stretch>
            <a:fillRect/>
          </a:stretch>
        </p:blipFill>
        <p:spPr>
          <a:xfrm>
            <a:off x="8207636" y="6066254"/>
            <a:ext cx="379023" cy="404291"/>
          </a:xfrm>
          <a:prstGeom prst="rect">
            <a:avLst/>
          </a:prstGeom>
        </p:spPr>
      </p:pic>
      <p:pic>
        <p:nvPicPr>
          <p:cNvPr id="5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10014">
            <a:off x="9062446" y="2033082"/>
            <a:ext cx="2176132" cy="2681305"/>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4" name="Title 2"/>
          <p:cNvSpPr txBox="1">
            <a:spLocks/>
          </p:cNvSpPr>
          <p:nvPr/>
        </p:nvSpPr>
        <p:spPr>
          <a:xfrm>
            <a:off x="8667139" y="177498"/>
            <a:ext cx="3840427" cy="749221"/>
          </a:xfrm>
          <a:prstGeom prst="rect">
            <a:avLst/>
          </a:prstGeom>
        </p:spPr>
        <p:txBody>
          <a:bodyPr anchor="t"/>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275971"/>
                </a:solidFill>
                <a:effectLst/>
                <a:uLnTx/>
                <a:uFillTx/>
                <a:latin typeface="Arial" panose="020B0604020202020204" pitchFamily="34" charset="0"/>
                <a:ea typeface="+mj-ea"/>
                <a:cs typeface="Arial" panose="020B0604020202020204" pitchFamily="34" charset="0"/>
              </a:rPr>
              <a:t>About Privacy…</a:t>
            </a:r>
          </a:p>
        </p:txBody>
      </p:sp>
      <p:cxnSp>
        <p:nvCxnSpPr>
          <p:cNvPr id="56" name="Straight Arrow Connector 55"/>
          <p:cNvCxnSpPr/>
          <p:nvPr/>
        </p:nvCxnSpPr>
        <p:spPr>
          <a:xfrm>
            <a:off x="8551441" y="1298222"/>
            <a:ext cx="975715" cy="1039087"/>
          </a:xfrm>
          <a:prstGeom prst="straightConnector1">
            <a:avLst/>
          </a:prstGeom>
          <a:noFill/>
          <a:ln w="76200" cap="flat" cmpd="sng" algn="ctr">
            <a:solidFill>
              <a:srgbClr val="CE8D3E"/>
            </a:solidFill>
            <a:prstDash val="solid"/>
            <a:tailEnd type="triangle"/>
          </a:ln>
          <a:effectLst>
            <a:outerShdw blurRad="40000" dist="23000" dir="5400000" rotWithShape="0">
              <a:srgbClr val="000000">
                <a:alpha val="35000"/>
              </a:srgbClr>
            </a:outerShdw>
          </a:effectLst>
        </p:spPr>
      </p:cxnSp>
      <p:sp>
        <p:nvSpPr>
          <p:cNvPr id="3" name="TextBox 2"/>
          <p:cNvSpPr txBox="1"/>
          <p:nvPr/>
        </p:nvSpPr>
        <p:spPr>
          <a:xfrm>
            <a:off x="9819989" y="5158899"/>
            <a:ext cx="11753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Poster</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890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7396 -0.90931 C -0.36216 -0.82326 -0.33264 -0.54195 -0.30313 -0.39204 C -0.27344 -0.24213 -0.20834 -0.07526 -0.13559 -0.03578 C -0.06302 0.0037 -0.02848 -0.00771 3.61111E-6 -0.00031 " pathEditMode="relative" rAng="0" ptsTypes="assa">
                                      <p:cBhvr>
                                        <p:cTn id="6" dur="2000" fill="hold"/>
                                        <p:tgtEl>
                                          <p:spTgt spid="47"/>
                                        </p:tgtEl>
                                        <p:attrNameLst>
                                          <p:attrName>ppt_x</p:attrName>
                                          <p:attrName>ppt_y</p:attrName>
                                        </p:attrNameLst>
                                      </p:cBhvr>
                                      <p:rCtr x="18698" y="45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9617"/>
          </a:xfrm>
        </p:spPr>
        <p:txBody>
          <a:bodyPr>
            <a:normAutofit/>
          </a:bodyPr>
          <a:lstStyle/>
          <a:p>
            <a:r>
              <a:rPr lang="en-US" sz="3600">
                <a:solidFill>
                  <a:srgbClr val="275971"/>
                </a:solidFill>
              </a:rPr>
              <a:t>Privacy:  Patient Tools</a:t>
            </a:r>
            <a:endParaRPr lang="en-CA" sz="3600">
              <a:solidFill>
                <a:srgbClr val="275971"/>
              </a:solidFill>
            </a:endParaRPr>
          </a:p>
        </p:txBody>
      </p:sp>
      <p:grpSp>
        <p:nvGrpSpPr>
          <p:cNvPr id="11" name="Group 10"/>
          <p:cNvGrpSpPr/>
          <p:nvPr/>
        </p:nvGrpSpPr>
        <p:grpSpPr>
          <a:xfrm>
            <a:off x="8280400" y="1379072"/>
            <a:ext cx="3155851" cy="4465065"/>
            <a:chOff x="6179545" y="941668"/>
            <a:chExt cx="2691306" cy="3917845"/>
          </a:xfrm>
        </p:grpSpPr>
        <p:sp>
          <p:nvSpPr>
            <p:cNvPr id="12" name="TextBox 11"/>
            <p:cNvSpPr txBox="1"/>
            <p:nvPr/>
          </p:nvSpPr>
          <p:spPr>
            <a:xfrm>
              <a:off x="6884958" y="4490181"/>
              <a:ext cx="1280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Patient FAQ</a:t>
              </a:r>
            </a:p>
          </p:txBody>
        </p:sp>
        <p:pic>
          <p:nvPicPr>
            <p:cNvPr id="13" name="Picture 12"/>
            <p:cNvPicPr>
              <a:picLocks noChangeAspect="1"/>
            </p:cNvPicPr>
            <p:nvPr/>
          </p:nvPicPr>
          <p:blipFill>
            <a:blip r:embed="rId3"/>
            <a:stretch>
              <a:fillRect/>
            </a:stretch>
          </p:blipFill>
          <p:spPr>
            <a:xfrm>
              <a:off x="6179545" y="941668"/>
              <a:ext cx="2691306" cy="34738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14" name="Group 13"/>
          <p:cNvGrpSpPr/>
          <p:nvPr/>
        </p:nvGrpSpPr>
        <p:grpSpPr>
          <a:xfrm>
            <a:off x="4406900" y="1549622"/>
            <a:ext cx="3470597" cy="3103196"/>
            <a:chOff x="2975863" y="1463901"/>
            <a:chExt cx="3090299" cy="2897066"/>
          </a:xfrm>
        </p:grpSpPr>
        <p:sp>
          <p:nvSpPr>
            <p:cNvPr id="15" name="TextBox 14"/>
            <p:cNvSpPr txBox="1"/>
            <p:nvPr/>
          </p:nvSpPr>
          <p:spPr>
            <a:xfrm>
              <a:off x="2987113" y="3991635"/>
              <a:ext cx="29855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CII Patient Brochure</a:t>
              </a:r>
            </a:p>
          </p:txBody>
        </p:sp>
        <p:pic>
          <p:nvPicPr>
            <p:cNvPr id="16" name="Picture 15"/>
            <p:cNvPicPr>
              <a:picLocks noChangeAspect="1"/>
            </p:cNvPicPr>
            <p:nvPr/>
          </p:nvPicPr>
          <p:blipFill>
            <a:blip r:embed="rId4"/>
            <a:stretch>
              <a:fillRect/>
            </a:stretch>
          </p:blipFill>
          <p:spPr>
            <a:xfrm>
              <a:off x="2975863" y="1463901"/>
              <a:ext cx="3090299" cy="242936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pic>
        <p:nvPicPr>
          <p:cNvPr id="17" name="Picture 16"/>
          <p:cNvPicPr>
            <a:picLocks noChangeAspect="1"/>
          </p:cNvPicPr>
          <p:nvPr/>
        </p:nvPicPr>
        <p:blipFill>
          <a:blip r:embed="rId5"/>
          <a:stretch>
            <a:fillRect/>
          </a:stretch>
        </p:blipFill>
        <p:spPr>
          <a:xfrm>
            <a:off x="665593" y="1379072"/>
            <a:ext cx="3144407" cy="40476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TextBox 17"/>
          <p:cNvSpPr txBox="1"/>
          <p:nvPr/>
        </p:nvSpPr>
        <p:spPr>
          <a:xfrm flipH="1">
            <a:off x="693821" y="5498406"/>
            <a:ext cx="3100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Custodian and Team Script</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84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877550" cy="706621"/>
          </a:xfrm>
        </p:spPr>
        <p:txBody>
          <a:bodyPr>
            <a:normAutofit/>
          </a:bodyPr>
          <a:lstStyle/>
          <a:p>
            <a:r>
              <a:rPr lang="en-US" sz="3600">
                <a:solidFill>
                  <a:srgbClr val="275971"/>
                </a:solidFill>
                <a:ea typeface="Helvetica Neue Condensed" panose="02000503000000020004" pitchFamily="2" charset="0"/>
              </a:rPr>
              <a:t>3. Panel Ready* – Panel Readiness Checklist </a:t>
            </a:r>
            <a:endParaRPr lang="en-CA" sz="3600">
              <a:solidFill>
                <a:srgbClr val="275971"/>
              </a:solidFill>
              <a:ea typeface="Helvetica Neue Condensed" panose="02000503000000020004" pitchFamily="2" charset="0"/>
            </a:endParaRPr>
          </a:p>
        </p:txBody>
      </p:sp>
      <p:pic>
        <p:nvPicPr>
          <p:cNvPr id="8" name="Picture 7"/>
          <p:cNvPicPr>
            <a:picLocks noChangeAspect="1"/>
          </p:cNvPicPr>
          <p:nvPr/>
        </p:nvPicPr>
        <p:blipFill>
          <a:blip r:embed="rId3"/>
          <a:stretch>
            <a:fillRect/>
          </a:stretch>
        </p:blipFill>
        <p:spPr>
          <a:xfrm>
            <a:off x="623392" y="1446612"/>
            <a:ext cx="3475741" cy="447218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4401570" y="1446612"/>
            <a:ext cx="3457487" cy="447218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p:cNvSpPr txBox="1"/>
          <p:nvPr/>
        </p:nvSpPr>
        <p:spPr>
          <a:xfrm>
            <a:off x="8331199" y="2521059"/>
            <a:ext cx="3492499"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prstClr val="black"/>
                </a:solidFill>
                <a:effectLst/>
                <a:uLnTx/>
                <a:uFillTx/>
                <a:latin typeface="Segoe UI"/>
                <a:ea typeface="+mn-ea"/>
                <a:cs typeface="+mn-cs"/>
              </a:rPr>
              <a:t>All boxes must be checked off on the panel readiness checklist</a:t>
            </a:r>
            <a:endParaRPr kumimoji="0" lang="en-CA" sz="2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p:cNvSpPr txBox="1"/>
          <p:nvPr/>
        </p:nvSpPr>
        <p:spPr>
          <a:xfrm>
            <a:off x="8331199" y="5084584"/>
            <a:ext cx="3492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*Panel readiness does </a:t>
            </a:r>
            <a:r>
              <a:rPr kumimoji="0" lang="en-US" sz="1800" b="0" i="0" u="sng"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not</a:t>
            </a:r>
            <a:r>
              <a:rPr kumimoji="0" lang="en-US"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 apply to providers that will participate and submit encounters and/or consult reports but no panels.</a:t>
            </a:r>
            <a:endParaRPr kumimoji="0" lang="en-CA"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1695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083521"/>
            <a:ext cx="11131285" cy="2009564"/>
          </a:xfrm>
        </p:spPr>
        <p:txBody>
          <a:bodyPr/>
          <a:lstStyle/>
          <a:p>
            <a:pPr algn="ctr"/>
            <a:r>
              <a:rPr lang="en-US" sz="6000">
                <a:solidFill>
                  <a:schemeClr val="bg1">
                    <a:lumMod val="50000"/>
                  </a:schemeClr>
                </a:solidFill>
              </a:rPr>
              <a:t>What Must Physicians Do?</a:t>
            </a:r>
            <a:br>
              <a:rPr lang="en-US">
                <a:solidFill>
                  <a:schemeClr val="bg1">
                    <a:lumMod val="50000"/>
                  </a:schemeClr>
                </a:solidFill>
              </a:rPr>
            </a:br>
            <a:r>
              <a:rPr lang="en-US" sz="4000">
                <a:solidFill>
                  <a:schemeClr val="bg1">
                    <a:lumMod val="50000"/>
                  </a:schemeClr>
                </a:solidFill>
              </a:rPr>
              <a:t>What is Optional?</a:t>
            </a:r>
            <a:endParaRPr lang="en-CA" sz="4000">
              <a:solidFill>
                <a:schemeClr val="bg1">
                  <a:lumMod val="50000"/>
                </a:schemeClr>
              </a:solidFill>
            </a:endParaRPr>
          </a:p>
        </p:txBody>
      </p:sp>
    </p:spTree>
    <p:extLst>
      <p:ext uri="{BB962C8B-B14F-4D97-AF65-F5344CB8AC3E}">
        <p14:creationId xmlns:p14="http://schemas.microsoft.com/office/powerpoint/2010/main" val="1357585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66975"/>
          </a:xfrm>
        </p:spPr>
        <p:txBody>
          <a:bodyPr>
            <a:normAutofit/>
          </a:bodyPr>
          <a:lstStyle/>
          <a:p>
            <a:r>
              <a:rPr lang="en-US" sz="3600">
                <a:solidFill>
                  <a:srgbClr val="275971"/>
                </a:solidFill>
              </a:rPr>
              <a:t>CII/CPAR Physician Experience – Pre Go-Live</a:t>
            </a:r>
            <a:endParaRPr lang="en-CA" sz="3600">
              <a:solidFill>
                <a:srgbClr val="275971"/>
              </a:solidFill>
            </a:endParaRPr>
          </a:p>
        </p:txBody>
      </p:sp>
      <p:sp>
        <p:nvSpPr>
          <p:cNvPr id="4" name="Text Placeholder 3"/>
          <p:cNvSpPr>
            <a:spLocks noGrp="1"/>
          </p:cNvSpPr>
          <p:nvPr>
            <p:ph type="body" idx="4294967295"/>
          </p:nvPr>
        </p:nvSpPr>
        <p:spPr>
          <a:xfrm>
            <a:off x="793834" y="1582793"/>
            <a:ext cx="5157787" cy="528193"/>
          </a:xfrm>
        </p:spPr>
        <p:txBody>
          <a:bodyPr>
            <a:normAutofit/>
          </a:bodyPr>
          <a:lstStyle/>
          <a:p>
            <a:pPr marL="0" indent="0" algn="ctr">
              <a:buNone/>
            </a:pPr>
            <a:r>
              <a:rPr lang="en-US" sz="2400" b="1">
                <a:solidFill>
                  <a:srgbClr val="275971"/>
                </a:solidFill>
              </a:rPr>
              <a:t>Physician(s) Required Activities</a:t>
            </a:r>
            <a:endParaRPr lang="en-CA" sz="2400" b="1">
              <a:solidFill>
                <a:srgbClr val="275971"/>
              </a:solidFill>
            </a:endParaRPr>
          </a:p>
        </p:txBody>
      </p:sp>
      <p:sp>
        <p:nvSpPr>
          <p:cNvPr id="6" name="Text Placeholder 5"/>
          <p:cNvSpPr>
            <a:spLocks noGrp="1"/>
          </p:cNvSpPr>
          <p:nvPr>
            <p:ph type="body" sz="quarter" idx="4294967295"/>
          </p:nvPr>
        </p:nvSpPr>
        <p:spPr>
          <a:xfrm>
            <a:off x="6632546" y="1588476"/>
            <a:ext cx="5183188" cy="460312"/>
          </a:xfrm>
        </p:spPr>
        <p:txBody>
          <a:bodyPr>
            <a:normAutofit/>
          </a:bodyPr>
          <a:lstStyle/>
          <a:p>
            <a:pPr marL="0" indent="0" algn="ctr">
              <a:buNone/>
            </a:pPr>
            <a:r>
              <a:rPr lang="en-US" sz="2400" b="1">
                <a:solidFill>
                  <a:srgbClr val="275971"/>
                </a:solidFill>
              </a:rPr>
              <a:t>Physician Optional Activities</a:t>
            </a:r>
            <a:endParaRPr lang="en-CA" sz="2400" b="1">
              <a:solidFill>
                <a:srgbClr val="275971"/>
              </a:solidFill>
            </a:endParaRPr>
          </a:p>
        </p:txBody>
      </p:sp>
      <p:sp>
        <p:nvSpPr>
          <p:cNvPr id="8" name="Oval 7">
            <a:extLst>
              <a:ext uri="{FF2B5EF4-FFF2-40B4-BE49-F238E27FC236}">
                <a16:creationId xmlns:a16="http://schemas.microsoft.com/office/drawing/2014/main" id="{1DFD9188-E353-FA40-B93C-CADAA7B08D87}"/>
              </a:ext>
            </a:extLst>
          </p:cNvPr>
          <p:cNvSpPr/>
          <p:nvPr/>
        </p:nvSpPr>
        <p:spPr>
          <a:xfrm>
            <a:off x="677389" y="2502874"/>
            <a:ext cx="1325564" cy="1325564"/>
          </a:xfrm>
          <a:prstGeom prst="ellipse">
            <a:avLst/>
          </a:prstGeom>
          <a:blipFill>
            <a:blip r:embed="rId3"/>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B95483BB-33DD-004E-8989-1407B2EA4C7F}"/>
              </a:ext>
            </a:extLst>
          </p:cNvPr>
          <p:cNvSpPr txBox="1"/>
          <p:nvPr/>
        </p:nvSpPr>
        <p:spPr>
          <a:xfrm>
            <a:off x="2031796" y="2770782"/>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F7028"/>
                </a:solidFill>
                <a:effectLst/>
                <a:uLnTx/>
                <a:uFillTx/>
                <a:latin typeface="Calibri" panose="020F0502020204030204"/>
                <a:ea typeface="+mn-ea"/>
                <a:cs typeface="+mn-cs"/>
              </a:rPr>
              <a:t>Receive information about CII/CPAR including mapping in the EMR </a:t>
            </a:r>
            <a:endParaRPr kumimoji="0" lang="en-CA" sz="1867" b="0" i="0" u="none" strike="noStrike" kern="1200" cap="none" spc="0" normalizeH="0" baseline="0" noProof="0">
              <a:ln>
                <a:noFill/>
              </a:ln>
              <a:solidFill>
                <a:srgbClr val="CF7028"/>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AF9C9C3-AB99-1F4C-8CBA-8ED918C1E1B6}"/>
              </a:ext>
            </a:extLst>
          </p:cNvPr>
          <p:cNvSpPr/>
          <p:nvPr/>
        </p:nvSpPr>
        <p:spPr>
          <a:xfrm>
            <a:off x="4520654" y="3508148"/>
            <a:ext cx="1284595" cy="1316395"/>
          </a:xfrm>
          <a:prstGeom prst="ellipse">
            <a:avLst/>
          </a:prstGeom>
          <a:blipFill>
            <a:blip r:embed="rId4"/>
            <a:stretch>
              <a:fillRect/>
            </a:stretch>
          </a:blip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BA0E7A5-E73F-A344-8991-C36D830BE110}"/>
              </a:ext>
            </a:extLst>
          </p:cNvPr>
          <p:cNvSpPr txBox="1"/>
          <p:nvPr/>
        </p:nvSpPr>
        <p:spPr>
          <a:xfrm>
            <a:off x="641685" y="3962769"/>
            <a:ext cx="3840232" cy="379654"/>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BAA601"/>
                </a:solidFill>
                <a:effectLst/>
                <a:uLnTx/>
                <a:uFillTx/>
                <a:latin typeface="Calibri" panose="020F0502020204030204"/>
                <a:ea typeface="+mn-ea"/>
                <a:cs typeface="+mn-cs"/>
              </a:rPr>
              <a:t>Decide to participate in CII/CPAR</a:t>
            </a:r>
            <a:endParaRPr kumimoji="0" lang="en-CA" sz="1867" b="0" i="0" u="none" strike="noStrike" kern="1200" cap="none" spc="0" normalizeH="0" baseline="0" noProof="0">
              <a:ln>
                <a:noFill/>
              </a:ln>
              <a:solidFill>
                <a:srgbClr val="BAA601"/>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54" y="4702690"/>
            <a:ext cx="1325564" cy="1325564"/>
          </a:xfrm>
          <a:prstGeom prst="ellipse">
            <a:avLst/>
          </a:prstGeom>
          <a:blipFill>
            <a:blip r:embed="rId5"/>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95483BB-33DD-004E-8989-1407B2EA4C7F}"/>
              </a:ext>
            </a:extLst>
          </p:cNvPr>
          <p:cNvSpPr txBox="1"/>
          <p:nvPr/>
        </p:nvSpPr>
        <p:spPr>
          <a:xfrm>
            <a:off x="1972497" y="5031984"/>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569BBE"/>
                </a:solidFill>
                <a:effectLst/>
                <a:uLnTx/>
                <a:uFillTx/>
                <a:latin typeface="Calibri" panose="020F0502020204030204"/>
                <a:ea typeface="+mn-ea"/>
                <a:cs typeface="+mn-cs"/>
              </a:rPr>
              <a:t>Sign participation forms and AH PIA endorsement letter</a:t>
            </a:r>
            <a:endParaRPr kumimoji="0" lang="en-CA" sz="1867" b="0" i="0" u="none" strike="noStrike" kern="1200" cap="none" spc="0" normalizeH="0" baseline="0" noProof="0">
              <a:ln>
                <a:noFill/>
              </a:ln>
              <a:solidFill>
                <a:srgbClr val="569BBE"/>
              </a:solidFill>
              <a:effectLst/>
              <a:uLnTx/>
              <a:uFillTx/>
              <a:latin typeface="Calibri" panose="020F0502020204030204"/>
              <a:ea typeface="+mn-ea"/>
              <a:cs typeface="+mn-cs"/>
            </a:endParaRPr>
          </a:p>
        </p:txBody>
      </p:sp>
      <p:sp>
        <p:nvSpPr>
          <p:cNvPr id="14" name="Oval 13"/>
          <p:cNvSpPr/>
          <p:nvPr/>
        </p:nvSpPr>
        <p:spPr>
          <a:xfrm>
            <a:off x="10184476" y="2435432"/>
            <a:ext cx="1337760" cy="1315967"/>
          </a:xfrm>
          <a:prstGeom prst="ellipse">
            <a:avLst/>
          </a:prstGeom>
          <a:blipFill>
            <a:blip r:embed="rId6"/>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B95483BB-33DD-004E-8989-1407B2EA4C7F}"/>
              </a:ext>
            </a:extLst>
          </p:cNvPr>
          <p:cNvSpPr txBox="1"/>
          <p:nvPr/>
        </p:nvSpPr>
        <p:spPr>
          <a:xfrm>
            <a:off x="6472242" y="2591172"/>
            <a:ext cx="3683391" cy="954298"/>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971"/>
                </a:solidFill>
                <a:effectLst/>
                <a:uLnTx/>
                <a:uFillTx/>
                <a:latin typeface="Calibri" panose="020F0502020204030204"/>
                <a:ea typeface="+mn-ea"/>
                <a:cs typeface="+mn-cs"/>
              </a:rPr>
              <a:t>Clinic identifies team member to be Site Liaison (usually clinic manager)</a:t>
            </a:r>
            <a:endParaRPr kumimoji="0" lang="en-CA" sz="1867" b="0" i="0" u="none" strike="noStrike" kern="1200" cap="none" spc="0" normalizeH="0" baseline="0" noProof="0">
              <a:ln>
                <a:noFill/>
              </a:ln>
              <a:solidFill>
                <a:srgbClr val="27597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9C51BE1-D92B-7044-AB43-C429708B82FF}"/>
              </a:ext>
            </a:extLst>
          </p:cNvPr>
          <p:cNvSpPr txBox="1"/>
          <p:nvPr/>
        </p:nvSpPr>
        <p:spPr>
          <a:xfrm>
            <a:off x="7689304" y="3906618"/>
            <a:ext cx="2830103"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5AC2AD"/>
                </a:solidFill>
                <a:effectLst/>
                <a:uLnTx/>
                <a:uFillTx/>
                <a:latin typeface="Calibri" panose="020F0502020204030204"/>
                <a:ea typeface="+mn-ea"/>
                <a:cs typeface="+mn-cs"/>
              </a:rPr>
              <a:t>Meet with clinic manager/ privacy officer about PIA</a:t>
            </a:r>
            <a:endParaRPr kumimoji="0" lang="en-CA" sz="1867" b="0" i="0" u="none" strike="noStrike" kern="1200" cap="none" spc="0" normalizeH="0" baseline="0" noProof="0">
              <a:ln>
                <a:noFill/>
              </a:ln>
              <a:solidFill>
                <a:srgbClr val="5AC2AD"/>
              </a:solidFill>
              <a:effectLst/>
              <a:uLnTx/>
              <a:uFillTx/>
              <a:latin typeface="Calibri" panose="020F0502020204030204"/>
              <a:ea typeface="+mn-ea"/>
              <a:cs typeface="+mn-cs"/>
            </a:endParaRPr>
          </a:p>
        </p:txBody>
      </p:sp>
      <p:grpSp>
        <p:nvGrpSpPr>
          <p:cNvPr id="17" name="Group 16"/>
          <p:cNvGrpSpPr/>
          <p:nvPr/>
        </p:nvGrpSpPr>
        <p:grpSpPr>
          <a:xfrm>
            <a:off x="6306510" y="3547586"/>
            <a:ext cx="1353951" cy="1353951"/>
            <a:chOff x="5146674" y="4482160"/>
            <a:chExt cx="1353951" cy="1353951"/>
          </a:xfrm>
        </p:grpSpPr>
        <p:sp>
          <p:nvSpPr>
            <p:cNvPr id="18" name="Oval 17">
              <a:extLst>
                <a:ext uri="{FF2B5EF4-FFF2-40B4-BE49-F238E27FC236}">
                  <a16:creationId xmlns:a16="http://schemas.microsoft.com/office/drawing/2014/main" id="{59EB3D8F-48AD-1742-959F-F43644D3E2CB}"/>
                </a:ext>
              </a:extLst>
            </p:cNvPr>
            <p:cNvSpPr/>
            <p:nvPr/>
          </p:nvSpPr>
          <p:spPr>
            <a:xfrm>
              <a:off x="5146674" y="4482160"/>
              <a:ext cx="1353951" cy="1353951"/>
            </a:xfrm>
            <a:prstGeom prst="ellipse">
              <a:avLst/>
            </a:prstGeom>
            <a:solidFill>
              <a:schemeClr val="bg1"/>
            </a:solid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CF7028"/>
                </a:solidFill>
                <a:effectLst/>
                <a:uLnTx/>
                <a:uFillTx/>
                <a:latin typeface="Segoe UI"/>
                <a:ea typeface="+mn-ea"/>
                <a:cs typeface="+mn-cs"/>
              </a:endParaRPr>
            </a:p>
          </p:txBody>
        </p:sp>
        <p:grpSp>
          <p:nvGrpSpPr>
            <p:cNvPr id="19" name="Group 18"/>
            <p:cNvGrpSpPr/>
            <p:nvPr/>
          </p:nvGrpSpPr>
          <p:grpSpPr>
            <a:xfrm>
              <a:off x="5472710" y="4588533"/>
              <a:ext cx="764423" cy="1099366"/>
              <a:chOff x="9439093" y="1328799"/>
              <a:chExt cx="764423" cy="1099366"/>
            </a:xfrm>
          </p:grpSpPr>
          <p:grpSp>
            <p:nvGrpSpPr>
              <p:cNvPr id="20" name="Google Shape;374;p39"/>
              <p:cNvGrpSpPr/>
              <p:nvPr/>
            </p:nvGrpSpPr>
            <p:grpSpPr>
              <a:xfrm>
                <a:off x="9439093" y="1328799"/>
                <a:ext cx="764423" cy="1099366"/>
                <a:chOff x="2003275" y="2021560"/>
                <a:chExt cx="439650" cy="523900"/>
              </a:xfrm>
            </p:grpSpPr>
            <p:sp>
              <p:nvSpPr>
                <p:cNvPr id="22" name="Google Shape;375;p39"/>
                <p:cNvSpPr/>
                <p:nvPr/>
              </p:nvSpPr>
              <p:spPr>
                <a:xfrm>
                  <a:off x="2003275" y="2081385"/>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76;p39"/>
                <p:cNvSpPr/>
                <p:nvPr/>
              </p:nvSpPr>
              <p:spPr>
                <a:xfrm>
                  <a:off x="2064325" y="2021560"/>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TextBox 20"/>
              <p:cNvSpPr txBox="1"/>
              <p:nvPr/>
            </p:nvSpPr>
            <p:spPr>
              <a:xfrm>
                <a:off x="9574084" y="1631020"/>
                <a:ext cx="524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PIA</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24" name="TextBox 23">
            <a:extLst>
              <a:ext uri="{FF2B5EF4-FFF2-40B4-BE49-F238E27FC236}">
                <a16:creationId xmlns:a16="http://schemas.microsoft.com/office/drawing/2014/main" id="{7A5795AE-1949-2B41-AC3B-8C604C42889F}"/>
              </a:ext>
            </a:extLst>
          </p:cNvPr>
          <p:cNvSpPr txBox="1"/>
          <p:nvPr/>
        </p:nvSpPr>
        <p:spPr>
          <a:xfrm>
            <a:off x="7948104" y="5088303"/>
            <a:ext cx="2137557"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E7A723"/>
                </a:solidFill>
                <a:effectLst/>
                <a:uLnTx/>
                <a:uFillTx/>
                <a:latin typeface="Calibri" panose="020F0502020204030204"/>
                <a:ea typeface="+mn-ea"/>
                <a:cs typeface="+mn-cs"/>
              </a:rPr>
              <a:t>Meet with PCN facilitator</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10184476" y="4669653"/>
            <a:ext cx="1373392" cy="1373392"/>
          </a:xfrm>
          <a:prstGeom prst="ellipse">
            <a:avLst/>
          </a:prstGeom>
          <a:blipFill>
            <a:blip r:embed="rId7"/>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89617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49320"/>
          </a:xfrm>
        </p:spPr>
        <p:txBody>
          <a:bodyPr>
            <a:normAutofit/>
          </a:bodyPr>
          <a:lstStyle/>
          <a:p>
            <a:r>
              <a:rPr lang="en-US" sz="3600">
                <a:solidFill>
                  <a:srgbClr val="275971"/>
                </a:solidFill>
              </a:rPr>
              <a:t>CII/CPAR Physician Experience – Post Go-Live</a:t>
            </a:r>
            <a:endParaRPr lang="en-CA" sz="3600">
              <a:solidFill>
                <a:srgbClr val="275971"/>
              </a:solidFill>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781" y="3558884"/>
            <a:ext cx="1325564" cy="1325564"/>
          </a:xfrm>
          <a:prstGeom prst="ellipse">
            <a:avLst/>
          </a:prstGeom>
          <a:blipFill>
            <a:blip r:embed="rId3"/>
            <a:stretch>
              <a:fillRect/>
            </a:stretch>
          </a:blipFill>
          <a:ln w="38100">
            <a:solidFill>
              <a:srgbClr val="27597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0BA0E7A5-E73F-A344-8991-C36D830BE110}"/>
              </a:ext>
            </a:extLst>
          </p:cNvPr>
          <p:cNvSpPr txBox="1"/>
          <p:nvPr/>
        </p:nvSpPr>
        <p:spPr>
          <a:xfrm>
            <a:off x="2063137" y="2819080"/>
            <a:ext cx="195745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BAA601"/>
                </a:solidFill>
                <a:effectLst/>
                <a:uLnTx/>
                <a:uFillTx/>
                <a:latin typeface="Calibri" panose="020F0502020204030204"/>
                <a:ea typeface="+mn-ea"/>
                <a:cs typeface="+mn-cs"/>
              </a:rPr>
              <a:t>Go Live</a:t>
            </a:r>
            <a:endParaRPr kumimoji="0" lang="en-CA" sz="1867" b="0" i="0" u="none" strike="noStrike" kern="1200" cap="none" spc="0" normalizeH="0" baseline="0" noProof="0">
              <a:ln>
                <a:noFill/>
              </a:ln>
              <a:solidFill>
                <a:srgbClr val="BAA601"/>
              </a:solidFill>
              <a:effectLst/>
              <a:uLnTx/>
              <a:uFillTx/>
              <a:latin typeface="Calibri" panose="020F0502020204030204"/>
              <a:ea typeface="+mn-ea"/>
              <a:cs typeface="+mn-cs"/>
            </a:endParaRPr>
          </a:p>
        </p:txBody>
      </p:sp>
      <p:grpSp>
        <p:nvGrpSpPr>
          <p:cNvPr id="27" name="Group 26"/>
          <p:cNvGrpSpPr/>
          <p:nvPr/>
        </p:nvGrpSpPr>
        <p:grpSpPr>
          <a:xfrm>
            <a:off x="737573" y="2434170"/>
            <a:ext cx="1325564" cy="1325564"/>
            <a:chOff x="10355781" y="3232735"/>
            <a:chExt cx="1325564" cy="1325564"/>
          </a:xfrm>
        </p:grpSpPr>
        <p:sp>
          <p:nvSpPr>
            <p:cNvPr id="28" name="Oval 27">
              <a:extLst>
                <a:ext uri="{FF2B5EF4-FFF2-40B4-BE49-F238E27FC236}">
                  <a16:creationId xmlns:a16="http://schemas.microsoft.com/office/drawing/2014/main" id="{5ED6EB5A-1C55-964F-8842-0DA3B240856A}"/>
                </a:ext>
              </a:extLst>
            </p:cNvPr>
            <p:cNvSpPr/>
            <p:nvPr/>
          </p:nvSpPr>
          <p:spPr>
            <a:xfrm>
              <a:off x="10355781" y="3232735"/>
              <a:ext cx="1325564" cy="1325564"/>
            </a:xfrm>
            <a:prstGeom prst="ellipse">
              <a:avLst/>
            </a:prstGeom>
            <a:solidFill>
              <a:schemeClr val="bg1"/>
            </a:solid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pic>
          <p:nvPicPr>
            <p:cNvPr id="29" name="Picture 28">
              <a:extLst>
                <a:ext uri="{FF2B5EF4-FFF2-40B4-BE49-F238E27FC236}">
                  <a16:creationId xmlns:a16="http://schemas.microsoft.com/office/drawing/2014/main" id="{A093FBD6-14F4-FC43-A197-B8CC7A73892D}"/>
                </a:ext>
              </a:extLst>
            </p:cNvPr>
            <p:cNvPicPr>
              <a:picLocks noChangeAspect="1"/>
            </p:cNvPicPr>
            <p:nvPr/>
          </p:nvPicPr>
          <p:blipFill>
            <a:blip r:embed="rId4"/>
            <a:stretch>
              <a:fillRect/>
            </a:stretch>
          </p:blipFill>
          <p:spPr>
            <a:xfrm>
              <a:off x="10561525" y="3439793"/>
              <a:ext cx="925099" cy="925099"/>
            </a:xfrm>
            <a:prstGeom prst="rect">
              <a:avLst/>
            </a:prstGeom>
            <a:ln>
              <a:noFill/>
            </a:ln>
          </p:spPr>
        </p:pic>
      </p:grpSp>
      <p:sp>
        <p:nvSpPr>
          <p:cNvPr id="30" name="TextBox 29"/>
          <p:cNvSpPr txBox="1"/>
          <p:nvPr/>
        </p:nvSpPr>
        <p:spPr>
          <a:xfrm>
            <a:off x="1137302" y="2891677"/>
            <a:ext cx="52610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CPAR</a:t>
            </a:r>
            <a:endParaRPr kumimoji="0" lang="en-CA" sz="1050" b="0" i="0" u="none" strike="noStrike" kern="1200" cap="none" spc="0" normalizeH="0" baseline="0" noProof="0">
              <a:ln>
                <a:noFill/>
              </a:ln>
              <a:solidFill>
                <a:prstClr val="black"/>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7A5795AE-1949-2B41-AC3B-8C604C42889F}"/>
              </a:ext>
            </a:extLst>
          </p:cNvPr>
          <p:cNvSpPr txBox="1"/>
          <p:nvPr/>
        </p:nvSpPr>
        <p:spPr>
          <a:xfrm>
            <a:off x="1201656" y="3816830"/>
            <a:ext cx="3121123"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E7A723"/>
                </a:solidFill>
                <a:effectLst/>
                <a:uLnTx/>
                <a:uFillTx/>
                <a:latin typeface="Calibri" panose="020F0502020204030204"/>
                <a:ea typeface="+mn-ea"/>
                <a:cs typeface="+mn-cs"/>
              </a:rPr>
              <a:t>Review panel conflict report and give feedback</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4390049" y="3358121"/>
            <a:ext cx="1373392" cy="1373392"/>
          </a:xfrm>
          <a:prstGeom prst="ellipse">
            <a:avLst/>
          </a:prstGeom>
          <a:blipFill>
            <a:blip r:embed="rId5"/>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007B5C0A-8BCC-3349-BDEB-CAF9A6339135}"/>
              </a:ext>
            </a:extLst>
          </p:cNvPr>
          <p:cNvSpPr txBox="1"/>
          <p:nvPr/>
        </p:nvSpPr>
        <p:spPr>
          <a:xfrm>
            <a:off x="1997158" y="4892102"/>
            <a:ext cx="3149558" cy="954298"/>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5CB4BF"/>
                </a:solidFill>
                <a:effectLst/>
                <a:uLnTx/>
                <a:uFillTx/>
                <a:latin typeface="Calibri" panose="020F0502020204030204"/>
                <a:ea typeface="+mn-ea"/>
                <a:cs typeface="+mn-cs"/>
              </a:rPr>
              <a:t>Receive eNotifications when CPAR patients are in hospital or ER; advise on team process</a:t>
            </a:r>
            <a:endParaRPr kumimoji="0" lang="en-CA" sz="1867" b="0" i="0" u="none" strike="noStrike" kern="1200" cap="none" spc="0" normalizeH="0" baseline="0" noProof="0">
              <a:ln>
                <a:noFill/>
              </a:ln>
              <a:solidFill>
                <a:srgbClr val="5CB4B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AF9C9C3-AB99-1F4C-8CBA-8ED918C1E1B6}"/>
              </a:ext>
            </a:extLst>
          </p:cNvPr>
          <p:cNvSpPr/>
          <p:nvPr/>
        </p:nvSpPr>
        <p:spPr>
          <a:xfrm>
            <a:off x="696838" y="4760524"/>
            <a:ext cx="1284595" cy="1284595"/>
          </a:xfrm>
          <a:prstGeom prst="ellipse">
            <a:avLst/>
          </a:prstGeom>
          <a:blipFill>
            <a:blip r:embed="rId6"/>
            <a:stretch>
              <a:fillRect/>
            </a:stretch>
          </a:blip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0BA0E7A5-E73F-A344-8991-C36D830BE110}"/>
              </a:ext>
            </a:extLst>
          </p:cNvPr>
          <p:cNvSpPr txBox="1"/>
          <p:nvPr/>
        </p:nvSpPr>
        <p:spPr>
          <a:xfrm>
            <a:off x="7286765" y="2531758"/>
            <a:ext cx="2821441" cy="954298"/>
          </a:xfrm>
          <a:prstGeom prst="rect">
            <a:avLst/>
          </a:prstGeom>
          <a:noFill/>
          <a:ln w="28575">
            <a:noFill/>
          </a:ln>
        </p:spPr>
        <p:txBody>
          <a:bodyPr wrap="square" lIns="91436" tIns="45719" rIns="91436"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569BBE"/>
                </a:solidFill>
                <a:effectLst/>
                <a:uLnTx/>
                <a:uFillTx/>
                <a:latin typeface="Calibri" panose="020F0502020204030204"/>
                <a:ea typeface="+mn-ea"/>
                <a:cs typeface="+mn-cs"/>
              </a:rPr>
              <a:t>Provider </a:t>
            </a:r>
            <a:r>
              <a:rPr kumimoji="0" lang="en-CA" sz="1867" b="1" i="0" u="sng" strike="noStrike" kern="1200" cap="none" spc="0" normalizeH="0" baseline="0" noProof="0">
                <a:ln>
                  <a:noFill/>
                </a:ln>
                <a:solidFill>
                  <a:srgbClr val="569BBE"/>
                </a:solidFill>
                <a:effectLst/>
                <a:uLnTx/>
                <a:uFillTx/>
                <a:latin typeface="Calibri" panose="020F0502020204030204"/>
                <a:ea typeface="+mn-ea"/>
                <a:cs typeface="+mn-cs"/>
              </a:rPr>
              <a:t>or</a:t>
            </a:r>
            <a:r>
              <a:rPr kumimoji="0" lang="en-CA" sz="1867" b="1" i="0" u="none" strike="noStrike" kern="1200" cap="none" spc="0" normalizeH="0" baseline="0" noProof="0">
                <a:ln>
                  <a:noFill/>
                </a:ln>
                <a:solidFill>
                  <a:srgbClr val="569BBE"/>
                </a:solidFill>
                <a:effectLst/>
                <a:uLnTx/>
                <a:uFillTx/>
                <a:latin typeface="Calibri" panose="020F0502020204030204"/>
                <a:ea typeface="+mn-ea"/>
                <a:cs typeface="+mn-cs"/>
              </a:rPr>
              <a:t> delegate views CEDs in Netcare for quality assurance</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AF9C9C3-AB99-1F4C-8CBA-8ED918C1E1B6}"/>
              </a:ext>
            </a:extLst>
          </p:cNvPr>
          <p:cNvSpPr/>
          <p:nvPr/>
        </p:nvSpPr>
        <p:spPr>
          <a:xfrm>
            <a:off x="10175476" y="2364662"/>
            <a:ext cx="1284595" cy="1302139"/>
          </a:xfrm>
          <a:prstGeom prst="ellipse">
            <a:avLst/>
          </a:prstGeom>
          <a:blipFill>
            <a:blip r:embed="rId7"/>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0BA0E7A5-E73F-A344-8991-C36D830BE110}"/>
              </a:ext>
            </a:extLst>
          </p:cNvPr>
          <p:cNvSpPr txBox="1"/>
          <p:nvPr/>
        </p:nvSpPr>
        <p:spPr>
          <a:xfrm>
            <a:off x="7892345" y="3968412"/>
            <a:ext cx="282144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275971"/>
                </a:solidFill>
                <a:effectLst/>
                <a:uLnTx/>
                <a:uFillTx/>
                <a:latin typeface="Calibri" panose="020F0502020204030204"/>
                <a:ea typeface="+mn-ea"/>
                <a:cs typeface="+mn-cs"/>
              </a:rPr>
              <a:t>Optional evaluation</a:t>
            </a:r>
            <a:endParaRPr kumimoji="0" lang="en-CA" sz="1867" b="0" i="0" u="none" strike="noStrike" kern="1200" cap="none" spc="0" normalizeH="0" baseline="0" noProof="0">
              <a:ln>
                <a:noFill/>
              </a:ln>
              <a:solidFill>
                <a:srgbClr val="275971"/>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95483BB-33DD-004E-8989-1407B2EA4C7F}"/>
              </a:ext>
            </a:extLst>
          </p:cNvPr>
          <p:cNvSpPr txBox="1"/>
          <p:nvPr/>
        </p:nvSpPr>
        <p:spPr>
          <a:xfrm>
            <a:off x="6836667" y="5127741"/>
            <a:ext cx="3314794"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F7028"/>
                </a:solidFill>
                <a:effectLst/>
                <a:uLnTx/>
                <a:uFillTx/>
                <a:latin typeface="Calibri" panose="020F0502020204030204"/>
                <a:ea typeface="+mn-ea"/>
                <a:cs typeface="+mn-cs"/>
              </a:rPr>
              <a:t>Provider may participate in quality improvement meetings</a:t>
            </a:r>
            <a:endParaRPr kumimoji="0" lang="en-CA" sz="1867" b="0" i="0" u="none" strike="noStrike" kern="1200" cap="none" spc="0" normalizeH="0" baseline="0" noProof="0">
              <a:ln>
                <a:noFill/>
              </a:ln>
              <a:solidFill>
                <a:srgbClr val="CF7028"/>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1DFD9188-E353-FA40-B93C-CADAA7B08D87}"/>
              </a:ext>
            </a:extLst>
          </p:cNvPr>
          <p:cNvSpPr/>
          <p:nvPr/>
        </p:nvSpPr>
        <p:spPr>
          <a:xfrm>
            <a:off x="10167186" y="4740040"/>
            <a:ext cx="1325564" cy="1325564"/>
          </a:xfrm>
          <a:prstGeom prst="ellipse">
            <a:avLst/>
          </a:prstGeom>
          <a:blipFill>
            <a:blip r:embed="rId8"/>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 Placeholder 3">
            <a:extLst>
              <a:ext uri="{FF2B5EF4-FFF2-40B4-BE49-F238E27FC236}">
                <a16:creationId xmlns:a16="http://schemas.microsoft.com/office/drawing/2014/main" id="{74D9AA43-9F22-412A-BF30-5D18209AFEF0}"/>
              </a:ext>
            </a:extLst>
          </p:cNvPr>
          <p:cNvSpPr txBox="1">
            <a:spLocks/>
          </p:cNvSpPr>
          <p:nvPr/>
        </p:nvSpPr>
        <p:spPr>
          <a:xfrm>
            <a:off x="793834" y="1582793"/>
            <a:ext cx="5157787" cy="52819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Physician(s) Required Activities</a:t>
            </a:r>
            <a:endParaRPr kumimoji="0" lang="en-CA" sz="2400" b="1" i="0" u="none" strike="noStrike" kern="1200" cap="none" spc="0" normalizeH="0" baseline="0" noProof="0">
              <a:ln>
                <a:noFill/>
              </a:ln>
              <a:solidFill>
                <a:srgbClr val="275971"/>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BFF64F88-5E8D-4F07-B9CE-74C9825B53D8}"/>
              </a:ext>
            </a:extLst>
          </p:cNvPr>
          <p:cNvSpPr txBox="1">
            <a:spLocks/>
          </p:cNvSpPr>
          <p:nvPr/>
        </p:nvSpPr>
        <p:spPr>
          <a:xfrm>
            <a:off x="6632546" y="1588476"/>
            <a:ext cx="5183188" cy="4603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 Optional Activities</a:t>
            </a:r>
            <a:endParaRPr kumimoji="0" lang="en-CA" sz="2400" b="1" i="0" u="none" strike="noStrike" kern="1200" cap="none" spc="0" normalizeH="0" baseline="0" noProof="0">
              <a:ln>
                <a:noFill/>
              </a:ln>
              <a:solidFill>
                <a:srgbClr val="275971"/>
              </a:solidFill>
              <a:effectLst/>
              <a:uLnTx/>
              <a:uFillTx/>
              <a:latin typeface="Segoe UI"/>
              <a:ea typeface="+mn-ea"/>
              <a:cs typeface="+mn-cs"/>
            </a:endParaRPr>
          </a:p>
        </p:txBody>
      </p:sp>
    </p:spTree>
    <p:extLst>
      <p:ext uri="{BB962C8B-B14F-4D97-AF65-F5344CB8AC3E}">
        <p14:creationId xmlns:p14="http://schemas.microsoft.com/office/powerpoint/2010/main" val="2738454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652676"/>
            <a:ext cx="11131285" cy="871253"/>
          </a:xfrm>
        </p:spPr>
        <p:txBody>
          <a:bodyPr>
            <a:noAutofit/>
          </a:bodyPr>
          <a:lstStyle/>
          <a:p>
            <a:pPr algn="ctr"/>
            <a:r>
              <a:rPr lang="en-US" sz="6000">
                <a:solidFill>
                  <a:schemeClr val="bg1">
                    <a:lumMod val="50000"/>
                  </a:schemeClr>
                </a:solidFill>
              </a:rPr>
              <a:t>Ready to Participate?</a:t>
            </a:r>
            <a:endParaRPr lang="en-CA" sz="6000">
              <a:solidFill>
                <a:schemeClr val="bg1">
                  <a:lumMod val="50000"/>
                </a:schemeClr>
              </a:solidFill>
            </a:endParaRPr>
          </a:p>
        </p:txBody>
      </p:sp>
    </p:spTree>
    <p:extLst>
      <p:ext uri="{BB962C8B-B14F-4D97-AF65-F5344CB8AC3E}">
        <p14:creationId xmlns:p14="http://schemas.microsoft.com/office/powerpoint/2010/main" val="363842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662"/>
          <a:stretch/>
        </p:blipFill>
        <p:spPr>
          <a:xfrm>
            <a:off x="0" y="904874"/>
            <a:ext cx="11657103" cy="5953125"/>
          </a:xfrm>
          <a:prstGeom prst="rect">
            <a:avLst/>
          </a:prstGeom>
        </p:spPr>
      </p:pic>
      <p:sp>
        <p:nvSpPr>
          <p:cNvPr id="4" name="Title 1">
            <a:extLst>
              <a:ext uri="{FF2B5EF4-FFF2-40B4-BE49-F238E27FC236}">
                <a16:creationId xmlns:a16="http://schemas.microsoft.com/office/drawing/2014/main" id="{6BB8F58B-C14F-4146-A0BC-36A6697816A4}"/>
              </a:ext>
            </a:extLst>
          </p:cNvPr>
          <p:cNvSpPr>
            <a:spLocks noGrp="1"/>
          </p:cNvSpPr>
          <p:nvPr>
            <p:ph type="title"/>
          </p:nvPr>
        </p:nvSpPr>
        <p:spPr>
          <a:xfrm>
            <a:off x="693821" y="176576"/>
            <a:ext cx="10515600" cy="649320"/>
          </a:xfrm>
        </p:spPr>
        <p:txBody>
          <a:bodyPr>
            <a:normAutofit fontScale="90000"/>
          </a:bodyPr>
          <a:lstStyle/>
          <a:p>
            <a:r>
              <a:rPr lang="en-US" sz="4000">
                <a:solidFill>
                  <a:srgbClr val="275971"/>
                </a:solidFill>
              </a:rPr>
              <a:t>The Clinic Journey</a:t>
            </a:r>
            <a:br>
              <a:rPr lang="en-US" sz="3600">
                <a:solidFill>
                  <a:srgbClr val="275971"/>
                </a:solidFill>
              </a:rPr>
            </a:br>
            <a:r>
              <a:rPr lang="en-US" sz="2200">
                <a:solidFill>
                  <a:srgbClr val="275971"/>
                </a:solidFill>
              </a:rPr>
              <a:t>Registration and Participation: For Clinics with Panels</a:t>
            </a:r>
            <a:endParaRPr lang="en-CA" sz="3600">
              <a:solidFill>
                <a:srgbClr val="275971"/>
              </a:solidFill>
            </a:endParaRPr>
          </a:p>
        </p:txBody>
      </p:sp>
    </p:spTree>
    <p:extLst>
      <p:ext uri="{BB962C8B-B14F-4D97-AF65-F5344CB8AC3E}">
        <p14:creationId xmlns:p14="http://schemas.microsoft.com/office/powerpoint/2010/main" val="1890115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CBBC-537D-4380-8334-F0A98B4378D3}"/>
              </a:ext>
            </a:extLst>
          </p:cNvPr>
          <p:cNvSpPr>
            <a:spLocks noGrp="1"/>
          </p:cNvSpPr>
          <p:nvPr>
            <p:ph type="title"/>
          </p:nvPr>
        </p:nvSpPr>
        <p:spPr>
          <a:xfrm>
            <a:off x="693821" y="176576"/>
            <a:ext cx="10382888" cy="649320"/>
          </a:xfrm>
        </p:spPr>
        <p:txBody>
          <a:bodyPr/>
          <a:lstStyle/>
          <a:p>
            <a:pPr>
              <a:lnSpc>
                <a:spcPct val="100000"/>
              </a:lnSpc>
            </a:pPr>
            <a:r>
              <a:rPr lang="en-CA"/>
              <a:t>The Clinic Journey – Registration &amp; Participation</a:t>
            </a:r>
            <a:br>
              <a:rPr lang="en-CA"/>
            </a:br>
            <a:r>
              <a:rPr lang="en-CA" sz="2800" i="1"/>
              <a:t>(for Participants Submitting Encounters and/or Consult Reports)</a:t>
            </a:r>
            <a:endParaRPr lang="en-CA" i="1"/>
          </a:p>
        </p:txBody>
      </p:sp>
      <p:sp>
        <p:nvSpPr>
          <p:cNvPr id="4" name="Slide Number Placeholder 3">
            <a:extLst>
              <a:ext uri="{FF2B5EF4-FFF2-40B4-BE49-F238E27FC236}">
                <a16:creationId xmlns:a16="http://schemas.microsoft.com/office/drawing/2014/main" id="{F34257AE-4EDC-4B56-8530-5A3ED055D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39084DAE-E499-48F3-AA7C-A46F29EB2FA7}"/>
              </a:ext>
            </a:extLst>
          </p:cNvPr>
          <p:cNvPicPr>
            <a:picLocks noChangeAspect="1"/>
          </p:cNvPicPr>
          <p:nvPr/>
        </p:nvPicPr>
        <p:blipFill rotWithShape="1">
          <a:blip r:embed="rId3"/>
          <a:srcRect t="14406"/>
          <a:stretch/>
        </p:blipFill>
        <p:spPr>
          <a:xfrm>
            <a:off x="2165383" y="1429766"/>
            <a:ext cx="7861234" cy="4237102"/>
          </a:xfrm>
          <a:prstGeom prst="rect">
            <a:avLst/>
          </a:prstGeom>
        </p:spPr>
      </p:pic>
      <p:sp>
        <p:nvSpPr>
          <p:cNvPr id="8" name="TextBox 7">
            <a:extLst>
              <a:ext uri="{FF2B5EF4-FFF2-40B4-BE49-F238E27FC236}">
                <a16:creationId xmlns:a16="http://schemas.microsoft.com/office/drawing/2014/main" id="{27CC2EC6-F6B1-4E7E-BF88-F1A908FE58F8}"/>
              </a:ext>
            </a:extLst>
          </p:cNvPr>
          <p:cNvSpPr txBox="1"/>
          <p:nvPr/>
        </p:nvSpPr>
        <p:spPr>
          <a:xfrm>
            <a:off x="2339742" y="5666868"/>
            <a:ext cx="35733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Confirmation of Participation Form</a:t>
            </a:r>
          </a:p>
        </p:txBody>
      </p:sp>
      <p:sp>
        <p:nvSpPr>
          <p:cNvPr id="10" name="TextBox 9">
            <a:extLst>
              <a:ext uri="{FF2B5EF4-FFF2-40B4-BE49-F238E27FC236}">
                <a16:creationId xmlns:a16="http://schemas.microsoft.com/office/drawing/2014/main" id="{22A9752A-CEAC-451D-9F78-F27F30E3D3E0}"/>
              </a:ext>
            </a:extLst>
          </p:cNvPr>
          <p:cNvSpPr txBox="1"/>
          <p:nvPr/>
        </p:nvSpPr>
        <p:spPr>
          <a:xfrm>
            <a:off x="6278878" y="5843303"/>
            <a:ext cx="35733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Participation Package</a:t>
            </a:r>
          </a:p>
        </p:txBody>
      </p:sp>
    </p:spTree>
    <p:extLst>
      <p:ext uri="{BB962C8B-B14F-4D97-AF65-F5344CB8AC3E}">
        <p14:creationId xmlns:p14="http://schemas.microsoft.com/office/powerpoint/2010/main" val="107480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964779" cy="571504"/>
          </a:xfrm>
        </p:spPr>
        <p:txBody>
          <a:bodyPr>
            <a:normAutofit/>
          </a:bodyPr>
          <a:lstStyle/>
          <a:p>
            <a:r>
              <a:rPr lang="en-US" sz="3200">
                <a:solidFill>
                  <a:srgbClr val="275971"/>
                </a:solidFill>
                <a:ea typeface="Helvetica Neue Condensed" panose="02000503000000020004" pitchFamily="2" charset="0"/>
              </a:rPr>
              <a:t>Ready to Complete the Confirmation of Participation Form?</a:t>
            </a:r>
            <a:endParaRPr lang="en-CA" sz="3200">
              <a:solidFill>
                <a:srgbClr val="275971"/>
              </a:solidFill>
              <a:ea typeface="Helvetica Neue Condensed" panose="02000503000000020004" pitchFamily="2" charset="0"/>
            </a:endParaRPr>
          </a:p>
        </p:txBody>
      </p:sp>
      <p:sp>
        <p:nvSpPr>
          <p:cNvPr id="7" name="Content Placeholder 6"/>
          <p:cNvSpPr>
            <a:spLocks noGrp="1"/>
          </p:cNvSpPr>
          <p:nvPr>
            <p:ph idx="1"/>
          </p:nvPr>
        </p:nvSpPr>
        <p:spPr>
          <a:xfrm>
            <a:off x="3540948" y="2072987"/>
            <a:ext cx="5767131" cy="3594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r>
              <a:rPr lang="en-US" sz="2400" b="1"/>
              <a:t>Part A: Gather Clinic Information</a:t>
            </a:r>
          </a:p>
          <a:p>
            <a:pPr>
              <a:buFont typeface="Wingdings" panose="05000000000000000000" pitchFamily="2" charset="2"/>
              <a:buChar char="ü"/>
            </a:pPr>
            <a:r>
              <a:rPr lang="en-US" sz="1800"/>
              <a:t>Decide who will be the clinic Site Liaison (and alternate)</a:t>
            </a:r>
          </a:p>
          <a:p>
            <a:pPr marL="0" indent="0">
              <a:buNone/>
            </a:pPr>
            <a:r>
              <a:rPr lang="en-US" sz="2400" b="1"/>
              <a:t>Part B: Clinic Readiness</a:t>
            </a:r>
          </a:p>
          <a:p>
            <a:pPr>
              <a:buFont typeface="Wingdings" panose="05000000000000000000" pitchFamily="2" charset="2"/>
              <a:buChar char="ü"/>
            </a:pPr>
            <a:r>
              <a:rPr lang="en-US" sz="1800"/>
              <a:t>Respond to questions</a:t>
            </a:r>
          </a:p>
          <a:p>
            <a:pPr marL="0" indent="0">
              <a:buNone/>
            </a:pPr>
            <a:r>
              <a:rPr lang="en-US" sz="2400" b="1"/>
              <a:t>Part C: Identify Participating Providers</a:t>
            </a:r>
          </a:p>
          <a:p>
            <a:pPr>
              <a:buFont typeface="Wingdings" panose="05000000000000000000" pitchFamily="2" charset="2"/>
              <a:buChar char="ü"/>
            </a:pPr>
            <a:r>
              <a:rPr lang="en-US" sz="1800"/>
              <a:t>Providers with panels upload</a:t>
            </a:r>
          </a:p>
          <a:p>
            <a:pPr marL="0" indent="0">
              <a:buNone/>
            </a:pPr>
            <a:r>
              <a:rPr lang="en-US" sz="1800"/>
              <a:t>panels and encounters</a:t>
            </a:r>
          </a:p>
          <a:p>
            <a:pPr>
              <a:buFont typeface="Wingdings" panose="05000000000000000000" pitchFamily="2" charset="2"/>
              <a:buChar char="ü"/>
            </a:pPr>
            <a:r>
              <a:rPr lang="en-US" sz="1800"/>
              <a:t>Providers who write consult reports upload consult reports</a:t>
            </a:r>
            <a:endParaRPr lang="en-CA" sz="1800"/>
          </a:p>
        </p:txBody>
      </p:sp>
      <p:pic>
        <p:nvPicPr>
          <p:cNvPr id="5" name="Picture 4"/>
          <p:cNvPicPr>
            <a:picLocks noChangeAspect="1"/>
          </p:cNvPicPr>
          <p:nvPr/>
        </p:nvPicPr>
        <p:blipFill>
          <a:blip r:embed="rId3"/>
          <a:stretch>
            <a:fillRect/>
          </a:stretch>
        </p:blipFill>
        <p:spPr>
          <a:xfrm>
            <a:off x="352425" y="1697040"/>
            <a:ext cx="3067986" cy="397033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9202283" y="1443177"/>
            <a:ext cx="2301320" cy="29860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p:cNvSpPr txBox="1"/>
          <p:nvPr/>
        </p:nvSpPr>
        <p:spPr>
          <a:xfrm>
            <a:off x="8649474" y="1068877"/>
            <a:ext cx="33982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CPAR Roles and Responsibilities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1" name="Straight Arrow Connector 10"/>
          <p:cNvCxnSpPr>
            <a:cxnSpLocks/>
          </p:cNvCxnSpPr>
          <p:nvPr/>
        </p:nvCxnSpPr>
        <p:spPr>
          <a:xfrm>
            <a:off x="8447809" y="2452255"/>
            <a:ext cx="1226416" cy="395720"/>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08079" y="4563190"/>
            <a:ext cx="26543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prstClr val="black"/>
                </a:solidFill>
                <a:effectLst/>
                <a:uLnTx/>
                <a:uFillTx/>
                <a:latin typeface="Segoe UI"/>
                <a:ea typeface="+mn-ea"/>
                <a:cs typeface="+mn-cs"/>
              </a:rPr>
              <a:t>Providers with panels can sign up for eNotifications when enabled</a:t>
            </a:r>
            <a:endParaRPr kumimoji="0" lang="en-CA" sz="2000" b="0" i="0" u="none" strike="noStrike" kern="1200" cap="none" spc="0" normalizeH="0" baseline="0" noProof="0">
              <a:ln>
                <a:noFill/>
              </a:ln>
              <a:solidFill>
                <a:prstClr val="black"/>
              </a:solidFill>
              <a:effectLst/>
              <a:uLnTx/>
              <a:uFillTx/>
              <a:latin typeface="Segoe UI"/>
              <a:ea typeface="+mn-ea"/>
              <a:cs typeface="+mn-cs"/>
            </a:endParaRPr>
          </a:p>
        </p:txBody>
      </p:sp>
      <p:sp>
        <p:nvSpPr>
          <p:cNvPr id="2" name="TextBox 1"/>
          <p:cNvSpPr txBox="1"/>
          <p:nvPr/>
        </p:nvSpPr>
        <p:spPr>
          <a:xfrm>
            <a:off x="415351" y="5885935"/>
            <a:ext cx="2868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See Team Toolkit Appendix C</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7698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a:solidFill>
                  <a:srgbClr val="275971"/>
                </a:solidFill>
                <a:latin typeface="+mn-lt"/>
              </a:rPr>
              <a:t>CII/CPAR Alignment with PCN Initiatives</a:t>
            </a:r>
            <a:endParaRPr lang="en-CA" sz="3600">
              <a:solidFill>
                <a:srgbClr val="275971"/>
              </a:solidFill>
              <a:latin typeface="+mn-lt"/>
            </a:endParaRPr>
          </a:p>
        </p:txBody>
      </p:sp>
      <p:pic>
        <p:nvPicPr>
          <p:cNvPr id="8" name="Picture 2">
            <a:extLst>
              <a:ext uri="{FF2B5EF4-FFF2-40B4-BE49-F238E27FC236}">
                <a16:creationId xmlns:a16="http://schemas.microsoft.com/office/drawing/2014/main" id="{21778C28-EE7B-4838-BBEA-2DA29D8FF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415" y="3742590"/>
            <a:ext cx="3531655" cy="343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7440150" y="1499285"/>
            <a:ext cx="1561055" cy="1622877"/>
          </a:xfrm>
          <a:prstGeom prst="rect">
            <a:avLst/>
          </a:prstGeom>
        </p:spPr>
      </p:pic>
      <p:sp>
        <p:nvSpPr>
          <p:cNvPr id="3" name="TextBox 2"/>
          <p:cNvSpPr txBox="1"/>
          <p:nvPr/>
        </p:nvSpPr>
        <p:spPr>
          <a:xfrm>
            <a:off x="9168341" y="1798576"/>
            <a:ext cx="1956017"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Transitions</a:t>
            </a:r>
            <a:r>
              <a:rPr kumimoji="0" lang="en-CA" sz="2400" b="0" i="0" u="none" strike="noStrike" kern="1200" cap="none" spc="0" normalizeH="0" baseline="0" noProof="0">
                <a:ln>
                  <a:noFill/>
                </a:ln>
                <a:solidFill>
                  <a:srgbClr val="275971"/>
                </a:solidFill>
                <a:effectLst/>
                <a:uLnTx/>
                <a:uFillTx/>
                <a:latin typeface="Segoe UI"/>
                <a:ea typeface="+mn-ea"/>
                <a:cs typeface="Arial" charset="0"/>
              </a:rPr>
              <a:t> </a:t>
            </a: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of Care</a:t>
            </a:r>
          </a:p>
        </p:txBody>
      </p:sp>
      <p:pic>
        <p:nvPicPr>
          <p:cNvPr id="11" name="Content Placeholder 4">
            <a:extLst>
              <a:ext uri="{FF2B5EF4-FFF2-40B4-BE49-F238E27FC236}">
                <a16:creationId xmlns:a16="http://schemas.microsoft.com/office/drawing/2014/main" id="{9C70319B-847E-8349-93F1-BB5C1BE1A514}"/>
              </a:ext>
            </a:extLst>
          </p:cNvPr>
          <p:cNvPicPr>
            <a:picLocks noGrp="1" noChangeAspect="1"/>
          </p:cNvPicPr>
          <p:nvPr>
            <p:ph sz="half" idx="4294967295"/>
          </p:nvPr>
        </p:nvPicPr>
        <p:blipFill>
          <a:blip r:embed="rId5"/>
          <a:stretch>
            <a:fillRect/>
          </a:stretch>
        </p:blipFill>
        <p:spPr>
          <a:xfrm>
            <a:off x="7113316" y="3956450"/>
            <a:ext cx="2510069" cy="1790067"/>
          </a:xfrm>
          <a:prstGeom prst="rect">
            <a:avLst/>
          </a:prstGeom>
        </p:spPr>
      </p:pic>
      <p:sp>
        <p:nvSpPr>
          <p:cNvPr id="13" name="TextBox 12"/>
          <p:cNvSpPr txBox="1"/>
          <p:nvPr/>
        </p:nvSpPr>
        <p:spPr>
          <a:xfrm>
            <a:off x="9821439" y="4442572"/>
            <a:ext cx="1747171"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Opioid Response</a:t>
            </a:r>
          </a:p>
        </p:txBody>
      </p:sp>
      <p:sp>
        <p:nvSpPr>
          <p:cNvPr id="14" name="TextBox 13"/>
          <p:cNvSpPr txBox="1"/>
          <p:nvPr/>
        </p:nvSpPr>
        <p:spPr>
          <a:xfrm>
            <a:off x="1199456" y="1748206"/>
            <a:ext cx="1391471" cy="1200329"/>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Patient’s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Medical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Home</a:t>
            </a:r>
          </a:p>
        </p:txBody>
      </p:sp>
      <p:sp>
        <p:nvSpPr>
          <p:cNvPr id="15" name="TextBox 14"/>
          <p:cNvSpPr txBox="1"/>
          <p:nvPr/>
        </p:nvSpPr>
        <p:spPr>
          <a:xfrm>
            <a:off x="815413" y="4257906"/>
            <a:ext cx="1713091" cy="1200329"/>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Continuity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Of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275971"/>
                </a:solidFill>
                <a:effectLst/>
                <a:uLnTx/>
                <a:uFillTx/>
                <a:latin typeface="Segoe UI"/>
                <a:ea typeface="+mn-ea"/>
                <a:cs typeface="Arial" panose="020B0604020202020204" pitchFamily="34" charset="0"/>
              </a:rPr>
              <a:t>Care</a:t>
            </a:r>
          </a:p>
        </p:txBody>
      </p:sp>
      <p:pic>
        <p:nvPicPr>
          <p:cNvPr id="16" name="Picture 15"/>
          <p:cNvPicPr/>
          <p:nvPr/>
        </p:nvPicPr>
        <p:blipFill>
          <a:blip r:embed="rId6"/>
          <a:stretch>
            <a:fillRect/>
          </a:stretch>
        </p:blipFill>
        <p:spPr>
          <a:xfrm>
            <a:off x="2752458" y="1275737"/>
            <a:ext cx="2937265" cy="2406650"/>
          </a:xfrm>
          <a:prstGeom prst="rect">
            <a:avLst/>
          </a:prstGeom>
        </p:spPr>
      </p:pic>
    </p:spTree>
    <p:extLst>
      <p:ext uri="{BB962C8B-B14F-4D97-AF65-F5344CB8AC3E}">
        <p14:creationId xmlns:p14="http://schemas.microsoft.com/office/powerpoint/2010/main" val="3270614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972800" cy="695325"/>
          </a:xfrm>
        </p:spPr>
        <p:txBody>
          <a:bodyPr>
            <a:normAutofit/>
          </a:bodyPr>
          <a:lstStyle/>
          <a:p>
            <a:r>
              <a:rPr lang="en-US" sz="3600">
                <a:solidFill>
                  <a:srgbClr val="275971"/>
                </a:solidFill>
                <a:ea typeface="Helvetica Neue Condensed" panose="02000503000000020004" pitchFamily="2" charset="0"/>
              </a:rPr>
              <a:t>Confirmation of Participation Form – Page 2</a:t>
            </a:r>
            <a:endParaRPr lang="en-CA" sz="3600">
              <a:solidFill>
                <a:srgbClr val="275971"/>
              </a:solidFill>
              <a:ea typeface="Helvetica Neue Condensed" panose="02000503000000020004" pitchFamily="2" charset="0"/>
            </a:endParaRPr>
          </a:p>
        </p:txBody>
      </p:sp>
      <p:sp>
        <p:nvSpPr>
          <p:cNvPr id="3" name="Content Placeholder 2"/>
          <p:cNvSpPr>
            <a:spLocks noGrp="1"/>
          </p:cNvSpPr>
          <p:nvPr>
            <p:ph idx="1"/>
          </p:nvPr>
        </p:nvSpPr>
        <p:spPr>
          <a:xfrm>
            <a:off x="3881956" y="1671999"/>
            <a:ext cx="7700444" cy="3601315"/>
          </a:xfrm>
        </p:spPr>
        <p:txBody>
          <a:bodyPr>
            <a:normAutofit/>
          </a:bodyPr>
          <a:lstStyle/>
          <a:p>
            <a:pPr marL="0" indent="0">
              <a:buNone/>
            </a:pPr>
            <a:r>
              <a:rPr lang="en-US" sz="2400" b="1"/>
              <a:t>Part D: Clinic Governance</a:t>
            </a:r>
          </a:p>
          <a:p>
            <a:pPr>
              <a:buFont typeface="Wingdings" panose="05000000000000000000" pitchFamily="2" charset="2"/>
              <a:buChar char="ü"/>
            </a:pPr>
            <a:r>
              <a:rPr lang="en-US" sz="2000"/>
              <a:t>Is there a primary custodian at the clinic?</a:t>
            </a:r>
          </a:p>
          <a:p>
            <a:pPr marL="0" indent="0">
              <a:buNone/>
            </a:pPr>
            <a:r>
              <a:rPr lang="en-US" sz="2400" b="1"/>
              <a:t>Part E: Provider Awareness and Agreement</a:t>
            </a:r>
          </a:p>
          <a:p>
            <a:pPr>
              <a:buFont typeface="Wingdings" panose="05000000000000000000" pitchFamily="2" charset="2"/>
              <a:buChar char="ü"/>
            </a:pPr>
            <a:r>
              <a:rPr lang="en-US" sz="2000"/>
              <a:t>Confirm provider awareness</a:t>
            </a:r>
          </a:p>
          <a:p>
            <a:pPr marL="0" indent="0">
              <a:buNone/>
            </a:pPr>
            <a:r>
              <a:rPr lang="en-US" sz="2400" b="1"/>
              <a:t>Part F: Training Confirmation</a:t>
            </a:r>
          </a:p>
          <a:p>
            <a:pPr>
              <a:buFont typeface="Wingdings" panose="05000000000000000000" pitchFamily="2" charset="2"/>
              <a:buChar char="ü"/>
            </a:pPr>
            <a:r>
              <a:rPr lang="en-US" sz="2000"/>
              <a:t>Providers reviewed privacy materials</a:t>
            </a:r>
          </a:p>
          <a:p>
            <a:pPr>
              <a:buFont typeface="Wingdings" panose="05000000000000000000" pitchFamily="2" charset="2"/>
              <a:buChar char="ü"/>
            </a:pPr>
            <a:r>
              <a:rPr lang="en-US" sz="2000"/>
              <a:t>Team is aware of roles and responsibilities</a:t>
            </a:r>
          </a:p>
          <a:p>
            <a:pPr>
              <a:buFont typeface="Wingdings" panose="05000000000000000000" pitchFamily="2" charset="2"/>
              <a:buChar char="ü"/>
            </a:pPr>
            <a:r>
              <a:rPr lang="en-US" sz="2000"/>
              <a:t>EMR mapping to Netcare understood</a:t>
            </a:r>
          </a:p>
          <a:p>
            <a:pPr>
              <a:buFont typeface="Wingdings" panose="05000000000000000000" pitchFamily="2" charset="2"/>
              <a:buChar char="ü"/>
            </a:pPr>
            <a:r>
              <a:rPr lang="en-US" sz="2000"/>
              <a:t>Panel readiness checklist (for panel clinics only)</a:t>
            </a:r>
          </a:p>
          <a:p>
            <a:pPr>
              <a:buFont typeface="Wingdings" panose="05000000000000000000" pitchFamily="2" charset="2"/>
              <a:buChar char="ü"/>
            </a:pPr>
            <a:endParaRPr lang="en-CA" sz="2400"/>
          </a:p>
        </p:txBody>
      </p:sp>
      <p:pic>
        <p:nvPicPr>
          <p:cNvPr id="5" name="Picture 4"/>
          <p:cNvPicPr>
            <a:picLocks noChangeAspect="1"/>
          </p:cNvPicPr>
          <p:nvPr/>
        </p:nvPicPr>
        <p:blipFill>
          <a:blip r:embed="rId3"/>
          <a:stretch>
            <a:fillRect/>
          </a:stretch>
        </p:blipFill>
        <p:spPr>
          <a:xfrm>
            <a:off x="609600" y="1480270"/>
            <a:ext cx="3066763" cy="398477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1344987" y="5888746"/>
            <a:ext cx="8874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6A0D8"/>
                </a:solidFill>
                <a:effectLst/>
                <a:uLnTx/>
                <a:uFillTx/>
                <a:latin typeface="Segoe UI"/>
                <a:ea typeface="+mn-ea"/>
                <a:cs typeface="+mn-cs"/>
              </a:rPr>
              <a:t>Note: </a:t>
            </a:r>
            <a:r>
              <a:rPr kumimoji="0" lang="en-US" sz="1800" b="0" i="0" u="none" strike="noStrike" kern="1200" cap="none" spc="0" normalizeH="0" baseline="0" noProof="0">
                <a:ln>
                  <a:noFill/>
                </a:ln>
                <a:solidFill>
                  <a:srgbClr val="46A0D8"/>
                </a:solidFill>
                <a:effectLst/>
                <a:uLnTx/>
                <a:uFillTx/>
                <a:latin typeface="Segoe UI"/>
                <a:ea typeface="+mn-ea"/>
                <a:cs typeface="+mn-cs"/>
              </a:rPr>
              <a:t>Page 3 of the Confirmation of Participation Form provides detailed instructions.</a:t>
            </a:r>
            <a:endParaRPr kumimoji="0" lang="en-CA" sz="1800" b="0" i="0" u="none" strike="noStrike" kern="1200" cap="none" spc="0" normalizeH="0" baseline="0" noProof="0">
              <a:ln>
                <a:noFill/>
              </a:ln>
              <a:solidFill>
                <a:srgbClr val="46A0D8"/>
              </a:solidFill>
              <a:effectLst/>
              <a:uLnTx/>
              <a:uFillTx/>
              <a:latin typeface="Segoe UI"/>
              <a:ea typeface="+mn-ea"/>
              <a:cs typeface="+mn-cs"/>
            </a:endParaRPr>
          </a:p>
        </p:txBody>
      </p:sp>
    </p:spTree>
    <p:extLst>
      <p:ext uri="{BB962C8B-B14F-4D97-AF65-F5344CB8AC3E}">
        <p14:creationId xmlns:p14="http://schemas.microsoft.com/office/powerpoint/2010/main" val="1672339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343866"/>
            <a:ext cx="11131285" cy="1488875"/>
          </a:xfrm>
        </p:spPr>
        <p:txBody>
          <a:bodyPr>
            <a:noAutofit/>
          </a:bodyPr>
          <a:lstStyle/>
          <a:p>
            <a:pPr algn="ctr"/>
            <a:r>
              <a:rPr lang="en-US" sz="6000">
                <a:solidFill>
                  <a:schemeClr val="bg1">
                    <a:lumMod val="50000"/>
                  </a:schemeClr>
                </a:solidFill>
              </a:rPr>
              <a:t>Pre Go-Live Tips</a:t>
            </a:r>
            <a:br>
              <a:rPr lang="en-US" sz="6000">
                <a:solidFill>
                  <a:schemeClr val="bg1">
                    <a:lumMod val="50000"/>
                  </a:schemeClr>
                </a:solidFill>
              </a:rPr>
            </a:br>
            <a:r>
              <a:rPr lang="en-US" sz="6000">
                <a:solidFill>
                  <a:schemeClr val="bg1">
                    <a:lumMod val="50000"/>
                  </a:schemeClr>
                </a:solidFill>
              </a:rPr>
              <a:t>Tools and Supports</a:t>
            </a:r>
            <a:endParaRPr lang="en-CA" sz="6000">
              <a:solidFill>
                <a:schemeClr val="bg1">
                  <a:lumMod val="50000"/>
                </a:schemeClr>
              </a:solidFill>
            </a:endParaRPr>
          </a:p>
        </p:txBody>
      </p:sp>
      <p:sp>
        <p:nvSpPr>
          <p:cNvPr id="2" name="Rectangle 1"/>
          <p:cNvSpPr/>
          <p:nvPr/>
        </p:nvSpPr>
        <p:spPr>
          <a:xfrm>
            <a:off x="2896439" y="3120509"/>
            <a:ext cx="74698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Segoe UI"/>
                <a:ea typeface="+mn-ea"/>
                <a:cs typeface="+mn-cs"/>
                <a:hlinkClick r:id="rId3"/>
              </a:rPr>
              <a:t>https://actt.albertadoctors.org/cii-cpar/toolsresources</a:t>
            </a:r>
            <a:endParaRPr kumimoji="0" lang="en-CA" sz="24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51254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1276506" cy="815717"/>
          </a:xfrm>
        </p:spPr>
        <p:txBody>
          <a:bodyPr>
            <a:normAutofit/>
          </a:bodyPr>
          <a:lstStyle/>
          <a:p>
            <a:r>
              <a:rPr lang="en-US" sz="3600"/>
              <a:t>Panel Tips – Review your Panel List</a:t>
            </a:r>
            <a:endParaRPr lang="en-CA" sz="3600"/>
          </a:p>
        </p:txBody>
      </p:sp>
      <p:sp>
        <p:nvSpPr>
          <p:cNvPr id="3" name="Content Placeholder 2"/>
          <p:cNvSpPr>
            <a:spLocks noGrp="1"/>
          </p:cNvSpPr>
          <p:nvPr>
            <p:ph idx="1"/>
          </p:nvPr>
        </p:nvSpPr>
        <p:spPr>
          <a:xfrm>
            <a:off x="693821" y="1116900"/>
            <a:ext cx="6294120" cy="4351338"/>
          </a:xfrm>
        </p:spPr>
        <p:txBody>
          <a:bodyPr>
            <a:normAutofit/>
          </a:bodyPr>
          <a:lstStyle/>
          <a:p>
            <a:pPr>
              <a:buFont typeface="Wingdings" panose="05000000000000000000" pitchFamily="2" charset="2"/>
              <a:buChar char="ü"/>
            </a:pPr>
            <a:r>
              <a:rPr lang="en-US"/>
              <a:t>Every patient on a CPAR Panel must have a “paneled” status in Patient Status Management </a:t>
            </a:r>
          </a:p>
          <a:p>
            <a:pPr>
              <a:buFont typeface="Wingdings" panose="05000000000000000000" pitchFamily="2" charset="2"/>
              <a:buChar char="ü"/>
            </a:pPr>
            <a:endParaRPr lang="en-US"/>
          </a:p>
          <a:p>
            <a:pPr>
              <a:buFont typeface="Wingdings" panose="05000000000000000000" pitchFamily="2" charset="2"/>
              <a:buChar char="ü"/>
            </a:pPr>
            <a:endParaRPr lang="en-US"/>
          </a:p>
          <a:p>
            <a:pPr>
              <a:buFont typeface="Wingdings" panose="05000000000000000000" pitchFamily="2" charset="2"/>
              <a:buChar char="ü"/>
            </a:pPr>
            <a:endParaRPr lang="en-US"/>
          </a:p>
          <a:p>
            <a:pPr>
              <a:buFont typeface="Wingdings" panose="05000000000000000000" pitchFamily="2" charset="2"/>
              <a:buChar char="ü"/>
            </a:pPr>
            <a:endParaRPr lang="en-US"/>
          </a:p>
          <a:p>
            <a:pPr marL="0" indent="0">
              <a:buNone/>
            </a:pPr>
            <a:endParaRPr lang="en-US"/>
          </a:p>
          <a:p>
            <a:pPr>
              <a:buFont typeface="Wingdings" panose="05000000000000000000" pitchFamily="2" charset="2"/>
              <a:buChar char="ü"/>
            </a:pPr>
            <a:endParaRPr lang="en-US"/>
          </a:p>
          <a:p>
            <a:pPr>
              <a:buFont typeface="Wingdings" panose="05000000000000000000" pitchFamily="2" charset="2"/>
              <a:buChar char="ü"/>
            </a:pPr>
            <a:endParaRPr lang="en-US"/>
          </a:p>
          <a:p>
            <a:pPr marL="0" indent="0">
              <a:buNone/>
            </a:pPr>
            <a:endParaRPr lang="en-US"/>
          </a:p>
          <a:p>
            <a:pPr>
              <a:buFont typeface="Wingdings" panose="05000000000000000000" pitchFamily="2" charset="2"/>
              <a:buChar char="ü"/>
            </a:pPr>
            <a:endParaRPr lang="en-US"/>
          </a:p>
          <a:p>
            <a:pPr>
              <a:buFont typeface="Wingdings" panose="05000000000000000000" pitchFamily="2" charset="2"/>
              <a:buChar char="ü"/>
            </a:pPr>
            <a:endParaRPr lang="en-US"/>
          </a:p>
          <a:p>
            <a:pPr>
              <a:buFont typeface="Wingdings" panose="05000000000000000000" pitchFamily="2" charset="2"/>
              <a:buChar char="ü"/>
            </a:pPr>
            <a:endParaRPr lang="en-CA"/>
          </a:p>
        </p:txBody>
      </p:sp>
      <p:pic>
        <p:nvPicPr>
          <p:cNvPr id="9" name="Picture 8"/>
          <p:cNvPicPr>
            <a:picLocks noChangeAspect="1"/>
          </p:cNvPicPr>
          <p:nvPr/>
        </p:nvPicPr>
        <p:blipFill>
          <a:blip r:embed="rId3"/>
          <a:stretch>
            <a:fillRect/>
          </a:stretch>
        </p:blipFill>
        <p:spPr>
          <a:xfrm>
            <a:off x="433968" y="1954928"/>
            <a:ext cx="6927153" cy="332420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TextBox 9"/>
          <p:cNvSpPr txBox="1"/>
          <p:nvPr/>
        </p:nvSpPr>
        <p:spPr>
          <a:xfrm>
            <a:off x="7712015" y="1878094"/>
            <a:ext cx="4102100" cy="3477875"/>
          </a:xfrm>
          <a:prstGeom prst="rect">
            <a:avLst/>
          </a:prstGeom>
          <a:noFill/>
        </p:spPr>
        <p:txBody>
          <a:bodyPr wrap="square" rtlCol="0">
            <a:spAutoFit/>
          </a:bodyPr>
          <a:lstStyle/>
          <a:p>
            <a:r>
              <a:rPr lang="en-US" sz="2000"/>
              <a:t>To upload to CPAR, each patient MUST:</a:t>
            </a:r>
          </a:p>
          <a:p>
            <a:pPr>
              <a:buFont typeface="Wingdings" panose="05000000000000000000" pitchFamily="2" charset="2"/>
              <a:buChar char="ü"/>
            </a:pPr>
            <a:r>
              <a:rPr lang="en-US" sz="2000"/>
              <a:t>Have a Last Visit Date</a:t>
            </a:r>
          </a:p>
          <a:p>
            <a:pPr>
              <a:buFont typeface="Wingdings" panose="05000000000000000000" pitchFamily="2" charset="2"/>
              <a:buChar char="ü"/>
            </a:pPr>
            <a:r>
              <a:rPr lang="en-US" sz="2000"/>
              <a:t>Have a Demographics Validated date</a:t>
            </a:r>
          </a:p>
          <a:p>
            <a:endParaRPr lang="en-CA" sz="2000"/>
          </a:p>
          <a:p>
            <a:endParaRPr lang="en-CA" sz="2000"/>
          </a:p>
          <a:p>
            <a:r>
              <a:rPr lang="en-US" sz="2000"/>
              <a:t>Every status included on the CPAR panel must have the “Paneled” box checked to submit to CPAR </a:t>
            </a:r>
            <a:endParaRPr lang="en-CA" sz="2000"/>
          </a:p>
          <a:p>
            <a:endParaRPr lang="en-CA" sz="2000"/>
          </a:p>
        </p:txBody>
      </p:sp>
      <p:cxnSp>
        <p:nvCxnSpPr>
          <p:cNvPr id="5" name="Straight Arrow Connector 4"/>
          <p:cNvCxnSpPr>
            <a:cxnSpLocks/>
          </p:cNvCxnSpPr>
          <p:nvPr/>
        </p:nvCxnSpPr>
        <p:spPr>
          <a:xfrm flipH="1">
            <a:off x="6096001" y="4559808"/>
            <a:ext cx="1616014"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0712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608163" cy="1070333"/>
          </a:xfrm>
        </p:spPr>
        <p:txBody>
          <a:bodyPr>
            <a:normAutofit fontScale="90000"/>
          </a:bodyPr>
          <a:lstStyle/>
          <a:p>
            <a:r>
              <a:rPr lang="en-US" sz="3600"/>
              <a:t>Run a Panel List Before your First Upload in Practice Management Reporting or Advanced Search</a:t>
            </a:r>
            <a:endParaRPr lang="en-CA" sz="3600"/>
          </a:p>
        </p:txBody>
      </p:sp>
      <p:sp>
        <p:nvSpPr>
          <p:cNvPr id="5" name="Rounded Rectangle 4"/>
          <p:cNvSpPr/>
          <p:nvPr/>
        </p:nvSpPr>
        <p:spPr>
          <a:xfrm>
            <a:off x="693821" y="1667256"/>
            <a:ext cx="5576668" cy="352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tabLst>
                <a:tab pos="211138" algn="l"/>
              </a:tabLst>
            </a:pPr>
            <a:r>
              <a:rPr lang="en-US" sz="2000" b="1">
                <a:solidFill>
                  <a:schemeClr val="tx1"/>
                </a:solidFill>
                <a:cs typeface="Times New Roman" panose="02020603050405020304" pitchFamily="18" charset="0"/>
              </a:rPr>
              <a:t>Use the CPAR criteria in your panel list</a:t>
            </a:r>
          </a:p>
          <a:p>
            <a:pPr marL="171450" indent="-171450" defTabSz="685800">
              <a:lnSpc>
                <a:spcPct val="120000"/>
              </a:lnSpc>
              <a:buFont typeface="Wingdings" panose="05000000000000000000" pitchFamily="2" charset="2"/>
              <a:buChar char="ü"/>
            </a:pPr>
            <a:r>
              <a:rPr lang="en-US" sz="1900">
                <a:solidFill>
                  <a:schemeClr val="tx1"/>
                </a:solidFill>
              </a:rPr>
              <a:t>Assigned to Primary Provider participating in CPAR</a:t>
            </a:r>
          </a:p>
          <a:p>
            <a:pPr marL="171450" indent="-171450" defTabSz="685800">
              <a:lnSpc>
                <a:spcPct val="120000"/>
              </a:lnSpc>
              <a:buFont typeface="Wingdings" panose="05000000000000000000" pitchFamily="2" charset="2"/>
              <a:buChar char="ü"/>
            </a:pPr>
            <a:r>
              <a:rPr lang="en-US" sz="1900">
                <a:solidFill>
                  <a:schemeClr val="tx1"/>
                </a:solidFill>
              </a:rPr>
              <a:t>Assigned a patient status that is “Paneled”</a:t>
            </a:r>
          </a:p>
          <a:p>
            <a:pPr marL="171450" indent="-171450" defTabSz="685800">
              <a:lnSpc>
                <a:spcPct val="120000"/>
              </a:lnSpc>
              <a:buFont typeface="Wingdings" panose="05000000000000000000" pitchFamily="2" charset="2"/>
              <a:buChar char="ü"/>
            </a:pPr>
            <a:r>
              <a:rPr lang="en-US" sz="1900">
                <a:solidFill>
                  <a:schemeClr val="tx1"/>
                </a:solidFill>
              </a:rPr>
              <a:t>Has a last visit date</a:t>
            </a:r>
          </a:p>
          <a:p>
            <a:pPr marL="171450" indent="-171450" defTabSz="685800">
              <a:lnSpc>
                <a:spcPct val="120000"/>
              </a:lnSpc>
              <a:buFont typeface="Wingdings" panose="05000000000000000000" pitchFamily="2" charset="2"/>
              <a:buChar char="ü"/>
            </a:pPr>
            <a:r>
              <a:rPr lang="en-US" sz="1900">
                <a:solidFill>
                  <a:schemeClr val="tx1"/>
                </a:solidFill>
              </a:rPr>
              <a:t>Has demographics verified date</a:t>
            </a:r>
          </a:p>
          <a:p>
            <a:endParaRPr lang="en-US" sz="2000"/>
          </a:p>
          <a:p>
            <a:r>
              <a:rPr lang="en-US" sz="2000" b="1">
                <a:solidFill>
                  <a:schemeClr val="tx1"/>
                </a:solidFill>
                <a:cs typeface="Times New Roman" panose="02020603050405020304" pitchFamily="18" charset="0"/>
              </a:rPr>
              <a:t>Review your results:</a:t>
            </a:r>
          </a:p>
          <a:p>
            <a:pPr>
              <a:buFont typeface="Wingdings" panose="05000000000000000000" pitchFamily="2" charset="2"/>
              <a:buChar char="ü"/>
            </a:pPr>
            <a:r>
              <a:rPr lang="en-US" sz="1900">
                <a:solidFill>
                  <a:schemeClr val="tx1"/>
                </a:solidFill>
              </a:rPr>
              <a:t>Identify the total number of patients that will upload</a:t>
            </a:r>
            <a:endParaRPr lang="en-CA" sz="1900">
              <a:solidFill>
                <a:schemeClr val="tx1"/>
              </a:solidFill>
            </a:endParaRPr>
          </a:p>
        </p:txBody>
      </p:sp>
      <p:pic>
        <p:nvPicPr>
          <p:cNvPr id="3" name="Picture 2"/>
          <p:cNvPicPr>
            <a:picLocks noChangeAspect="1"/>
          </p:cNvPicPr>
          <p:nvPr/>
        </p:nvPicPr>
        <p:blipFill>
          <a:blip r:embed="rId3"/>
          <a:stretch>
            <a:fillRect/>
          </a:stretch>
        </p:blipFill>
        <p:spPr>
          <a:xfrm>
            <a:off x="6096000" y="1810863"/>
            <a:ext cx="5829440" cy="3236273"/>
          </a:xfrm>
          <a:prstGeom prst="rect">
            <a:avLst/>
          </a:prstGeom>
        </p:spPr>
      </p:pic>
      <p:sp>
        <p:nvSpPr>
          <p:cNvPr id="6" name="Rectangle 5"/>
          <p:cNvSpPr/>
          <p:nvPr/>
        </p:nvSpPr>
        <p:spPr>
          <a:xfrm>
            <a:off x="6421507" y="5047136"/>
            <a:ext cx="5178425" cy="683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your panel list in Practice management Reporting or Advanced Search</a:t>
            </a:r>
            <a:endParaRPr lang="en-CA">
              <a:solidFill>
                <a:schemeClr val="tx1"/>
              </a:solidFill>
            </a:endParaRPr>
          </a:p>
        </p:txBody>
      </p:sp>
    </p:spTree>
    <p:extLst>
      <p:ext uri="{BB962C8B-B14F-4D97-AF65-F5344CB8AC3E}">
        <p14:creationId xmlns:p14="http://schemas.microsoft.com/office/powerpoint/2010/main" val="1465696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365129"/>
            <a:ext cx="10515600" cy="1325563"/>
          </a:xfrm>
        </p:spPr>
        <p:txBody>
          <a:bodyPr>
            <a:normAutofit/>
          </a:bodyPr>
          <a:lstStyle/>
          <a:p>
            <a:r>
              <a:rPr lang="en-US" sz="3600"/>
              <a:t>EMR Checklist before Go-Live – Med Access</a:t>
            </a:r>
            <a:endParaRPr lang="en-CA" sz="3600"/>
          </a:p>
        </p:txBody>
      </p:sp>
      <p:sp>
        <p:nvSpPr>
          <p:cNvPr id="4" name="Slide Number Placeholder 3"/>
          <p:cNvSpPr>
            <a:spLocks noGrp="1"/>
          </p:cNvSpPr>
          <p:nvPr>
            <p:ph type="sldNum" sz="quarter" idx="4294967295"/>
          </p:nvPr>
        </p:nvSpPr>
        <p:spPr>
          <a:xfrm>
            <a:off x="0" y="6308725"/>
            <a:ext cx="2743200" cy="366713"/>
          </a:xfrm>
        </p:spPr>
        <p:txBody>
          <a:bodyPr/>
          <a:lstStyle/>
          <a:p>
            <a:fld id="{2F72C91A-F371-A442-819F-418533824D85}" type="slidenum">
              <a:rPr lang="en-CA" smtClean="0">
                <a:solidFill>
                  <a:prstClr val="black">
                    <a:tint val="75000"/>
                  </a:prstClr>
                </a:solidFill>
              </a:rPr>
              <a:pPr/>
              <a:t>74</a:t>
            </a:fld>
            <a:endParaRPr lang="en-CA">
              <a:solidFill>
                <a:prstClr val="black">
                  <a:tint val="75000"/>
                </a:prstClr>
              </a:solidFill>
            </a:endParaRPr>
          </a:p>
        </p:txBody>
      </p:sp>
      <p:sp>
        <p:nvSpPr>
          <p:cNvPr id="6" name="TextBox 5"/>
          <p:cNvSpPr txBox="1"/>
          <p:nvPr/>
        </p:nvSpPr>
        <p:spPr>
          <a:xfrm>
            <a:off x="7852096" y="1246967"/>
            <a:ext cx="2398413" cy="369332"/>
          </a:xfrm>
          <a:prstGeom prst="rect">
            <a:avLst/>
          </a:prstGeom>
          <a:noFill/>
        </p:spPr>
        <p:txBody>
          <a:bodyPr wrap="none" rtlCol="0">
            <a:spAutoFit/>
          </a:bodyPr>
          <a:lstStyle/>
          <a:p>
            <a:r>
              <a:rPr lang="en-US"/>
              <a:t>(see Guide for details)</a:t>
            </a:r>
            <a:endParaRPr lang="en-CA"/>
          </a:p>
        </p:txBody>
      </p:sp>
      <p:sp>
        <p:nvSpPr>
          <p:cNvPr id="8" name="Rounded Rectangle 7"/>
          <p:cNvSpPr/>
          <p:nvPr/>
        </p:nvSpPr>
        <p:spPr>
          <a:xfrm>
            <a:off x="236538" y="1794315"/>
            <a:ext cx="6603174" cy="3545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000" b="1">
                <a:solidFill>
                  <a:schemeClr val="tx1"/>
                </a:solidFill>
              </a:rPr>
              <a:t>For Providers Submitting Consult Reports:</a:t>
            </a:r>
          </a:p>
          <a:p>
            <a:pPr>
              <a:lnSpc>
                <a:spcPct val="107000"/>
              </a:lnSpc>
              <a:buFont typeface="Wingdings" panose="05000000000000000000" pitchFamily="2" charset="2"/>
              <a:buChar char="ü"/>
            </a:pPr>
            <a:r>
              <a:rPr lang="en-US" sz="1900">
                <a:solidFill>
                  <a:schemeClr val="tx1"/>
                </a:solidFill>
              </a:rPr>
              <a:t> Accept the terms and conditions for TELUS EMR Mobile</a:t>
            </a:r>
          </a:p>
          <a:p>
            <a:pPr>
              <a:lnSpc>
                <a:spcPct val="107000"/>
              </a:lnSpc>
              <a:buFont typeface="Wingdings" panose="05000000000000000000" pitchFamily="2" charset="2"/>
              <a:buChar char="ü"/>
            </a:pPr>
            <a:r>
              <a:rPr lang="en-US" sz="1900">
                <a:solidFill>
                  <a:schemeClr val="tx1"/>
                </a:solidFill>
              </a:rPr>
              <a:t> Enable EMR integration with CII</a:t>
            </a:r>
          </a:p>
          <a:p>
            <a:pPr>
              <a:lnSpc>
                <a:spcPct val="107000"/>
              </a:lnSpc>
              <a:buFont typeface="Wingdings" panose="05000000000000000000" pitchFamily="2" charset="2"/>
              <a:buChar char="ü"/>
            </a:pPr>
            <a:r>
              <a:rPr lang="en-US" sz="1900">
                <a:solidFill>
                  <a:schemeClr val="tx1"/>
                </a:solidFill>
              </a:rPr>
              <a:t> If specialists want to choose which consult reports are submitted to Netcare “Outbound Interface: Consult Letter Extract Override” must be chosen</a:t>
            </a:r>
          </a:p>
        </p:txBody>
      </p:sp>
      <p:pic>
        <p:nvPicPr>
          <p:cNvPr id="9" name="Picture 8"/>
          <p:cNvPicPr>
            <a:picLocks noChangeAspect="1"/>
          </p:cNvPicPr>
          <p:nvPr/>
        </p:nvPicPr>
        <p:blipFill>
          <a:blip r:embed="rId3"/>
          <a:stretch>
            <a:fillRect/>
          </a:stretch>
        </p:blipFill>
        <p:spPr>
          <a:xfrm>
            <a:off x="10247762" y="117226"/>
            <a:ext cx="1469437" cy="18976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6839712" y="2235404"/>
            <a:ext cx="5022542" cy="266360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8277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479" y="2570421"/>
            <a:ext cx="5275521" cy="1717157"/>
          </a:xfrm>
        </p:spPr>
        <p:txBody>
          <a:bodyPr>
            <a:normAutofit/>
          </a:bodyPr>
          <a:lstStyle/>
          <a:p>
            <a:pPr algn="ctr"/>
            <a:r>
              <a:rPr lang="en-US" sz="3600">
                <a:solidFill>
                  <a:srgbClr val="275971"/>
                </a:solidFill>
              </a:rPr>
              <a:t>Next step for the clinic Site Liaison</a:t>
            </a:r>
            <a:br>
              <a:rPr lang="en-US" sz="3600">
                <a:solidFill>
                  <a:srgbClr val="275971"/>
                </a:solidFill>
              </a:rPr>
            </a:br>
            <a:endParaRPr lang="en-CA" sz="3600">
              <a:solidFill>
                <a:srgbClr val="275971"/>
              </a:solidFill>
            </a:endParaRPr>
          </a:p>
        </p:txBody>
      </p:sp>
      <p:pic>
        <p:nvPicPr>
          <p:cNvPr id="2" name="Picture 1">
            <a:extLst>
              <a:ext uri="{FF2B5EF4-FFF2-40B4-BE49-F238E27FC236}">
                <a16:creationId xmlns:a16="http://schemas.microsoft.com/office/drawing/2014/main" id="{8B9243E5-F2CB-4406-804A-07ED592ACEDD}"/>
              </a:ext>
            </a:extLst>
          </p:cNvPr>
          <p:cNvPicPr>
            <a:picLocks noChangeAspect="1"/>
          </p:cNvPicPr>
          <p:nvPr/>
        </p:nvPicPr>
        <p:blipFill>
          <a:blip r:embed="rId3"/>
          <a:stretch>
            <a:fillRect/>
          </a:stretch>
        </p:blipFill>
        <p:spPr>
          <a:xfrm>
            <a:off x="6664195" y="913379"/>
            <a:ext cx="4176257" cy="5391168"/>
          </a:xfrm>
          <a:prstGeom prst="rect">
            <a:avLst/>
          </a:prstGeom>
        </p:spPr>
      </p:pic>
      <p:sp>
        <p:nvSpPr>
          <p:cNvPr id="4" name="Title 2">
            <a:extLst>
              <a:ext uri="{FF2B5EF4-FFF2-40B4-BE49-F238E27FC236}">
                <a16:creationId xmlns:a16="http://schemas.microsoft.com/office/drawing/2014/main" id="{064E6190-56F4-465E-B17A-B52AA9BE9D79}"/>
              </a:ext>
            </a:extLst>
          </p:cNvPr>
          <p:cNvSpPr txBox="1">
            <a:spLocks/>
          </p:cNvSpPr>
          <p:nvPr/>
        </p:nvSpPr>
        <p:spPr>
          <a:xfrm>
            <a:off x="693821" y="176576"/>
            <a:ext cx="5275521" cy="73608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rPr>
              <a:t>Team Toolkit</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4064790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314575"/>
            <a:ext cx="4404360" cy="1707912"/>
          </a:xfrm>
        </p:spPr>
        <p:txBody>
          <a:bodyPr>
            <a:normAutofit/>
          </a:bodyPr>
          <a:lstStyle/>
          <a:p>
            <a:r>
              <a:rPr lang="en-US" sz="3600">
                <a:solidFill>
                  <a:srgbClr val="275971"/>
                </a:solidFill>
              </a:rPr>
              <a:t>Use the Clinic Journey Checklist for each step</a:t>
            </a:r>
            <a:endParaRPr lang="en-CA" sz="3600">
              <a:solidFill>
                <a:srgbClr val="275971"/>
              </a:solidFill>
            </a:endParaRPr>
          </a:p>
        </p:txBody>
      </p:sp>
      <p:pic>
        <p:nvPicPr>
          <p:cNvPr id="5" name="Picture 4"/>
          <p:cNvPicPr>
            <a:picLocks noChangeAspect="1"/>
          </p:cNvPicPr>
          <p:nvPr/>
        </p:nvPicPr>
        <p:blipFill>
          <a:blip r:embed="rId3"/>
          <a:stretch>
            <a:fillRect/>
          </a:stretch>
        </p:blipFill>
        <p:spPr>
          <a:xfrm>
            <a:off x="6192037" y="898358"/>
            <a:ext cx="4299248" cy="5529262"/>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 name="Rectangle 2"/>
          <p:cNvSpPr/>
          <p:nvPr/>
        </p:nvSpPr>
        <p:spPr>
          <a:xfrm>
            <a:off x="221818" y="4184134"/>
            <a:ext cx="56371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Segoe UI"/>
                <a:ea typeface="+mn-ea"/>
                <a:cs typeface="+mn-cs"/>
                <a:hlinkClick r:id="rId4"/>
              </a:rPr>
              <a:t>https://actt.albertadoctors.org/cii-cpar/toolsresources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6" name="Title 3">
            <a:extLst>
              <a:ext uri="{FF2B5EF4-FFF2-40B4-BE49-F238E27FC236}">
                <a16:creationId xmlns:a16="http://schemas.microsoft.com/office/drawing/2014/main" id="{FC80A2B3-69FC-4E21-898B-135284C7FDA9}"/>
              </a:ext>
            </a:extLst>
          </p:cNvPr>
          <p:cNvSpPr txBox="1">
            <a:spLocks/>
          </p:cNvSpPr>
          <p:nvPr/>
        </p:nvSpPr>
        <p:spPr>
          <a:xfrm>
            <a:off x="693821" y="176576"/>
            <a:ext cx="6619875" cy="6858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rPr>
              <a:t>The Clinic Journey Checklist</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7090778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16495" y="853294"/>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6"/>
            <a:ext cx="10515600" cy="684696"/>
          </a:xfrm>
        </p:spPr>
        <p:txBody>
          <a:bodyPr anchor="t">
            <a:normAutofit/>
          </a:bodyPr>
          <a:lstStyle/>
          <a:p>
            <a:pPr eaLnBrk="1" hangingPunct="1"/>
            <a:r>
              <a:rPr lang="en-CA" sz="3600">
                <a:solidFill>
                  <a:srgbClr val="275971"/>
                </a:solidFill>
                <a:ea typeface="Helvetica Neue Condensed" panose="02000503000000020004" pitchFamily="2" charset="0"/>
              </a:rPr>
              <a:t>More Information and Resources</a:t>
            </a:r>
          </a:p>
        </p:txBody>
      </p:sp>
      <p:sp>
        <p:nvSpPr>
          <p:cNvPr id="8" name="Title 2"/>
          <p:cNvSpPr txBox="1">
            <a:spLocks/>
          </p:cNvSpPr>
          <p:nvPr/>
        </p:nvSpPr>
        <p:spPr bwMode="auto">
          <a:xfrm>
            <a:off x="627220" y="5829234"/>
            <a:ext cx="10959008" cy="7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hlinkClick r:id="rId4"/>
              </a:rPr>
              <a:t>https://actt.albertadoctors.org/cii-cpar/toolsresources</a:t>
            </a:r>
            <a:endParaRPr kumimoji="0" lang="en-CA"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29871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821" y="176576"/>
            <a:ext cx="10515600" cy="655189"/>
          </a:xfrm>
        </p:spPr>
        <p:txBody>
          <a:bodyPr>
            <a:normAutofit/>
          </a:bodyPr>
          <a:lstStyle/>
          <a:p>
            <a:r>
              <a:rPr lang="en-US" sz="3600">
                <a:solidFill>
                  <a:srgbClr val="275971"/>
                </a:solidFill>
              </a:rPr>
              <a:t>Information Sharing Questions?</a:t>
            </a:r>
            <a:endParaRPr lang="en-CA" sz="3600">
              <a:solidFill>
                <a:srgbClr val="275971"/>
              </a:solidFill>
            </a:endParaRPr>
          </a:p>
        </p:txBody>
      </p:sp>
      <p:pic>
        <p:nvPicPr>
          <p:cNvPr id="6" name="Picture 5"/>
          <p:cNvPicPr>
            <a:picLocks noChangeAspect="1"/>
          </p:cNvPicPr>
          <p:nvPr/>
        </p:nvPicPr>
        <p:blipFill>
          <a:blip r:embed="rId3"/>
          <a:stretch>
            <a:fillRect/>
          </a:stretch>
        </p:blipFill>
        <p:spPr>
          <a:xfrm>
            <a:off x="838200" y="1388012"/>
            <a:ext cx="2886690" cy="374200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4344617" y="1388012"/>
            <a:ext cx="758478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What if I add a diagnosis or assessment that is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Disclaimer:  </a:t>
            </a:r>
            <a:r>
              <a:rPr kumimoji="0" lang="en-US" sz="2400" b="0" i="1" u="none" strike="noStrike" kern="1200" cap="none" spc="0" normalizeH="0" baseline="0" noProof="0">
                <a:ln>
                  <a:noFill/>
                </a:ln>
                <a:solidFill>
                  <a:prstClr val="black"/>
                </a:solidFill>
                <a:effectLst/>
                <a:uLnTx/>
                <a:uFillTx/>
                <a:latin typeface="Segoe UI"/>
                <a:ea typeface="+mn-ea"/>
                <a:cs typeface="+mn-cs"/>
              </a:rPr>
              <a:t>This document lists the patient’s encounter information from participating clinics.  It does not represent the patient’s medical history or summary.   Provider must verify the accuracy and completeness of this patient’s information prior to treatment decisions. </a:t>
            </a:r>
            <a:endParaRPr kumimoji="0" lang="en-CA" sz="2400" b="0" i="1" u="none" strike="noStrike" kern="1200" cap="none" spc="0" normalizeH="0" baseline="0" noProof="0">
              <a:ln>
                <a:noFill/>
              </a:ln>
              <a:solidFill>
                <a:prstClr val="black"/>
              </a:solidFill>
              <a:effectLst/>
              <a:uLnTx/>
              <a:uFillTx/>
              <a:latin typeface="Segoe UI"/>
              <a:ea typeface="+mn-ea"/>
              <a:cs typeface="+mn-cs"/>
            </a:endParaRPr>
          </a:p>
        </p:txBody>
      </p:sp>
      <p:cxnSp>
        <p:nvCxnSpPr>
          <p:cNvPr id="9" name="Straight Arrow Connector 8"/>
          <p:cNvCxnSpPr>
            <a:cxnSpLocks/>
            <a:stCxn id="7" idx="1"/>
          </p:cNvCxnSpPr>
          <p:nvPr/>
        </p:nvCxnSpPr>
        <p:spPr>
          <a:xfrm flipH="1">
            <a:off x="3106455" y="3096172"/>
            <a:ext cx="1238162" cy="1708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838200" y="4804332"/>
            <a:ext cx="2467708" cy="3256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689" y="5284711"/>
            <a:ext cx="1895824" cy="83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77330" y="5156531"/>
            <a:ext cx="52056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By accessing Alberta Netcare, users agree to the Term of Use and Disclaimer. Information is “as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Providers must use their clinical judgement.</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78489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a:xfrm>
            <a:off x="747274" y="357259"/>
            <a:ext cx="5656452" cy="4224469"/>
          </a:xfrm>
        </p:spPr>
        <p:txBody>
          <a:bodyPr>
            <a:normAutofit/>
          </a:bodyPr>
          <a:lstStyle/>
          <a:p>
            <a:r>
              <a:rPr lang="en-US">
                <a:solidFill>
                  <a:srgbClr val="275971"/>
                </a:solidFill>
              </a:rPr>
              <a:t>Questions</a:t>
            </a:r>
            <a:br>
              <a:rPr lang="en-US">
                <a:solidFill>
                  <a:srgbClr val="275971"/>
                </a:solidFill>
              </a:rPr>
            </a:br>
            <a:r>
              <a:rPr lang="en-US">
                <a:solidFill>
                  <a:srgbClr val="275971"/>
                </a:solidFill>
              </a:rPr>
              <a:t>&amp; Next</a:t>
            </a:r>
            <a:br>
              <a:rPr lang="en-US">
                <a:solidFill>
                  <a:srgbClr val="275971"/>
                </a:solidFill>
              </a:rPr>
            </a:br>
            <a:r>
              <a:rPr lang="en-US">
                <a:solidFill>
                  <a:srgbClr val="275971"/>
                </a:solidFill>
              </a:rPr>
              <a:t>Steps</a:t>
            </a:r>
            <a:br>
              <a:rPr lang="en-US">
                <a:solidFill>
                  <a:srgbClr val="275971"/>
                </a:solidFill>
              </a:rPr>
            </a:br>
            <a:br>
              <a:rPr lang="en-US">
                <a:solidFill>
                  <a:srgbClr val="275971"/>
                </a:solidFill>
              </a:rPr>
            </a:br>
            <a:endParaRPr lang="en-US">
              <a:solidFill>
                <a:srgbClr val="27597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01201" y="357259"/>
            <a:ext cx="5486400" cy="5232400"/>
          </a:xfrm>
          <a:prstGeom prst="rect">
            <a:avLst/>
          </a:prstGeom>
        </p:spPr>
      </p:pic>
    </p:spTree>
    <p:extLst>
      <p:ext uri="{BB962C8B-B14F-4D97-AF65-F5344CB8AC3E}">
        <p14:creationId xmlns:p14="http://schemas.microsoft.com/office/powerpoint/2010/main" val="96793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93821" y="176576"/>
            <a:ext cx="9819467" cy="680039"/>
          </a:xfrm>
        </p:spPr>
        <p:txBody>
          <a:bodyPr vert="horz" lIns="91440" tIns="45720" rIns="91440" bIns="45720" rtlCol="0" anchor="t">
            <a:normAutofit/>
          </a:bodyPr>
          <a:lstStyle/>
          <a:p>
            <a:r>
              <a:rPr lang="en-US" sz="3600">
                <a:solidFill>
                  <a:srgbClr val="275971"/>
                </a:solidFill>
                <a:latin typeface="+mn-lt"/>
              </a:rPr>
              <a:t>New TOP Relational Continuity CPG</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dirty="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470992" y="1460068"/>
            <a:ext cx="3418203" cy="4405989"/>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136572" y="1460069"/>
            <a:ext cx="3413608" cy="440598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7651343" y="2420719"/>
            <a:ext cx="4451757" cy="2716493"/>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1443353" y="5872586"/>
            <a:ext cx="1473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Guideline</a:t>
            </a:r>
            <a:endParaRPr kumimoji="0" lang="en-CA" sz="24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p:cNvSpPr txBox="1"/>
          <p:nvPr/>
        </p:nvSpPr>
        <p:spPr>
          <a:xfrm>
            <a:off x="5104487" y="5866057"/>
            <a:ext cx="14777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Summary</a:t>
            </a:r>
            <a:endParaRPr kumimoji="0" lang="en-CA" sz="24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1"/>
          <p:cNvSpPr txBox="1"/>
          <p:nvPr/>
        </p:nvSpPr>
        <p:spPr>
          <a:xfrm>
            <a:off x="8748451" y="5137213"/>
            <a:ext cx="24221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Change Package</a:t>
            </a:r>
            <a:endParaRPr kumimoji="0" lang="en-CA" sz="2400" b="0" i="0" u="none" strike="noStrike" kern="1200" cap="none" spc="0" normalizeH="0" baseline="0" noProof="0">
              <a:ln>
                <a:noFill/>
              </a:ln>
              <a:solidFill>
                <a:prstClr val="black"/>
              </a:solidFill>
              <a:effectLst/>
              <a:uLnTx/>
              <a:uFillTx/>
              <a:latin typeface="Segoe UI"/>
              <a:ea typeface="+mn-ea"/>
              <a:cs typeface="+mn-cs"/>
            </a:endParaRPr>
          </a:p>
        </p:txBody>
      </p:sp>
      <p:sp>
        <p:nvSpPr>
          <p:cNvPr id="2" name="Oval 1"/>
          <p:cNvSpPr/>
          <p:nvPr/>
        </p:nvSpPr>
        <p:spPr>
          <a:xfrm>
            <a:off x="10094152" y="199681"/>
            <a:ext cx="1626857" cy="1648243"/>
          </a:xfrm>
          <a:prstGeom prst="ellipse">
            <a:avLst/>
          </a:prstGeom>
          <a:solidFill>
            <a:srgbClr val="27597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Segoe UI"/>
                <a:ea typeface="+mn-ea"/>
                <a:cs typeface="+mn-cs"/>
              </a:rPr>
              <a:t>June 2019</a:t>
            </a:r>
            <a:endParaRPr kumimoji="0" lang="en-CA" sz="2133"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34066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16225"/>
            <a:ext cx="10515600" cy="3022600"/>
          </a:xfrm>
        </p:spPr>
        <p:txBody>
          <a:bodyPr>
            <a:normAutofit fontScale="85000" lnSpcReduction="10000"/>
          </a:bodyPr>
          <a:lstStyle/>
          <a:p>
            <a:pPr marL="0" indent="0">
              <a:buNone/>
            </a:pPr>
            <a:r>
              <a:rPr lang="en-CA" sz="2800">
                <a:hlinkClick r:id="rId3"/>
              </a:rPr>
              <a:t>http://www.albertanetcare.ca/learningcentre/CII.htm</a:t>
            </a:r>
            <a:endParaRPr lang="en-CA" sz="2800"/>
          </a:p>
          <a:p>
            <a:pPr marL="0" indent="0">
              <a:buNone/>
            </a:pPr>
            <a:endParaRPr lang="en-US" sz="28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hlinkClick r:id="rId4"/>
              </a:rPr>
              <a:t>https://actt.albertadoctors.org/CII-CPAR/cii-cpar-primary-care/Pages/CII-CPAR-for-Primary-Care.aspx</a:t>
            </a:r>
            <a:r>
              <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mn-lt"/>
                <a:ea typeface="+mj-ea"/>
                <a:cs typeface="Arial" panose="020B0604020202020204" pitchFamily="34" charset="0"/>
                <a:hlinkClick r:id="rId5"/>
              </a:rPr>
              <a:t>https://actt.albertadoctors.org/CII-CPAR/Pages/Tools-and-Resources.aspx</a:t>
            </a:r>
            <a:r>
              <a:rPr lang="en-US" sz="2800" u="sng">
                <a:solidFill>
                  <a:prstClr val="black"/>
                </a:solidFill>
                <a:latin typeface="+mn-lt"/>
              </a:rPr>
              <a:t> </a:t>
            </a:r>
            <a:endParaRPr lang="en-US" sz="2800"/>
          </a:p>
          <a:p>
            <a:pPr marL="0" indent="0">
              <a:buNone/>
            </a:pPr>
            <a:endParaRPr lang="en-US" sz="2800"/>
          </a:p>
          <a:p>
            <a:pPr marL="0" indent="0">
              <a:buNone/>
            </a:pPr>
            <a:r>
              <a:rPr lang="en-US" sz="2800"/>
              <a:t>Let your PCN know that you are interested in participating in CII/CPAR.</a:t>
            </a:r>
          </a:p>
        </p:txBody>
      </p:sp>
      <p:sp>
        <p:nvSpPr>
          <p:cNvPr id="4" name="Oval 3"/>
          <p:cNvSpPr/>
          <p:nvPr/>
        </p:nvSpPr>
        <p:spPr>
          <a:xfrm>
            <a:off x="5067300" y="266700"/>
            <a:ext cx="2057400" cy="2057400"/>
          </a:xfrm>
          <a:prstGeom prst="ellipse">
            <a:avLst/>
          </a:prstGeom>
          <a:solidFill>
            <a:srgbClr val="5CB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1" u="none" strike="noStrike" kern="1200" cap="none" spc="0" normalizeH="0" baseline="0" noProof="0">
                <a:ln>
                  <a:noFill/>
                </a:ln>
                <a:solidFill>
                  <a:prstClr val="white"/>
                </a:solidFill>
                <a:effectLst/>
                <a:uLnTx/>
                <a:uFillTx/>
                <a:latin typeface="Segoe UI" panose="020B0502040204020203" pitchFamily="34" charset="0"/>
                <a:ea typeface="+mn-ea"/>
                <a:cs typeface="+mn-cs"/>
              </a:rPr>
              <a:t>?</a:t>
            </a:r>
            <a:endParaRPr kumimoji="0" lang="en-CA" sz="1800" b="0" i="1"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3508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29325"/>
            <a:ext cx="11131285" cy="1063759"/>
          </a:xfrm>
        </p:spPr>
        <p:txBody>
          <a:bodyPr>
            <a:normAutofit/>
          </a:bodyPr>
          <a:lstStyle/>
          <a:p>
            <a:pPr algn="ctr"/>
            <a:r>
              <a:rPr lang="en-CA" sz="6000">
                <a:solidFill>
                  <a:schemeClr val="bg2">
                    <a:lumMod val="50000"/>
                  </a:schemeClr>
                </a:solidFill>
                <a:latin typeface="+mn-lt"/>
              </a:rPr>
              <a:t>What are CII and CPAR?</a:t>
            </a:r>
          </a:p>
        </p:txBody>
      </p:sp>
      <p:sp>
        <p:nvSpPr>
          <p:cNvPr id="4" name="Slide Number Placeholder 3"/>
          <p:cNvSpPr>
            <a:spLocks noGrp="1"/>
          </p:cNvSpPr>
          <p:nvPr>
            <p:ph type="sldNum" sz="quarter" idx="4294967295"/>
          </p:nvPr>
        </p:nvSpPr>
        <p:spPr>
          <a:xfrm>
            <a:off x="0" y="6309785"/>
            <a:ext cx="2743200" cy="36618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3821802613"/>
      </p:ext>
    </p:extLst>
  </p:cSld>
  <p:clrMapOvr>
    <a:masterClrMapping/>
  </p:clrMapOvr>
</p:sld>
</file>

<file path=ppt/theme/theme1.xml><?xml version="1.0" encoding="utf-8"?>
<a:theme xmlns:a="http://schemas.openxmlformats.org/drawingml/2006/main" name="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Body slide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5.xml><?xml version="1.0" encoding="utf-8"?>
<a:theme xmlns:a="http://schemas.openxmlformats.org/drawingml/2006/main" name="1_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6.xml><?xml version="1.0" encoding="utf-8"?>
<a:theme xmlns:a="http://schemas.openxmlformats.org/drawingml/2006/main" name="2_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age_x0020_Location xmlns="0d37f581-b434-4035-8b4e-33383588098f">
      <Url xsi:nil="true"/>
      <Description xsi:nil="true"/>
    </Page_x0020_Location>
    <Teams_x0020_location xmlns="0d37f581-b434-4035-8b4e-33383588098f">
      <Url xsi:nil="true"/>
      <Description xsi:nil="true"/>
    </Teams_x0020_lo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5DA9AF63ED7540A573C9323D8CA6CF" ma:contentTypeVersion="3" ma:contentTypeDescription="Create a new document." ma:contentTypeScope="" ma:versionID="5b853673f1cc2f559449b0dded585869">
  <xsd:schema xmlns:xsd="http://www.w3.org/2001/XMLSchema" xmlns:xs="http://www.w3.org/2001/XMLSchema" xmlns:p="http://schemas.microsoft.com/office/2006/metadata/properties" xmlns:ns1="http://schemas.microsoft.com/sharepoint/v3" xmlns:ns2="0d37f581-b434-4035-8b4e-33383588098f" targetNamespace="http://schemas.microsoft.com/office/2006/metadata/properties" ma:root="true" ma:fieldsID="d9f1ebb60a2ffe29a1128610904e439d" ns1:_="" ns2:_="">
    <xsd:import namespace="http://schemas.microsoft.com/sharepoint/v3"/>
    <xsd:import namespace="0d37f581-b434-4035-8b4e-33383588098f"/>
    <xsd:element name="properties">
      <xsd:complexType>
        <xsd:sequence>
          <xsd:element name="documentManagement">
            <xsd:complexType>
              <xsd:all>
                <xsd:element ref="ns1:PublishingStartDate" minOccurs="0"/>
                <xsd:element ref="ns1:PublishingExpirationDate" minOccurs="0"/>
                <xsd:element ref="ns2:Teams_x0020_location" minOccurs="0"/>
                <xsd:element ref="ns2:Page_x0020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37f581-b434-4035-8b4e-33383588098f" elementFormDefault="qualified">
    <xsd:import namespace="http://schemas.microsoft.com/office/2006/documentManagement/types"/>
    <xsd:import namespace="http://schemas.microsoft.com/office/infopath/2007/PartnerControls"/>
    <xsd:element name="Teams_x0020_location" ma:index="10" nillable="true" ma:displayName="Teams location" ma:format="Hyperlink" ma:internalName="Teams_x0020_location">
      <xsd:complexType>
        <xsd:complexContent>
          <xsd:extension base="dms:URL">
            <xsd:sequence>
              <xsd:element name="Url" type="dms:ValidUrl" minOccurs="0" nillable="true"/>
              <xsd:element name="Description" type="xsd:string" nillable="true"/>
            </xsd:sequence>
          </xsd:extension>
        </xsd:complexContent>
      </xsd:complexType>
    </xsd:element>
    <xsd:element name="Page_x0020_Location" ma:index="11" nillable="true" ma:displayName="Page Location" ma:format="Hyperlink" ma:internalName="Page_x0020_Location">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873D30-D088-45B2-B8B1-B477F8437BDA}">
  <ds:schemaRefs>
    <ds:schemaRef ds:uri="1226895d-a49c-4384-bca4-60b43a1d70f6"/>
    <ds:schemaRef ds:uri="a241be55-8eed-4ada-b246-699491c8ee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6FCE6E-6946-432C-BAA8-BD2DDCB01D48}">
  <ds:schemaRefs>
    <ds:schemaRef ds:uri="http://schemas.microsoft.com/sharepoint/v3/contenttype/forms"/>
  </ds:schemaRefs>
</ds:datastoreItem>
</file>

<file path=customXml/itemProps3.xml><?xml version="1.0" encoding="utf-8"?>
<ds:datastoreItem xmlns:ds="http://schemas.openxmlformats.org/officeDocument/2006/customXml" ds:itemID="{9E814AE7-1EE3-45A9-A1D4-CE44A84B3614}"/>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80</Slides>
  <Notes>78</Notes>
  <HiddenSlides>0</HiddenSlides>
  <ScaleCrop>false</ScaleCrop>
  <HeadingPairs>
    <vt:vector size="4" baseType="variant">
      <vt:variant>
        <vt:lpstr>Theme</vt:lpstr>
      </vt:variant>
      <vt:variant>
        <vt:i4>7</vt:i4>
      </vt:variant>
      <vt:variant>
        <vt:lpstr>Slide Titles</vt:lpstr>
      </vt:variant>
      <vt:variant>
        <vt:i4>80</vt:i4>
      </vt:variant>
    </vt:vector>
  </HeadingPairs>
  <TitlesOfParts>
    <vt:vector size="87" baseType="lpstr">
      <vt:lpstr>Body slides</vt:lpstr>
      <vt:lpstr>5_Body slides</vt:lpstr>
      <vt:lpstr>8_Body slides</vt:lpstr>
      <vt:lpstr>CII Updated</vt:lpstr>
      <vt:lpstr>1_CII Updated</vt:lpstr>
      <vt:lpstr>2_CII Updated</vt:lpstr>
      <vt:lpstr>Office Theme</vt:lpstr>
      <vt:lpstr>PowerPoint Presentation</vt:lpstr>
      <vt:lpstr>Sections</vt:lpstr>
      <vt:lpstr>CII and CPAR were at the Request of Physicians</vt:lpstr>
      <vt:lpstr>Why Technology for Integration &amp; Continuity?</vt:lpstr>
      <vt:lpstr>Continuity Defined</vt:lpstr>
      <vt:lpstr> Rationale/Benefits</vt:lpstr>
      <vt:lpstr>CII/CPAR Alignment with PCN Initiatives</vt:lpstr>
      <vt:lpstr>New TOP Relational Continuity CPG</vt:lpstr>
      <vt:lpstr>What are CII and CPAR?</vt:lpstr>
      <vt:lpstr>What is Community Information Integration (CII)?</vt:lpstr>
      <vt:lpstr>Healthcare Data Repository</vt:lpstr>
      <vt:lpstr>Central Patient Attachment Registry (CPAR)</vt:lpstr>
      <vt:lpstr>Tools and Resources Web Page</vt:lpstr>
      <vt:lpstr>How Does CII/CPAR Work?</vt:lpstr>
      <vt:lpstr>PowerPoint Presentation</vt:lpstr>
      <vt:lpstr>Community Encounter Digest (CED) In Netcare</vt:lpstr>
      <vt:lpstr>Community Encounter Digest (CED) Sample</vt:lpstr>
      <vt:lpstr>        CII                 Data Elements                  CPAR</vt:lpstr>
      <vt:lpstr>Encounters- EMR Checklist Before Go-Live</vt:lpstr>
      <vt:lpstr>Conditions that allow for Encounter information to flow to the CED in Netcare</vt:lpstr>
      <vt:lpstr>Refer to the TELUS Med Access EMR CII/CPAR Guide </vt:lpstr>
      <vt:lpstr>Med Access Data Mapping</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Med Access Data Mapping Data that Maps to Alberta Netcare CED and the Healthcare Data Repository</vt:lpstr>
      <vt:lpstr>PowerPoint Presentation</vt:lpstr>
      <vt:lpstr>Keeping Records Confidential – Do Not Share Encounters</vt:lpstr>
      <vt:lpstr>Consult Reports in Netcare</vt:lpstr>
      <vt:lpstr>Consult Reports - EMR Checklist Before Go-Live</vt:lpstr>
      <vt:lpstr>Sending Consult Reports to Netcare: Visit Tab</vt:lpstr>
      <vt:lpstr>Attaching Results to Your Consult Reports: Visit Tab</vt:lpstr>
      <vt:lpstr>Sending Consult Reports to Netcare: Consult Task</vt:lpstr>
      <vt:lpstr>Consult Reports in Netcare</vt:lpstr>
      <vt:lpstr>Redacting Consult Reports In Netcare</vt:lpstr>
      <vt:lpstr>Redacting Consult Reports In Netcare</vt:lpstr>
      <vt:lpstr>PowerPoint Presentation</vt:lpstr>
      <vt:lpstr>PowerPoint Presentation</vt:lpstr>
      <vt:lpstr>Uploads and Reports</vt:lpstr>
      <vt:lpstr>Reports Available for Download</vt:lpstr>
      <vt:lpstr>Reports Available for Download</vt:lpstr>
      <vt:lpstr>PowerPoint Presentation</vt:lpstr>
      <vt:lpstr>eNotifications</vt:lpstr>
      <vt:lpstr>eNotifications</vt:lpstr>
      <vt:lpstr>Additional Information About eNotifications</vt:lpstr>
      <vt:lpstr>More Information and Resources</vt:lpstr>
      <vt:lpstr>Benefits of CII/CPAR</vt:lpstr>
      <vt:lpstr>Participation Readiness</vt:lpstr>
      <vt:lpstr>Prerequisites to Participate in CII</vt:lpstr>
      <vt:lpstr>1. Live on Alberta Netcare Portal</vt:lpstr>
      <vt:lpstr>2. Clinic PIA must be up-to-date</vt:lpstr>
      <vt:lpstr>Minor or Major PIA Update?</vt:lpstr>
      <vt:lpstr>Questions about Privacy?</vt:lpstr>
      <vt:lpstr>PowerPoint Presentation</vt:lpstr>
      <vt:lpstr>Privacy:  Patient Tools</vt:lpstr>
      <vt:lpstr>3. Panel Ready* – Panel Readiness Checklist </vt:lpstr>
      <vt:lpstr>What Must Physicians Do? What is Optional?</vt:lpstr>
      <vt:lpstr>CII/CPAR Physician Experience – Pre Go-Live</vt:lpstr>
      <vt:lpstr>CII/CPAR Physician Experience – Post Go-Live</vt:lpstr>
      <vt:lpstr>Ready to Participate?</vt:lpstr>
      <vt:lpstr>The Clinic Journey Registration and Participation: For Clinics with Panels</vt:lpstr>
      <vt:lpstr>The Clinic Journey – Registration &amp; Participation (for Participants Submitting Encounters and/or Consult Reports)</vt:lpstr>
      <vt:lpstr>Ready to Complete the Confirmation of Participation Form?</vt:lpstr>
      <vt:lpstr>Confirmation of Participation Form – Page 2</vt:lpstr>
      <vt:lpstr>Pre Go-Live Tips Tools and Supports</vt:lpstr>
      <vt:lpstr>Panel Tips – Review your Panel List</vt:lpstr>
      <vt:lpstr>Run a Panel List Before your First Upload in Practice Management Reporting or Advanced Search</vt:lpstr>
      <vt:lpstr>EMR Checklist before Go-Live – Med Access</vt:lpstr>
      <vt:lpstr>Next step for the clinic Site Liaison </vt:lpstr>
      <vt:lpstr>Use the Clinic Journey Checklist for each step</vt:lpstr>
      <vt:lpstr>More Information and Resources</vt:lpstr>
      <vt:lpstr>Information Sharing Questions?</vt:lpstr>
      <vt:lpstr>Questions &amp; Next Steps  </vt:lpstr>
      <vt:lpstr>PowerPoint Presentation</vt:lpstr>
    </vt:vector>
  </TitlesOfParts>
  <Company>Alberta Medical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CII-CPAR_Orientation-TELUS-Med-Access.pptx</dc:title>
  <dc:creator>Chris Diamant</dc:creator>
  <cp:revision>1</cp:revision>
  <dcterms:created xsi:type="dcterms:W3CDTF">2019-03-11T05:29:09Z</dcterms:created>
  <dcterms:modified xsi:type="dcterms:W3CDTF">2021-06-08T17:22:52Z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0x0101004A5DA9AF63ED7540A573C9323D8CA6CF</vt:lpwstr>
  </property>
  <property fmtid="{D5CDD505-2E9C-101B-9397-08002B2CF9AE}" pid="3" name="project">
    <vt:lpwstr>;#CII CPAR;#</vt:lpwstr>
  </property>
</Properties>
</file>