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1.xml" ContentType="application/vnd.openxmlformats-officedocument.presentationml.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4"/>
    <p:sldMasterId id="2147483696" r:id="rId5"/>
    <p:sldMasterId id="2147483711" r:id="rId6"/>
    <p:sldMasterId id="2147483740" r:id="rId7"/>
    <p:sldMasterId id="2147483762" r:id="rId8"/>
    <p:sldMasterId id="2147483778" r:id="rId9"/>
    <p:sldMasterId id="2147483799" r:id="rId10"/>
  </p:sldMasterIdLst>
  <p:notesMasterIdLst>
    <p:notesMasterId r:id="rId82"/>
  </p:notesMasterIdLst>
  <p:sldIdLst>
    <p:sldId id="496" r:id="rId11"/>
    <p:sldId id="541" r:id="rId12"/>
    <p:sldId id="574" r:id="rId13"/>
    <p:sldId id="575" r:id="rId14"/>
    <p:sldId id="576" r:id="rId15"/>
    <p:sldId id="577" r:id="rId16"/>
    <p:sldId id="578" r:id="rId17"/>
    <p:sldId id="579" r:id="rId18"/>
    <p:sldId id="524" r:id="rId19"/>
    <p:sldId id="480" r:id="rId20"/>
    <p:sldId id="1672" r:id="rId21"/>
    <p:sldId id="525" r:id="rId22"/>
    <p:sldId id="640" r:id="rId23"/>
    <p:sldId id="641" r:id="rId24"/>
    <p:sldId id="642" r:id="rId25"/>
    <p:sldId id="530" r:id="rId26"/>
    <p:sldId id="487" r:id="rId27"/>
    <p:sldId id="643" r:id="rId28"/>
    <p:sldId id="290" r:id="rId29"/>
    <p:sldId id="295" r:id="rId30"/>
    <p:sldId id="568" r:id="rId31"/>
    <p:sldId id="569" r:id="rId32"/>
    <p:sldId id="570" r:id="rId33"/>
    <p:sldId id="571" r:id="rId34"/>
    <p:sldId id="572" r:id="rId35"/>
    <p:sldId id="573" r:id="rId36"/>
    <p:sldId id="646" r:id="rId37"/>
    <p:sldId id="647" r:id="rId38"/>
    <p:sldId id="566" r:id="rId39"/>
    <p:sldId id="557" r:id="rId40"/>
    <p:sldId id="294" r:id="rId41"/>
    <p:sldId id="648" r:id="rId42"/>
    <p:sldId id="484" r:id="rId43"/>
    <p:sldId id="289" r:id="rId44"/>
    <p:sldId id="649" r:id="rId45"/>
    <p:sldId id="293" r:id="rId46"/>
    <p:sldId id="291" r:id="rId47"/>
    <p:sldId id="644" r:id="rId48"/>
    <p:sldId id="662" r:id="rId49"/>
    <p:sldId id="562" r:id="rId50"/>
    <p:sldId id="542" r:id="rId51"/>
    <p:sldId id="543" r:id="rId52"/>
    <p:sldId id="544" r:id="rId53"/>
    <p:sldId id="563" r:id="rId54"/>
    <p:sldId id="512" r:id="rId55"/>
    <p:sldId id="580" r:id="rId56"/>
    <p:sldId id="581" r:id="rId57"/>
    <p:sldId id="268" r:id="rId58"/>
    <p:sldId id="583" r:id="rId59"/>
    <p:sldId id="1744" r:id="rId60"/>
    <p:sldId id="585" r:id="rId61"/>
    <p:sldId id="586" r:id="rId62"/>
    <p:sldId id="587" r:id="rId63"/>
    <p:sldId id="588" r:id="rId64"/>
    <p:sldId id="589" r:id="rId65"/>
    <p:sldId id="590" r:id="rId66"/>
    <p:sldId id="591" r:id="rId67"/>
    <p:sldId id="592" r:id="rId68"/>
    <p:sldId id="593" r:id="rId69"/>
    <p:sldId id="594" r:id="rId70"/>
    <p:sldId id="276" r:id="rId71"/>
    <p:sldId id="596" r:id="rId72"/>
    <p:sldId id="597" r:id="rId73"/>
    <p:sldId id="598" r:id="rId74"/>
    <p:sldId id="564" r:id="rId75"/>
    <p:sldId id="599" r:id="rId76"/>
    <p:sldId id="600" r:id="rId77"/>
    <p:sldId id="601" r:id="rId78"/>
    <p:sldId id="603" r:id="rId79"/>
    <p:sldId id="556" r:id="rId80"/>
    <p:sldId id="1701"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Joy Kurth" initials="SJK" lastIdx="9" clrIdx="0">
    <p:extLst>
      <p:ext uri="{19B8F6BF-5375-455C-9EA6-DF929625EA0E}">
        <p15:presenceInfo xmlns:p15="http://schemas.microsoft.com/office/powerpoint/2012/main" userId="Sarah-Joy Kurth" providerId="None"/>
      </p:ext>
    </p:extLst>
  </p:cmAuthor>
  <p:cmAuthor id="2" name="Barbra McCaffrey" initials="BM" lastIdx="4" clrIdx="1">
    <p:extLst>
      <p:ext uri="{19B8F6BF-5375-455C-9EA6-DF929625EA0E}">
        <p15:presenceInfo xmlns:p15="http://schemas.microsoft.com/office/powerpoint/2012/main" userId="S::barbra.mccaffrey@albertadoctors.org::72f194ec-bdee-42bf-92f3-a3e4b4f9ac8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275971"/>
    <a:srgbClr val="5CB4BF"/>
    <a:srgbClr val="D45500"/>
    <a:srgbClr val="6464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F18A36-0B9D-4B93-A951-771E73DD7BB4}" v="1" dt="2021-06-08T17:24:01.9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46" autoAdjust="0"/>
    <p:restoredTop sz="64806" autoAdjust="0"/>
  </p:normalViewPr>
  <p:slideViewPr>
    <p:cSldViewPr snapToGrid="0">
      <p:cViewPr varScale="1">
        <p:scale>
          <a:sx n="77" d="100"/>
          <a:sy n="77" d="100"/>
        </p:scale>
        <p:origin x="1776" y="90"/>
      </p:cViewPr>
      <p:guideLst>
        <p:guide orient="horz" pos="2160"/>
        <p:guide pos="3816"/>
      </p:guideLst>
    </p:cSldViewPr>
  </p:slideViewPr>
  <p:notesTextViewPr>
    <p:cViewPr>
      <p:scale>
        <a:sx n="1" d="1"/>
        <a:sy n="1" d="1"/>
      </p:scale>
      <p:origin x="0" y="0"/>
    </p:cViewPr>
  </p:notesTextViewPr>
  <p:sorterViewPr>
    <p:cViewPr varScale="1">
      <p:scale>
        <a:sx n="100" d="100"/>
        <a:sy n="100" d="100"/>
      </p:scale>
      <p:origin x="0" y="-5502"/>
    </p:cViewPr>
  </p:sorterViewPr>
  <p:notesViewPr>
    <p:cSldViewPr snapToGrid="0">
      <p:cViewPr varScale="1">
        <p:scale>
          <a:sx n="86" d="100"/>
          <a:sy n="86" d="100"/>
        </p:scale>
        <p:origin x="3744" y="15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2.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commentAuthors" Target="commentAuthors.xml"/><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tableStyles" Target="tableStyles.xml"/><Relationship Id="rId61" Type="http://schemas.openxmlformats.org/officeDocument/2006/relationships/slide" Target="slides/slide51.xml"/><Relationship Id="rId82" Type="http://schemas.openxmlformats.org/officeDocument/2006/relationships/notesMaster" Target="notesMasters/notesMaster1.xml"/><Relationship Id="rId19" Type="http://schemas.openxmlformats.org/officeDocument/2006/relationships/slide" Target="slides/slide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Joy Kurth" userId="0e2a37c2-be2d-4f93-8f84-2b6cbfe1fd16" providerId="ADAL" clId="{EFF18A36-0B9D-4B93-A951-771E73DD7BB4}"/>
    <pc:docChg chg="modSld">
      <pc:chgData name="Sarah-Joy Kurth" userId="0e2a37c2-be2d-4f93-8f84-2b6cbfe1fd16" providerId="ADAL" clId="{EFF18A36-0B9D-4B93-A951-771E73DD7BB4}" dt="2021-06-08T17:24:00.305" v="3" actId="20577"/>
      <pc:docMkLst>
        <pc:docMk/>
      </pc:docMkLst>
      <pc:sldChg chg="modSp mod">
        <pc:chgData name="Sarah-Joy Kurth" userId="0e2a37c2-be2d-4f93-8f84-2b6cbfe1fd16" providerId="ADAL" clId="{EFF18A36-0B9D-4B93-A951-771E73DD7BB4}" dt="2021-06-08T17:24:00.305" v="3" actId="20577"/>
        <pc:sldMkLst>
          <pc:docMk/>
          <pc:sldMk cId="3216940737" sldId="496"/>
        </pc:sldMkLst>
        <pc:spChg chg="mod">
          <ac:chgData name="Sarah-Joy Kurth" userId="0e2a37c2-be2d-4f93-8f84-2b6cbfe1fd16" providerId="ADAL" clId="{EFF18A36-0B9D-4B93-A951-771E73DD7BB4}" dt="2021-06-08T17:24:00.305" v="3" actId="20577"/>
          <ac:spMkLst>
            <pc:docMk/>
            <pc:sldMk cId="3216940737" sldId="496"/>
            <ac:spMk id="6" creationId="{00000000-0000-0000-0000-000000000000}"/>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21-05-17T10:32:30.477" idx="4">
    <p:pos x="7320" y="1343"/>
    <p:text>[@Sarah-Joy Kurth] [@Chris Diamant] we just learned this standard notation and can start adding it to the content as we revise. Jill had a specialist that wasn't happy it indicated "MeH" for Medicine Hat but that is the standard coding.</p:text>
    <p:extLst>
      <p:ext uri="{C676402C-5697-4E1C-873F-D02D1690AC5C}">
        <p15:threadingInfo xmlns:p15="http://schemas.microsoft.com/office/powerpoint/2012/main" timeZoneBias="360"/>
      </p:ext>
    </p:extLst>
  </p:cm>
  <p:cm authorId="1" dt="2021-05-26T06:49:53.625" idx="9">
    <p:pos x="7320" y="1439"/>
    <p:text>Thanks Barb! This slide has been added to the other presentations</p:text>
    <p:extLst>
      <p:ext uri="{C676402C-5697-4E1C-873F-D02D1690AC5C}">
        <p15:threadingInfo xmlns:p15="http://schemas.microsoft.com/office/powerpoint/2012/main" timeZoneBias="360">
          <p15:parentCm authorId="2" idx="4"/>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4C1561-A2AB-4458-B7CF-CD800D8A9C11}" type="datetimeFigureOut">
              <a:rPr lang="en-US" smtClean="0"/>
              <a:t>6/8/2021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8C2099-781F-4471-9219-972D7FEA1EBA}" type="slidenum">
              <a:rPr lang="en-US" smtClean="0"/>
              <a:t>‹#›</a:t>
            </a:fld>
            <a:endParaRPr lang="en-US"/>
          </a:p>
        </p:txBody>
      </p:sp>
    </p:spTree>
    <p:extLst>
      <p:ext uri="{BB962C8B-B14F-4D97-AF65-F5344CB8AC3E}">
        <p14:creationId xmlns:p14="http://schemas.microsoft.com/office/powerpoint/2010/main" val="1270294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actt.albertadoctors.org/file/CII-CPAR_Considerations_for_Partially_Onboarded_Clinics.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actt.albertadoctors.org/file/Microquest_Healthquest_CII-CPAR_Guide.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actt.albertadoctors.org/file/Microquest_Healthquest_CII-CPAR_Guide.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psa.ca/wp-content/uploads/2020/05/Referral-Consultation.pdf%22"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actt.albertadoctors.org/PMH/panel-continuity/CII-CPAR/Pages/Tools-and-Resources.aspx"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slide" Target="../slides/slide67.xml"/><Relationship Id="rId1" Type="http://schemas.openxmlformats.org/officeDocument/2006/relationships/notesMaster" Target="../notesMasters/notesMaster1.xml"/><Relationship Id="rId4" Type="http://schemas.openxmlformats.org/officeDocument/2006/relationships/hyperlink" Target="https://actt.albertadoctors.org/PMH/panel-continuity/CII-CPAR/Pages/Tools-and-Resources.aspx"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98725" y="890588"/>
            <a:ext cx="4273550" cy="2405062"/>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54082-0EDA-40C0-B23E-AB88047B2438}" type="slidenum">
              <a:rPr kumimoji="0" lang="en-IN"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IN"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5386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Key Messages:</a:t>
            </a:r>
          </a:p>
          <a:p>
            <a:pPr marL="178908" indent="-178908">
              <a:buFont typeface="Arial" panose="020B0604020202020204" pitchFamily="34" charset="0"/>
              <a:buChar char="•"/>
            </a:pPr>
            <a:r>
              <a:rPr lang="en-US" dirty="0"/>
              <a:t>CII is designed to</a:t>
            </a:r>
            <a:r>
              <a:rPr lang="en-US" baseline="0" dirty="0"/>
              <a:t> allow information to flow from community physician EMRs to other areas of the health care system so that the information can be used to deliver better care.</a:t>
            </a:r>
          </a:p>
          <a:p>
            <a:pPr marL="178908" indent="-178908" defTabSz="954176">
              <a:buFont typeface="Arial" panose="020B0604020202020204" pitchFamily="34" charset="0"/>
              <a:buChar char="•"/>
              <a:defRPr/>
            </a:pPr>
            <a:r>
              <a:rPr lang="en-US" baseline="0" dirty="0"/>
              <a:t>Initially information will flow to </a:t>
            </a:r>
            <a:r>
              <a:rPr lang="en-US" baseline="0" dirty="0" err="1"/>
              <a:t>Aberta</a:t>
            </a:r>
            <a:r>
              <a:rPr lang="en-US" baseline="0" dirty="0"/>
              <a:t> Netcare to be used by other health professionals; f</a:t>
            </a:r>
            <a:r>
              <a:rPr lang="en-US" dirty="0"/>
              <a:t>or</a:t>
            </a:r>
            <a:r>
              <a:rPr lang="en-US" baseline="0" dirty="0"/>
              <a:t> example, through CII, i</a:t>
            </a:r>
            <a:r>
              <a:rPr lang="en-US" dirty="0"/>
              <a:t>f a patient</a:t>
            </a:r>
            <a:r>
              <a:rPr lang="en-US" baseline="0" dirty="0"/>
              <a:t> has to go to the Emergency Department, the care providers will have access to the information from the patient’s medical home and specialist consult reports.</a:t>
            </a:r>
            <a:endParaRPr lang="en-CA" dirty="0"/>
          </a:p>
          <a:p>
            <a:pPr marL="178908" indent="-178908">
              <a:buFont typeface="Arial" panose="020B0604020202020204" pitchFamily="34" charset="0"/>
              <a:buChar char="•"/>
            </a:pPr>
            <a:r>
              <a:rPr lang="en-US" baseline="0" dirty="0"/>
              <a:t>Information will also flow to the Healthcare Data Repository at Alberta Health to be used for population health quality improvement activities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54176" rtl="0" eaLnBrk="1" fontAlgn="base" latinLnBrk="0" hangingPunct="1">
              <a:lnSpc>
                <a:spcPct val="100000"/>
              </a:lnSpc>
              <a:spcBef>
                <a:spcPct val="0"/>
              </a:spcBef>
              <a:spcAft>
                <a:spcPct val="0"/>
              </a:spcAft>
              <a:buClrTx/>
              <a:buSzTx/>
              <a:buFontTx/>
              <a:buNone/>
              <a:tabLst/>
              <a:defRPr/>
            </a:pPr>
            <a:fld id="{C33E93F5-386D-46C1-AED3-8A7E51F89105}" type="slidenum">
              <a:rPr kumimoji="0" lang="en-CA" sz="1300" b="0" i="0" u="none" strike="noStrike" kern="1200" cap="none" spc="0" normalizeH="0" baseline="0" noProof="0">
                <a:ln>
                  <a:noFill/>
                </a:ln>
                <a:solidFill>
                  <a:prstClr val="black"/>
                </a:solidFill>
                <a:effectLst/>
                <a:uLnTx/>
                <a:uFillTx/>
                <a:latin typeface="Calibri" pitchFamily="34" charset="0"/>
                <a:ea typeface="+mn-ea"/>
                <a:cs typeface="Arial" charset="0"/>
              </a:rPr>
              <a:pPr marL="0" marR="0" lvl="0" indent="0" algn="r" defTabSz="954176" rtl="0" eaLnBrk="1" fontAlgn="base" latinLnBrk="0" hangingPunct="1">
                <a:lnSpc>
                  <a:spcPct val="100000"/>
                </a:lnSpc>
                <a:spcBef>
                  <a:spcPct val="0"/>
                </a:spcBef>
                <a:spcAft>
                  <a:spcPct val="0"/>
                </a:spcAft>
                <a:buClrTx/>
                <a:buSzTx/>
                <a:buFontTx/>
                <a:buNone/>
                <a:tabLst/>
                <a:defRPr/>
              </a:pPr>
              <a:t>10</a:t>
            </a:fld>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4034473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5713" y="871538"/>
            <a:ext cx="4184650" cy="2354262"/>
          </a:xfrm>
        </p:spPr>
      </p:sp>
      <p:sp>
        <p:nvSpPr>
          <p:cNvPr id="3" name="Notes Placeholder 2"/>
          <p:cNvSpPr>
            <a:spLocks noGrp="1"/>
          </p:cNvSpPr>
          <p:nvPr>
            <p:ph type="body" idx="1"/>
          </p:nvPr>
        </p:nvSpPr>
        <p:spPr/>
        <p:txBody>
          <a:bodyPr/>
          <a:lstStyle/>
          <a:p>
            <a:r>
              <a:rPr lang="en-US" baseline="0"/>
              <a:t>Key Messages: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a:t>The Healthcare Data Repository is a database created by Alberta Health to gather information from across the healthcare system including community EMRs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a:t>So new that it contains limited information that isn’t currently being used at all</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baseline="0"/>
              <a:t>The only people who currently have access are technicians responsible for making sure everything is operating properly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a:t>Alberta health will ”use this information within its data analytics systems to perform such activities as planning, quality improvement and health system management.” (PIA summary page 4)</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a:solidFill>
                  <a:srgbClr val="FF0000"/>
                </a:solidFill>
              </a:rPr>
              <a:t>All high performing health care systems have this capability, Alberta is aligned with this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a:solidFill>
                  <a:srgbClr val="FF0000"/>
                </a:solidFill>
              </a:rPr>
              <a:t>Use of this information for system improvement will benefit everyone – </a:t>
            </a:r>
            <a:r>
              <a:rPr lang="en-US" baseline="0">
                <a:solidFill>
                  <a:srgbClr val="FFFF00"/>
                </a:solidFill>
              </a:rPr>
              <a:t>efficiency, cost savings, better resource allocation, better outcomes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a:solidFill>
                  <a:srgbClr val="FF0000"/>
                </a:solidFill>
              </a:rPr>
              <a:t>This system is</a:t>
            </a:r>
            <a:r>
              <a:rPr lang="en-US" b="1" baseline="0">
                <a:solidFill>
                  <a:srgbClr val="FF0000"/>
                </a:solidFill>
              </a:rPr>
              <a:t> not </a:t>
            </a:r>
            <a:r>
              <a:rPr lang="en-US" b="0" baseline="0">
                <a:solidFill>
                  <a:srgbClr val="FF0000"/>
                </a:solidFill>
              </a:rPr>
              <a:t>intended or </a:t>
            </a:r>
            <a:r>
              <a:rPr lang="en-US" baseline="0">
                <a:solidFill>
                  <a:srgbClr val="FF0000"/>
                </a:solidFill>
              </a:rPr>
              <a:t>designed to be used for performance management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a:t>The data collected for the HDR is similar to data collected for billing, but not the same; and of course collected for a different purpose. Billing data is not available for the kind of analytics needed for sophisticated health system management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a:t>There is GOVERNANCE!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a:t>The Health Information Data Governance Committee is responsible for making recommendations on how the data may be used</a:t>
            </a:r>
          </a:p>
        </p:txBody>
      </p:sp>
      <p:sp>
        <p:nvSpPr>
          <p:cNvPr id="4" name="Slide Number Placeholder 3"/>
          <p:cNvSpPr>
            <a:spLocks noGrp="1"/>
          </p:cNvSpPr>
          <p:nvPr>
            <p:ph type="sldNum" sz="quarter" idx="10"/>
          </p:nvPr>
        </p:nvSpPr>
        <p:spPr/>
        <p:txBody>
          <a:bodyPr/>
          <a:lstStyle/>
          <a:p>
            <a:fld id="{988C2099-781F-4471-9219-972D7FEA1EBA}" type="slidenum">
              <a:rPr lang="en-US" smtClean="0"/>
              <a:t>11</a:t>
            </a:fld>
            <a:endParaRPr lang="en-US"/>
          </a:p>
        </p:txBody>
      </p:sp>
    </p:spTree>
    <p:extLst>
      <p:ext uri="{BB962C8B-B14F-4D97-AF65-F5344CB8AC3E}">
        <p14:creationId xmlns:p14="http://schemas.microsoft.com/office/powerpoint/2010/main" val="3727824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solidFill>
                  <a:schemeClr val="accent2">
                    <a:lumMod val="75000"/>
                  </a:schemeClr>
                </a:solidFill>
              </a:rPr>
              <a:t>Key Messages:</a:t>
            </a:r>
          </a:p>
          <a:p>
            <a:pPr marL="178908" indent="-178908">
              <a:buFont typeface="Arial" panose="020B0604020202020204" pitchFamily="34" charset="0"/>
              <a:buChar char="•"/>
            </a:pPr>
            <a:r>
              <a:rPr lang="en-US" sz="1300" dirty="0">
                <a:solidFill>
                  <a:schemeClr val="accent2">
                    <a:lumMod val="75000"/>
                  </a:schemeClr>
                </a:solidFill>
              </a:rPr>
              <a:t>CPAR supports new processes so that family doctors and teams can confirm their relationships with patients and share it through Alberta Netcare. This will help reinforce the consistent relationships between patients and their providers.</a:t>
            </a:r>
          </a:p>
          <a:p>
            <a:pPr marL="178908" indent="-178908">
              <a:buFont typeface="Arial" panose="020B0604020202020204" pitchFamily="34" charset="0"/>
              <a:buChar char="•"/>
            </a:pPr>
            <a:r>
              <a:rPr lang="en-CA" dirty="0"/>
              <a:t>Panels</a:t>
            </a:r>
            <a:r>
              <a:rPr lang="en-CA" baseline="0" dirty="0"/>
              <a:t> will be uploaded monthly, automatically, from clinic EMRs. This monthly capture is needed because panels are fluid. They change as patients are born, pass, join the practice and leave the practice.</a:t>
            </a:r>
          </a:p>
          <a:p>
            <a:pPr marL="178908" indent="-178908">
              <a:buFont typeface="Arial" panose="020B0604020202020204" pitchFamily="34" charset="0"/>
              <a:buChar char="•"/>
            </a:pPr>
            <a:r>
              <a:rPr lang="en-CA" dirty="0"/>
              <a:t>Panel information </a:t>
            </a:r>
            <a:r>
              <a:rPr lang="en-CA" baseline="0" dirty="0"/>
              <a:t>in the registry is crucial to future enhancements in Alberta. It is the source of truth of panel.</a:t>
            </a:r>
            <a:endParaRPr lang="en-CA" dirty="0"/>
          </a:p>
        </p:txBody>
      </p:sp>
      <p:sp>
        <p:nvSpPr>
          <p:cNvPr id="4" name="Slide Number Placeholder 3"/>
          <p:cNvSpPr>
            <a:spLocks noGrp="1"/>
          </p:cNvSpPr>
          <p:nvPr>
            <p:ph type="sldNum" sz="quarter" idx="10"/>
          </p:nvPr>
        </p:nvSpPr>
        <p:spPr/>
        <p:txBody>
          <a:bodyPr/>
          <a:lstStyle/>
          <a:p>
            <a:pPr marL="0" marR="0" lvl="0" indent="0" algn="r" defTabSz="954176" rtl="0" eaLnBrk="1" fontAlgn="base" latinLnBrk="0" hangingPunct="1">
              <a:lnSpc>
                <a:spcPct val="100000"/>
              </a:lnSpc>
              <a:spcBef>
                <a:spcPct val="0"/>
              </a:spcBef>
              <a:spcAft>
                <a:spcPct val="0"/>
              </a:spcAft>
              <a:buClrTx/>
              <a:buSzTx/>
              <a:buFontTx/>
              <a:buNone/>
              <a:tabLst/>
              <a:defRPr/>
            </a:pPr>
            <a:fld id="{C33E93F5-386D-46C1-AED3-8A7E51F89105}" type="slidenum">
              <a:rPr kumimoji="0" lang="en-CA" sz="1300" b="0" i="0" u="none" strike="noStrike" kern="1200" cap="none" spc="0" normalizeH="0" baseline="0" noProof="0">
                <a:ln>
                  <a:noFill/>
                </a:ln>
                <a:solidFill>
                  <a:prstClr val="black"/>
                </a:solidFill>
                <a:effectLst/>
                <a:uLnTx/>
                <a:uFillTx/>
                <a:latin typeface="Calibri" pitchFamily="34" charset="0"/>
                <a:ea typeface="+mn-ea"/>
                <a:cs typeface="Arial" charset="0"/>
              </a:rPr>
              <a:pPr marL="0" marR="0" lvl="0" indent="0" algn="r" defTabSz="954176" rtl="0" eaLnBrk="1" fontAlgn="base" latinLnBrk="0" hangingPunct="1">
                <a:lnSpc>
                  <a:spcPct val="100000"/>
                </a:lnSpc>
                <a:spcBef>
                  <a:spcPct val="0"/>
                </a:spcBef>
                <a:spcAft>
                  <a:spcPct val="0"/>
                </a:spcAft>
                <a:buClrTx/>
                <a:buSzTx/>
                <a:buFontTx/>
                <a:buNone/>
                <a:tabLst/>
                <a:defRPr/>
              </a:pPr>
              <a:t>12</a:t>
            </a:fld>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338914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tools referred</a:t>
            </a:r>
            <a:r>
              <a:rPr lang="en-US" baseline="0" dirty="0"/>
              <a:t> to in this slide deck may be found on the CII/CPAR Tools and Resources page. </a:t>
            </a:r>
            <a:r>
              <a:rPr lang="en-CA" sz="1200" dirty="0">
                <a:hlinkClick r:id="rId3"/>
              </a:rPr>
              <a:t>https://actt.albertadoctors.org/cii-cpar/toolsresources</a:t>
            </a:r>
            <a:endParaRPr lang="en-CA" sz="1200" dirty="0"/>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9609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4437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Key Messages:</a:t>
            </a:r>
          </a:p>
          <a:p>
            <a:pPr marL="178908" indent="-178908">
              <a:buFont typeface="Arial" panose="020B0604020202020204" pitchFamily="34" charset="0"/>
              <a:buChar char="•"/>
            </a:pPr>
            <a:r>
              <a:rPr lang="en-US" baseline="0" dirty="0"/>
              <a:t>Physicians and nurse practitioners need to first register to participate in CII/CPAR. </a:t>
            </a:r>
          </a:p>
          <a:p>
            <a:pPr marL="178908" indent="-178908">
              <a:buFont typeface="Arial" panose="020B0604020202020204" pitchFamily="34" charset="0"/>
              <a:buChar char="•"/>
            </a:pPr>
            <a:r>
              <a:rPr lang="en-US" baseline="0" dirty="0"/>
              <a:t>The first type of patient data shared is encounter data.</a:t>
            </a:r>
          </a:p>
          <a:p>
            <a:pPr marL="178908" indent="-178908">
              <a:buFont typeface="Arial" panose="020B0604020202020204" pitchFamily="34" charset="0"/>
              <a:buChar char="•"/>
            </a:pPr>
            <a:r>
              <a:rPr lang="en-US" baseline="0" dirty="0"/>
              <a:t>EMR encounter data is mapped (defined fields) and uploaded to the CII Data hub and presented in Netcare as a Community Encounter Digest (CED) report and shared with the Healthcare Data Repository to inform program development</a:t>
            </a:r>
            <a:endParaRPr lang="en-CA" baseline="0" dirty="0"/>
          </a:p>
        </p:txBody>
      </p:sp>
      <p:sp>
        <p:nvSpPr>
          <p:cNvPr id="4" name="Slide Number Placeholder 3"/>
          <p:cNvSpPr>
            <a:spLocks noGrp="1"/>
          </p:cNvSpPr>
          <p:nvPr>
            <p:ph type="sldNum" sz="quarter" idx="10"/>
          </p:nvPr>
        </p:nvSpPr>
        <p:spPr/>
        <p:txBody>
          <a:bodyPr/>
          <a:lstStyle/>
          <a:p>
            <a:pPr marL="0" marR="0" lvl="0" indent="0" algn="r" defTabSz="954176" rtl="0" eaLnBrk="1" fontAlgn="base" latinLnBrk="0" hangingPunct="1">
              <a:lnSpc>
                <a:spcPct val="100000"/>
              </a:lnSpc>
              <a:spcBef>
                <a:spcPct val="0"/>
              </a:spcBef>
              <a:spcAft>
                <a:spcPct val="0"/>
              </a:spcAft>
              <a:buClrTx/>
              <a:buSzTx/>
              <a:buFontTx/>
              <a:buNone/>
              <a:tabLst/>
              <a:defRPr/>
            </a:pPr>
            <a:fld id="{C33E93F5-386D-46C1-AED3-8A7E51F89105}" type="slidenum">
              <a:rPr kumimoji="0" lang="en-CA" sz="1300" b="0" i="0" u="none" strike="noStrike" kern="1200" cap="none" spc="0" normalizeH="0" baseline="0" noProof="0">
                <a:ln>
                  <a:noFill/>
                </a:ln>
                <a:solidFill>
                  <a:prstClr val="black"/>
                </a:solidFill>
                <a:effectLst/>
                <a:uLnTx/>
                <a:uFillTx/>
                <a:latin typeface="Calibri" pitchFamily="34" charset="0"/>
                <a:ea typeface="+mn-ea"/>
                <a:cs typeface="Arial" charset="0"/>
              </a:rPr>
              <a:pPr marL="0" marR="0" lvl="0" indent="0" algn="r" defTabSz="954176" rtl="0" eaLnBrk="1" fontAlgn="base" latinLnBrk="0" hangingPunct="1">
                <a:lnSpc>
                  <a:spcPct val="100000"/>
                </a:lnSpc>
                <a:spcBef>
                  <a:spcPct val="0"/>
                </a:spcBef>
                <a:spcAft>
                  <a:spcPct val="0"/>
                </a:spcAft>
                <a:buClrTx/>
                <a:buSzTx/>
                <a:buFontTx/>
                <a:buNone/>
                <a:tabLst/>
                <a:defRPr/>
              </a:pPr>
              <a:t>15</a:t>
            </a:fld>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4097935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encounters are rolled</a:t>
            </a:r>
            <a:r>
              <a:rPr lang="en-CA" baseline="0" dirty="0"/>
              <a:t> up into a 12 month summary called the Community Encounter Digest and these will be displayed in Alberta Netcare in the new “Community Reports” folder.</a:t>
            </a:r>
            <a:endParaRPr lang="en-CA" dirty="0"/>
          </a:p>
        </p:txBody>
      </p:sp>
      <p:sp>
        <p:nvSpPr>
          <p:cNvPr id="4" name="Slide Number Placeholder 3"/>
          <p:cNvSpPr>
            <a:spLocks noGrp="1"/>
          </p:cNvSpPr>
          <p:nvPr>
            <p:ph type="sldNum" sz="quarter" idx="10"/>
          </p:nvPr>
        </p:nvSpPr>
        <p:spPr/>
        <p:txBody>
          <a:bodyPr/>
          <a:lstStyle/>
          <a:p>
            <a:pPr marL="0" marR="0" lvl="0" indent="0" algn="r" defTabSz="954176" rtl="0" eaLnBrk="1" fontAlgn="base" latinLnBrk="0" hangingPunct="1">
              <a:lnSpc>
                <a:spcPct val="100000"/>
              </a:lnSpc>
              <a:spcBef>
                <a:spcPct val="0"/>
              </a:spcBef>
              <a:spcAft>
                <a:spcPct val="0"/>
              </a:spcAft>
              <a:buClrTx/>
              <a:buSzTx/>
              <a:buFontTx/>
              <a:buNone/>
              <a:tabLst/>
              <a:defRPr/>
            </a:pPr>
            <a:fld id="{C33E93F5-386D-46C1-AED3-8A7E51F89105}" type="slidenum">
              <a:rPr kumimoji="0" lang="en-CA" sz="1300" b="0" i="0" u="none" strike="noStrike" kern="1200" cap="none" spc="0" normalizeH="0" baseline="0" noProof="0">
                <a:ln>
                  <a:noFill/>
                </a:ln>
                <a:solidFill>
                  <a:prstClr val="black"/>
                </a:solidFill>
                <a:effectLst/>
                <a:uLnTx/>
                <a:uFillTx/>
                <a:latin typeface="Calibri" pitchFamily="34" charset="0"/>
                <a:ea typeface="+mn-ea"/>
                <a:cs typeface="Arial" charset="0"/>
              </a:rPr>
              <a:pPr marL="0" marR="0" lvl="0" indent="0" algn="r" defTabSz="954176" rtl="0" eaLnBrk="1" fontAlgn="base" latinLnBrk="0" hangingPunct="1">
                <a:lnSpc>
                  <a:spcPct val="100000"/>
                </a:lnSpc>
                <a:spcBef>
                  <a:spcPct val="0"/>
                </a:spcBef>
                <a:spcAft>
                  <a:spcPct val="0"/>
                </a:spcAft>
                <a:buClrTx/>
                <a:buSzTx/>
                <a:buFontTx/>
                <a:buNone/>
                <a:tabLst/>
                <a:defRPr/>
              </a:pPr>
              <a:t>16</a:t>
            </a:fld>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242367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ANIMATED</a:t>
            </a:r>
          </a:p>
          <a:p>
            <a:r>
              <a:rPr lang="en-CA" dirty="0"/>
              <a:t>Key Messages:</a:t>
            </a:r>
          </a:p>
          <a:p>
            <a:pPr marL="171450" indent="-171450">
              <a:buFont typeface="Arial" panose="020B0604020202020204" pitchFamily="34" charset="0"/>
              <a:buChar char="•"/>
            </a:pPr>
            <a:r>
              <a:rPr lang="en-CA" dirty="0"/>
              <a:t>For each patient, the</a:t>
            </a:r>
            <a:r>
              <a:rPr lang="en-CA" baseline="0" dirty="0"/>
              <a:t> Community Encounter Digest (CED)</a:t>
            </a:r>
            <a:r>
              <a:rPr lang="en-CA" dirty="0"/>
              <a:t> assembles a record of their visits/encounters across all providers</a:t>
            </a:r>
            <a:r>
              <a:rPr lang="en-CA" baseline="0" dirty="0"/>
              <a:t> participating in CII. It is a rolling snapshot of encounters the patient has had with CII/CPAR enabled clinics over the last 12 months. It is available in Alberta Netcare for other providers in the system to view care the patient has received over the last year and inform care when the patient is in front of them. Only “mapped fields” for which data is entered in a visit flows to the CED in Netcare.</a:t>
            </a:r>
          </a:p>
          <a:p>
            <a:pPr marL="171450" indent="-171450">
              <a:buFont typeface="Arial" panose="020B0604020202020204" pitchFamily="34" charset="0"/>
              <a:buChar char="•"/>
            </a:pPr>
            <a:r>
              <a:rPr lang="en-CA" baseline="0" dirty="0"/>
              <a:t>The “Community Encounters” section records the location and reason information for each encounter.</a:t>
            </a:r>
          </a:p>
          <a:p>
            <a:pPr marL="171450" indent="-171450">
              <a:buFont typeface="Arial" panose="020B0604020202020204" pitchFamily="34" charset="0"/>
              <a:buChar char="•"/>
            </a:pPr>
            <a:r>
              <a:rPr lang="en-CA" baseline="0" dirty="0"/>
              <a:t>The “Health Concern History” section records any entries made in the problem list during the encounter.</a:t>
            </a:r>
          </a:p>
          <a:p>
            <a:pPr marL="171450" indent="-171450">
              <a:buFont typeface="Arial" panose="020B0604020202020204" pitchFamily="34" charset="0"/>
              <a:buChar char="•"/>
            </a:pPr>
            <a:r>
              <a:rPr lang="en-CA" baseline="0" dirty="0"/>
              <a:t>The “Measured Observations” section records any blood pressure, height, weight, and waist circumference values recorded during an encounter.</a:t>
            </a:r>
          </a:p>
          <a:p>
            <a:pPr marL="171450" indent="-171450">
              <a:buFont typeface="Arial" panose="020B0604020202020204" pitchFamily="34" charset="0"/>
              <a:buChar char="•"/>
            </a:pPr>
            <a:r>
              <a:rPr lang="en-CA" baseline="0" dirty="0"/>
              <a:t>The “Possible Allergy” section displays any allergy entries made during the encounter.</a:t>
            </a:r>
          </a:p>
          <a:p>
            <a:pPr marL="171450" indent="-171450">
              <a:buFont typeface="Arial" panose="020B0604020202020204" pitchFamily="34" charset="0"/>
              <a:buChar char="•"/>
            </a:pPr>
            <a:r>
              <a:rPr lang="en-CA" baseline="0" dirty="0"/>
              <a:t>The “Immunization” section displays immunizations done during the encounter.</a:t>
            </a:r>
          </a:p>
          <a:p>
            <a:pPr marL="171450" indent="-171450">
              <a:buFont typeface="Arial" panose="020B0604020202020204" pitchFamily="34" charset="0"/>
              <a:buChar char="•"/>
            </a:pPr>
            <a:r>
              <a:rPr lang="en-CA" baseline="0" dirty="0"/>
              <a:t>The “Referrals” section displays any referrals to specialists done during the encounter.</a:t>
            </a:r>
          </a:p>
          <a:p>
            <a:pPr marL="171450" indent="-171450">
              <a:buFont typeface="Arial" panose="020B0604020202020204" pitchFamily="34" charset="0"/>
              <a:buChar char="•"/>
            </a:pPr>
            <a:br>
              <a:rPr lang="en-US" baseline="0" dirty="0"/>
            </a:br>
            <a:r>
              <a:rPr lang="en-US" baseline="0" dirty="0"/>
              <a:t>The disclosure message at the bottom of the CED states:</a:t>
            </a:r>
          </a:p>
          <a:p>
            <a:pPr marL="171450" indent="-171450">
              <a:buFont typeface="Arial" panose="020B0604020202020204" pitchFamily="34" charset="0"/>
              <a:buChar char="•"/>
            </a:pPr>
            <a:r>
              <a:rPr lang="en-US" i="1" dirty="0"/>
              <a:t>This document lists the patient’s encounter information from participating clinics.  It does not represent the patient’s medical history or summary.   Provider must verify the accuracy and completeness of this patient’s information prior to treatment decisions.</a:t>
            </a:r>
          </a:p>
          <a:p>
            <a:pPr marL="171450" indent="-171450">
              <a:buFont typeface="Arial" panose="020B0604020202020204" pitchFamily="34" charset="0"/>
              <a:buChar char="•"/>
            </a:pPr>
            <a:endParaRPr lang="en-US" i="1" dirty="0"/>
          </a:p>
          <a:p>
            <a:pPr marL="171450" indent="-171450">
              <a:buFont typeface="Arial" panose="020B0604020202020204" pitchFamily="34" charset="0"/>
              <a:buChar char="•"/>
            </a:pPr>
            <a:r>
              <a:rPr lang="en-US" i="1" dirty="0"/>
              <a:t>See a sample CED here: https://actt.albertadoctors.org/file/CII_CED_Sample.pdf</a:t>
            </a:r>
          </a:p>
          <a:p>
            <a:pPr marL="171450" indent="-171450">
              <a:buFont typeface="Arial" panose="020B0604020202020204" pitchFamily="34" charset="0"/>
              <a:buChar char="•"/>
            </a:pPr>
            <a:endParaRPr lang="en-CA" i="1" dirty="0"/>
          </a:p>
          <a:p>
            <a:endParaRPr lang="en-CA" i="1" dirty="0"/>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81732-573E-4DBD-96C7-3B4567905058}"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3098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shows the exact data elements</a:t>
            </a:r>
            <a:r>
              <a:rPr lang="en-CA" baseline="0" dirty="0"/>
              <a:t> that are uploaded to Netcare, the Healthcare Data Repository and the Central Patient Attachment Registry. These elements were recommended by CIHI, the Canadian Institute for Health Information, as standard data that should be part of a shared health record.</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E93F5-386D-46C1-AED3-8A7E51F89105}"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90765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solidFill>
                  <a:srgbClr val="323E47"/>
                </a:solidFill>
                <a:latin typeface="Avenir"/>
              </a:rPr>
              <a:t>Although no steps need to be completed for this data submission to take place, it is important that users understand the conditions that will allow appointments to be sent to Alberta Netcare: </a:t>
            </a:r>
          </a:p>
          <a:p>
            <a:pPr marL="171450" indent="-171450">
              <a:buFont typeface="Wingdings" panose="05000000000000000000" pitchFamily="2" charset="2"/>
              <a:buChar char="ü"/>
            </a:pPr>
            <a:r>
              <a:rPr lang="en-US" dirty="0"/>
              <a:t>The provider attached to the visit is live on CII</a:t>
            </a:r>
          </a:p>
          <a:p>
            <a:pPr marL="171450" indent="-171450">
              <a:buFont typeface="Wingdings" panose="05000000000000000000" pitchFamily="2" charset="2"/>
              <a:buChar char="ü"/>
            </a:pPr>
            <a:r>
              <a:rPr lang="en-US" dirty="0"/>
              <a:t>The patient has an appointment and valid demographics</a:t>
            </a:r>
          </a:p>
          <a:p>
            <a:pPr marL="171450" indent="-171450">
              <a:buFont typeface="Wingdings" panose="05000000000000000000" pitchFamily="2" charset="2"/>
              <a:buChar char="ü"/>
            </a:pPr>
            <a:r>
              <a:rPr lang="en-US" dirty="0"/>
              <a:t>The patient’s chart is not marked as confidential or Physician only</a:t>
            </a:r>
          </a:p>
          <a:p>
            <a:pPr marL="171450" indent="-171450">
              <a:buFont typeface="Wingdings" panose="05000000000000000000" pitchFamily="2" charset="2"/>
              <a:buChar char="ü"/>
            </a:pPr>
            <a:r>
              <a:rPr lang="en-US" dirty="0"/>
              <a:t>The chart note is not marked as confidential</a:t>
            </a:r>
          </a:p>
          <a:p>
            <a:pPr marL="171450" indent="-171450">
              <a:buFont typeface="Wingdings" panose="05000000000000000000" pitchFamily="2" charset="2"/>
              <a:buChar char="ü"/>
            </a:pPr>
            <a:r>
              <a:rPr lang="en-US" dirty="0"/>
              <a:t>The provider signs off and closes the visit note by choosing Sign-off visit and Close Chart or by choosing Save on previously signed-off visits.</a:t>
            </a:r>
          </a:p>
          <a:p>
            <a:pPr marL="0" indent="0">
              <a:buFont typeface="Wingdings" panose="05000000000000000000" pitchFamily="2" charset="2"/>
              <a:buNone/>
            </a:pPr>
            <a:endParaRPr lang="en-US" dirty="0"/>
          </a:p>
          <a:p>
            <a:r>
              <a:rPr lang="en-CA" sz="1200" b="0" i="0" u="none" strike="noStrike" kern="1200" baseline="0" dirty="0">
                <a:solidFill>
                  <a:schemeClr val="tx1"/>
                </a:solidFill>
                <a:latin typeface="+mn-lt"/>
                <a:ea typeface="+mn-ea"/>
                <a:cs typeface="+mn-cs"/>
              </a:rPr>
              <a:t>There are also some conditions explaining the role of the primary provider (as custodian of the record) and the specialist when they are on the same instance of </a:t>
            </a:r>
            <a:r>
              <a:rPr lang="en-CA" sz="1200" b="0" i="0" u="none" strike="noStrike" kern="1200" baseline="0" dirty="0" err="1">
                <a:solidFill>
                  <a:schemeClr val="tx1"/>
                </a:solidFill>
                <a:latin typeface="+mn-lt"/>
                <a:ea typeface="+mn-ea"/>
                <a:cs typeface="+mn-cs"/>
              </a:rPr>
              <a:t>Healthquest</a:t>
            </a:r>
            <a:r>
              <a:rPr lang="en-CA" sz="1200" b="0" i="0" u="none" strike="noStrike" kern="1200" baseline="0" dirty="0">
                <a:solidFill>
                  <a:schemeClr val="tx1"/>
                </a:solidFill>
                <a:latin typeface="+mn-lt"/>
                <a:ea typeface="+mn-ea"/>
                <a:cs typeface="+mn-cs"/>
              </a:rPr>
              <a:t>. This would occur in a clinic group with one instance of </a:t>
            </a:r>
            <a:r>
              <a:rPr lang="en-CA" sz="1200" b="0" i="0" u="none" strike="noStrike" kern="1200" baseline="0" dirty="0" err="1">
                <a:solidFill>
                  <a:schemeClr val="tx1"/>
                </a:solidFill>
                <a:latin typeface="+mn-lt"/>
                <a:ea typeface="+mn-ea"/>
                <a:cs typeface="+mn-cs"/>
              </a:rPr>
              <a:t>Healthquest</a:t>
            </a:r>
            <a:r>
              <a:rPr lang="en-CA" sz="1200" b="0" i="0" u="none" strike="noStrike" kern="1200" baseline="0" dirty="0">
                <a:solidFill>
                  <a:schemeClr val="tx1"/>
                </a:solidFill>
                <a:latin typeface="+mn-lt"/>
                <a:ea typeface="+mn-ea"/>
                <a:cs typeface="+mn-cs"/>
              </a:rPr>
              <a:t>. An explanation of which information flows is in this document:</a:t>
            </a:r>
          </a:p>
          <a:p>
            <a:pPr marL="0" indent="0">
              <a:lnSpc>
                <a:spcPct val="120000"/>
              </a:lnSpc>
              <a:spcBef>
                <a:spcPts val="800"/>
              </a:spcBef>
              <a:buFont typeface="Wingdings" panose="05000000000000000000" pitchFamily="2" charset="2"/>
              <a:buNone/>
            </a:pPr>
            <a:r>
              <a:rPr lang="en-US" sz="1200" dirty="0">
                <a:hlinkClick r:id="rId3"/>
              </a:rPr>
              <a:t>https://actt.albertadoctors.org/file/CII-CPAR_Considerations_for_Partially_Onboarded_Clinics.pdf</a:t>
            </a:r>
            <a:endParaRPr lang="en-US" sz="1200" dirty="0"/>
          </a:p>
          <a:p>
            <a:endParaRPr lang="en-US" dirty="0"/>
          </a:p>
          <a:p>
            <a:r>
              <a:rPr lang="en-US" dirty="0"/>
              <a:t>It becomes important when a specialist wants to participate in CII but the EMR also has family practices using it where the primary provider may not yet be participating in CII/CPAR.</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81732-573E-4DBD-96C7-3B456790505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0600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88C2099-781F-4471-9219-972D7FEA1EBA}" type="slidenum">
              <a:rPr lang="en-US" smtClean="0"/>
              <a:t>2</a:t>
            </a:fld>
            <a:endParaRPr lang="en-US"/>
          </a:p>
        </p:txBody>
      </p:sp>
    </p:spTree>
    <p:extLst>
      <p:ext uri="{BB962C8B-B14F-4D97-AF65-F5344CB8AC3E}">
        <p14:creationId xmlns:p14="http://schemas.microsoft.com/office/powerpoint/2010/main" val="4280672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outlines the steps that must be completed to enable a provider to share encounter data with Alberta Netcare.</a:t>
            </a:r>
          </a:p>
          <a:p>
            <a:endParaRPr lang="en-US" dirty="0"/>
          </a:p>
          <a:p>
            <a:pPr marL="228600" indent="-228600" algn="l">
              <a:buFont typeface="Wingdings" panose="05000000000000000000" pitchFamily="2" charset="2"/>
              <a:buChar char="q"/>
            </a:pPr>
            <a:r>
              <a:rPr lang="en-US" dirty="0"/>
              <a:t>A provider must enroll for CII with eHealth Support Services. For more information about the registration process, see either of the following ACTT webpages:</a:t>
            </a:r>
          </a:p>
          <a:p>
            <a:pPr marL="685800" lvl="1" indent="-228600" algn="l">
              <a:buFont typeface="Arial" panose="020B0604020202020204" pitchFamily="34" charset="0"/>
              <a:buChar char="•"/>
            </a:pPr>
            <a:r>
              <a:rPr lang="en-US" b="1" dirty="0"/>
              <a:t>Get Started Today for Specialists </a:t>
            </a:r>
            <a:r>
              <a:rPr lang="en-US" dirty="0"/>
              <a:t>webpage: https://actt.albertadoctors.org/CII-CPAR/CII-for-Specialists/Pages/Get-Started-Today.aspx, or the</a:t>
            </a:r>
          </a:p>
          <a:p>
            <a:pPr marL="685800" lvl="1" indent="-228600" algn="l">
              <a:buFont typeface="Arial" panose="020B0604020202020204" pitchFamily="34" charset="0"/>
              <a:buChar char="•"/>
            </a:pPr>
            <a:r>
              <a:rPr lang="en-US" b="1" dirty="0"/>
              <a:t>Get Started Today for Primary Care </a:t>
            </a:r>
            <a:r>
              <a:rPr lang="en-US" dirty="0"/>
              <a:t>webpage: https://actt.albertadoctors.org/CII-CPAR/cii-cpar-primary-care/Pages/Get-Started-Today.aspx</a:t>
            </a:r>
          </a:p>
          <a:p>
            <a:pPr marL="228600" lvl="0" indent="-228600" algn="l">
              <a:buFont typeface="Wingdings" panose="05000000000000000000" pitchFamily="2" charset="2"/>
              <a:buChar char="q"/>
            </a:pPr>
            <a:r>
              <a:rPr lang="en-CA" dirty="0"/>
              <a:t>Once the</a:t>
            </a:r>
            <a:r>
              <a:rPr lang="en-CA" baseline="0" dirty="0"/>
              <a:t> CII/CPAR participation paperwork has been completed, doctors and allied health professionals who wish to submit data must configure their doctor cards to allow for flow of data.</a:t>
            </a:r>
          </a:p>
          <a:p>
            <a:pPr marL="685800" lvl="1" indent="-228600" algn="l">
              <a:buFont typeface="Arial" panose="020B0604020202020204" pitchFamily="34" charset="0"/>
              <a:buChar char="•"/>
            </a:pPr>
            <a:r>
              <a:rPr lang="en-CA" baseline="0" dirty="0"/>
              <a:t>This need only be done once, per participating provider.</a:t>
            </a:r>
          </a:p>
          <a:p>
            <a:pPr marL="685800" lvl="1" indent="-228600" algn="l">
              <a:buFont typeface="Arial" panose="020B0604020202020204" pitchFamily="34" charset="0"/>
              <a:buChar char="•"/>
            </a:pPr>
            <a:r>
              <a:rPr lang="en-CA" baseline="0" dirty="0"/>
              <a:t>The field is editable should submission type(s) change over time.</a:t>
            </a:r>
          </a:p>
          <a:p>
            <a:pPr marL="685800" lvl="1" indent="-228600" algn="l">
              <a:buFont typeface="Arial" panose="020B0604020202020204" pitchFamily="34" charset="0"/>
              <a:buChar char="•"/>
            </a:pPr>
            <a:r>
              <a:rPr lang="en-CA" baseline="0" dirty="0"/>
              <a:t>Select:</a:t>
            </a:r>
          </a:p>
          <a:p>
            <a:pPr marL="1143000" marR="0" lvl="2"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1" baseline="0" dirty="0"/>
              <a:t>Both</a:t>
            </a:r>
            <a:r>
              <a:rPr lang="en-CA" baseline="0" dirty="0"/>
              <a:t> - for specialists who wish to submit consult reports and encounter information to the Community Encounter Digest (see the </a:t>
            </a:r>
            <a:r>
              <a:rPr lang="en-CA" dirty="0">
                <a:solidFill>
                  <a:srgbClr val="569BBE"/>
                </a:solidFill>
                <a:ea typeface="Arial" panose="020B0604020202020204" pitchFamily="34" charset="0"/>
                <a:cs typeface="Times New Roman" panose="02020603050405020304" pitchFamily="18" charset="0"/>
              </a:rPr>
              <a:t>“Sharing Encounter Data to Alberta Netcare Portal” section of this slide deck for more information on how specialists can choose to share encounter data).</a:t>
            </a:r>
          </a:p>
          <a:p>
            <a:pPr marL="1143000" lvl="2" indent="-228600" algn="l">
              <a:buFont typeface="Arial" panose="020B0604020202020204" pitchFamily="34" charset="0"/>
              <a:buChar char="•"/>
            </a:pPr>
            <a:r>
              <a:rPr lang="en-CA" b="1" baseline="0" dirty="0"/>
              <a:t>Specialist</a:t>
            </a:r>
            <a:r>
              <a:rPr lang="en-CA" baseline="0" dirty="0"/>
              <a:t> - for specialists who wish to submit only consult reports</a:t>
            </a:r>
          </a:p>
          <a:p>
            <a:pPr marL="1143000" marR="0" lvl="2"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1" dirty="0">
                <a:latin typeface="+mn-lt"/>
                <a:cs typeface="Times New Roman" panose="02020603050405020304" pitchFamily="18" charset="0"/>
              </a:rPr>
              <a:t>GP</a:t>
            </a:r>
            <a:r>
              <a:rPr lang="en-CA" sz="1200" dirty="0">
                <a:latin typeface="+mn-lt"/>
                <a:cs typeface="Times New Roman" panose="02020603050405020304" pitchFamily="18" charset="0"/>
              </a:rPr>
              <a:t>: for providers with panels who only want to send encounter information to Netcare.</a:t>
            </a:r>
          </a:p>
          <a:p>
            <a:pPr marL="1143000" lvl="2" indent="-228600" algn="l">
              <a:buFont typeface="Arial" panose="020B0604020202020204" pitchFamily="34" charset="0"/>
              <a:buChar char="•"/>
            </a:pPr>
            <a:r>
              <a:rPr lang="en-CA" b="1" dirty="0">
                <a:solidFill>
                  <a:srgbClr val="569BBE"/>
                </a:solidFill>
                <a:ea typeface="Arial" panose="020B0604020202020204" pitchFamily="34" charset="0"/>
                <a:cs typeface="Times New Roman" panose="02020603050405020304" pitchFamily="18" charset="0"/>
              </a:rPr>
              <a:t>No Export </a:t>
            </a:r>
            <a:r>
              <a:rPr lang="en-CA" dirty="0">
                <a:solidFill>
                  <a:srgbClr val="569BBE"/>
                </a:solidFill>
                <a:ea typeface="Arial" panose="020B0604020202020204" pitchFamily="34" charset="0"/>
                <a:cs typeface="Times New Roman" panose="02020603050405020304" pitchFamily="18" charset="0"/>
              </a:rPr>
              <a:t>– for specialists who would not like any information sent to Alberta Netcare</a:t>
            </a:r>
          </a:p>
          <a:p>
            <a:pPr marL="685800" lvl="1" indent="-228600" algn="l">
              <a:buFont typeface="Arial" panose="020B0604020202020204" pitchFamily="34" charset="0"/>
              <a:buChar char="•"/>
            </a:pPr>
            <a:r>
              <a:rPr lang="en-CA" dirty="0">
                <a:solidFill>
                  <a:srgbClr val="569BBE"/>
                </a:solidFill>
                <a:ea typeface="Arial" panose="020B0604020202020204" pitchFamily="34" charset="0"/>
                <a:cs typeface="Times New Roman" panose="02020603050405020304" pitchFamily="18" charset="0"/>
              </a:rPr>
              <a:t>Note: for any future </a:t>
            </a:r>
            <a:r>
              <a:rPr lang="en-US" dirty="0"/>
              <a:t>practitioner added to </a:t>
            </a:r>
            <a:r>
              <a:rPr lang="en-US" dirty="0" err="1"/>
              <a:t>Healthquest</a:t>
            </a:r>
            <a:r>
              <a:rPr lang="en-US" dirty="0"/>
              <a:t>, you must properly set the CII Export to ensure their selected data is sent to Netcare.</a:t>
            </a:r>
          </a:p>
          <a:p>
            <a:pPr marL="228600" lvl="0" indent="-228600" algn="l">
              <a:buFont typeface="Wingdings" panose="05000000000000000000" pitchFamily="2" charset="2"/>
              <a:buChar char="q"/>
            </a:pPr>
            <a:r>
              <a:rPr lang="en-US" dirty="0">
                <a:solidFill>
                  <a:srgbClr val="569BBE"/>
                </a:solidFill>
                <a:ea typeface="Arial" panose="020B0604020202020204" pitchFamily="34" charset="0"/>
                <a:cs typeface="Times New Roman" panose="02020603050405020304" pitchFamily="18" charset="0"/>
              </a:rPr>
              <a:t>Each clinic will be asked to meet with a </a:t>
            </a:r>
            <a:r>
              <a:rPr lang="en-US" dirty="0" err="1">
                <a:solidFill>
                  <a:srgbClr val="569BBE"/>
                </a:solidFill>
                <a:ea typeface="Arial" panose="020B0604020202020204" pitchFamily="34" charset="0"/>
                <a:cs typeface="Times New Roman" panose="02020603050405020304" pitchFamily="18" charset="0"/>
              </a:rPr>
              <a:t>Healthquest</a:t>
            </a:r>
            <a:r>
              <a:rPr lang="en-US" dirty="0">
                <a:solidFill>
                  <a:srgbClr val="569BBE"/>
                </a:solidFill>
                <a:ea typeface="Arial" panose="020B0604020202020204" pitchFamily="34" charset="0"/>
                <a:cs typeface="Times New Roman" panose="02020603050405020304" pitchFamily="18" charset="0"/>
              </a:rPr>
              <a:t> consultant to determine which EMR fields map to the CED. To review the EMR mapping, refer to the </a:t>
            </a:r>
            <a:r>
              <a:rPr lang="en-US" dirty="0" err="1"/>
              <a:t>Healthquest</a:t>
            </a:r>
            <a:r>
              <a:rPr lang="en-US" dirty="0"/>
              <a:t> CII/CPAR EMR user guide on the ACTT website: </a:t>
            </a:r>
            <a:r>
              <a:rPr lang="en-CA" sz="1200" dirty="0">
                <a:latin typeface="+mn-lt"/>
                <a:cs typeface="Times New Roman" panose="02020603050405020304" pitchFamily="18" charset="0"/>
                <a:hlinkClick r:id="rId3"/>
              </a:rPr>
              <a:t>https://actt.albertadoctors.org/file/Microquest_Healthquest_CII-CPAR_Guide.pdf</a:t>
            </a:r>
            <a:endParaRPr lang="en-US" dirty="0">
              <a:solidFill>
                <a:srgbClr val="569BBE"/>
              </a:solidFill>
              <a:ea typeface="Arial" panose="020B060402020202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dirty="0">
                <a:solidFill>
                  <a:srgbClr val="333635"/>
                </a:solidFill>
              </a:rPr>
              <a:t>Review the processes for keeping patient data confidential in the </a:t>
            </a:r>
            <a:r>
              <a:rPr lang="en-US" dirty="0" err="1"/>
              <a:t>Healthquest</a:t>
            </a:r>
            <a:r>
              <a:rPr lang="en-US" dirty="0"/>
              <a:t> CII/CPAR EMR user guide: </a:t>
            </a:r>
            <a:r>
              <a:rPr lang="en-CA" sz="1200" dirty="0">
                <a:latin typeface="+mn-lt"/>
                <a:cs typeface="Times New Roman" panose="02020603050405020304" pitchFamily="18" charset="0"/>
                <a:hlinkClick r:id="rId3"/>
              </a:rPr>
              <a:t>https://actt.albertadoctors.org/file/Microquest_Healthquest_CII-CPAR_Guide.pdf</a:t>
            </a:r>
            <a:r>
              <a:rPr lang="en-CA" sz="1200" dirty="0">
                <a:latin typeface="+mn-lt"/>
                <a:cs typeface="Times New Roman" panose="02020603050405020304" pitchFamily="18" charset="0"/>
              </a:rPr>
              <a:t>.</a:t>
            </a:r>
            <a:endParaRPr lang="en-CA" dirty="0">
              <a:solidFill>
                <a:srgbClr val="569BBE"/>
              </a:solidFill>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81732-573E-4DBD-96C7-3B456790505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5968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is room for some customizability for </a:t>
            </a:r>
            <a:r>
              <a:rPr lang="en-US" dirty="0" err="1"/>
              <a:t>Healthquest</a:t>
            </a:r>
            <a:r>
              <a:rPr lang="en-US" dirty="0"/>
              <a:t> users. One option is in the “Reason for Visit”. It can map from the ‘Type’ and/or the short note line depending on how the clinic is using these field.</a:t>
            </a:r>
          </a:p>
          <a:p>
            <a:pPr marL="171450" indent="-171450">
              <a:buFont typeface="Arial" panose="020B0604020202020204" pitchFamily="34" charset="0"/>
              <a:buChar char="•"/>
            </a:pPr>
            <a:r>
              <a:rPr lang="en-US" dirty="0" err="1"/>
              <a:t>Healthquest</a:t>
            </a:r>
            <a:r>
              <a:rPr lang="en-US" dirty="0"/>
              <a:t> will go over the Chart Notes on a per physician basis and configure for where the physician is documenting the </a:t>
            </a:r>
            <a:r>
              <a:rPr lang="en-US" b="1" dirty="0"/>
              <a:t>assessment. </a:t>
            </a:r>
            <a:r>
              <a:rPr lang="en-US" b="0" dirty="0"/>
              <a:t>Physicians can choose.</a:t>
            </a:r>
          </a:p>
          <a:p>
            <a:pPr marL="171450" indent="-171450">
              <a:buFont typeface="Arial" panose="020B0604020202020204" pitchFamily="34" charset="0"/>
              <a:buChar char="•"/>
            </a:pPr>
            <a:r>
              <a:rPr lang="en-US" b="0" dirty="0"/>
              <a:t>Some clinics create a ‘CII chart note template’ and document in that template when they want information to submit to the Community Encounter Digest. Some clinics choose to add a ‘CII notes’ field to existing templates and then the provider chooses to add to that note box to submit to CII.</a:t>
            </a:r>
          </a:p>
          <a:p>
            <a:pPr marL="171450" indent="-171450">
              <a:buFont typeface="Arial" panose="020B0604020202020204" pitchFamily="34" charset="0"/>
              <a:buChar char="•"/>
            </a:pPr>
            <a:r>
              <a:rPr lang="en-US" b="0" dirty="0"/>
              <a:t>The observation fields are customized to the chart notes the provider indicates they want to be mapped from.</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911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Healthquest</a:t>
            </a:r>
            <a:r>
              <a:rPr lang="en-US" dirty="0"/>
              <a:t> users have quite a bit of customizability with </a:t>
            </a:r>
            <a:r>
              <a:rPr lang="en-US" dirty="0" err="1"/>
              <a:t>Microquest</a:t>
            </a:r>
            <a:r>
              <a:rPr lang="en-US" dirty="0"/>
              <a:t> to map certain field to the CED. Once </a:t>
            </a:r>
            <a:r>
              <a:rPr lang="en-US" dirty="0" err="1"/>
              <a:t>Microquest</a:t>
            </a:r>
            <a:r>
              <a:rPr lang="en-US" dirty="0"/>
              <a:t> receives the request from </a:t>
            </a:r>
            <a:r>
              <a:rPr lang="en-US" dirty="0" err="1"/>
              <a:t>eHSS</a:t>
            </a:r>
            <a:r>
              <a:rPr lang="en-US" dirty="0"/>
              <a:t>, they will do an assessment of the documentation practices before conducting the mapping session with each provider in the clinic who has enrolled.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38915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Janet</a:t>
            </a:r>
          </a:p>
          <a:p>
            <a:r>
              <a:rPr lang="en-US" dirty="0"/>
              <a:t>Key Messages:</a:t>
            </a:r>
          </a:p>
          <a:p>
            <a:pPr marL="171450" indent="-171450">
              <a:buFont typeface="Arial" panose="020B0604020202020204" pitchFamily="34" charset="0"/>
              <a:buChar char="•"/>
            </a:pPr>
            <a:r>
              <a:rPr lang="en-US" dirty="0"/>
              <a:t>This slide </a:t>
            </a:r>
            <a:r>
              <a:rPr lang="en-US" baseline="0" dirty="0"/>
              <a:t>is a good summary of the specific fields in </a:t>
            </a:r>
            <a:r>
              <a:rPr lang="en-US" baseline="0" dirty="0" err="1"/>
              <a:t>Healthquest</a:t>
            </a:r>
            <a:r>
              <a:rPr lang="en-US" baseline="0" dirty="0"/>
              <a:t> where information is shared to the CED in Alberta Netcare. (UP TO JANET IF ANIMTED NOTES WITH CLICKS BELOW ARE USEFUL)</a:t>
            </a:r>
          </a:p>
          <a:p>
            <a:pPr marL="0" indent="0">
              <a:buFont typeface="Arial" panose="020B0604020202020204" pitchFamily="34" charset="0"/>
              <a:buNone/>
            </a:pPr>
            <a:endParaRPr lang="en-US" baseline="0" dirty="0"/>
          </a:p>
          <a:p>
            <a:r>
              <a:rPr lang="en-CA" b="1" dirty="0"/>
              <a:t>**ANIMATED**</a:t>
            </a:r>
          </a:p>
          <a:p>
            <a:endParaRPr lang="en-CA" dirty="0"/>
          </a:p>
          <a:p>
            <a:pPr marL="0" indent="0">
              <a:buFont typeface="Arial" panose="020B0604020202020204" pitchFamily="34" charset="0"/>
              <a:buNone/>
            </a:pPr>
            <a:r>
              <a:rPr lang="en-CA" b="1" baseline="0" dirty="0"/>
              <a:t>**CLICK** </a:t>
            </a:r>
            <a:r>
              <a:rPr lang="en-CA" baseline="0" dirty="0"/>
              <a:t>The patient’s demographic information at the top of the CED pulls from the patient’s Client Entry screen in the EMR.</a:t>
            </a:r>
          </a:p>
          <a:p>
            <a:pPr marL="0" indent="0">
              <a:buFont typeface="Arial" panose="020B0604020202020204" pitchFamily="34" charset="0"/>
              <a:buNone/>
            </a:pPr>
            <a:endParaRPr lang="en-CA" b="0" baseline="0" dirty="0"/>
          </a:p>
          <a:p>
            <a:pPr marL="0" indent="0">
              <a:buFont typeface="Arial" panose="020B0604020202020204" pitchFamily="34" charset="0"/>
              <a:buNone/>
            </a:pPr>
            <a:r>
              <a:rPr lang="en-CA" b="0" baseline="0" dirty="0"/>
              <a:t>In the “Community Encounters” Section:</a:t>
            </a:r>
          </a:p>
          <a:p>
            <a:pPr marL="0" indent="0">
              <a:buFont typeface="Arial" panose="020B0604020202020204" pitchFamily="34" charset="0"/>
              <a:buNone/>
            </a:pPr>
            <a:r>
              <a:rPr lang="en-CA" b="1" baseline="0" dirty="0"/>
              <a:t>**CLICK** </a:t>
            </a:r>
            <a:r>
              <a:rPr lang="en-CA" b="0" baseline="0" dirty="0"/>
              <a:t>The provider name pulls from the Provider’s Client Entry screen in the EMR.</a:t>
            </a:r>
          </a:p>
          <a:p>
            <a:pPr marL="0" indent="0">
              <a:buFont typeface="Arial" panose="020B0604020202020204" pitchFamily="34" charset="0"/>
              <a:buNone/>
            </a:pPr>
            <a:r>
              <a:rPr lang="en-CA" b="1" baseline="0" dirty="0"/>
              <a:t>**CLICK** </a:t>
            </a:r>
            <a:r>
              <a:rPr lang="en-CA" b="0" baseline="0" dirty="0"/>
              <a:t>The patient reason for encounter pulls from the Type field in the Appointment Details section of the EMR.</a:t>
            </a:r>
          </a:p>
          <a:p>
            <a:pPr marL="0" indent="0">
              <a:buFont typeface="Arial" panose="020B0604020202020204" pitchFamily="34" charset="0"/>
              <a:buNone/>
            </a:pPr>
            <a:r>
              <a:rPr lang="en-CA" b="1" baseline="0" dirty="0"/>
              <a:t>**CLICK** </a:t>
            </a:r>
            <a:r>
              <a:rPr lang="en-CA" baseline="0" dirty="0"/>
              <a:t>The </a:t>
            </a:r>
            <a:r>
              <a:rPr lang="en-CA" b="0" baseline="0" dirty="0"/>
              <a:t>clinician encounter clinical assessment pulls from the Assessment field in the Chart Notes tab.</a:t>
            </a:r>
          </a:p>
          <a:p>
            <a:pPr marL="0" indent="0">
              <a:buFont typeface="Arial" panose="020B0604020202020204" pitchFamily="34" charset="0"/>
              <a:buNone/>
            </a:pPr>
            <a:endParaRPr lang="en-CA" baseline="0" dirty="0"/>
          </a:p>
          <a:p>
            <a:pPr marL="0" indent="0">
              <a:buFont typeface="Arial" panose="020B0604020202020204" pitchFamily="34" charset="0"/>
              <a:buNone/>
            </a:pPr>
            <a:r>
              <a:rPr lang="en-CA" b="1" baseline="0" dirty="0"/>
              <a:t>**CLICK** </a:t>
            </a:r>
            <a:r>
              <a:rPr lang="en-CA" baseline="0" dirty="0"/>
              <a:t>The “Health Concern History” section pulls the health concern from the Type field in the Problems tab.</a:t>
            </a:r>
          </a:p>
          <a:p>
            <a:pPr marL="0" indent="0">
              <a:buFont typeface="Arial" panose="020B0604020202020204" pitchFamily="34" charset="0"/>
              <a:buNone/>
            </a:pPr>
            <a:r>
              <a:rPr lang="en-CA" b="1" baseline="0" dirty="0"/>
              <a:t>**CLICK** </a:t>
            </a:r>
            <a:r>
              <a:rPr lang="en-CA" baseline="0" dirty="0"/>
              <a:t>The “Possible Allergy” section pulls from the Allergies field in the Meds tab.</a:t>
            </a:r>
          </a:p>
          <a:p>
            <a:pPr marL="0" indent="0">
              <a:buFont typeface="Arial" panose="020B0604020202020204" pitchFamily="34" charset="0"/>
              <a:buNone/>
            </a:pPr>
            <a:r>
              <a:rPr lang="en-CA" b="1" baseline="0" dirty="0"/>
              <a:t>**CLICK** </a:t>
            </a:r>
            <a:r>
              <a:rPr lang="en-CA" baseline="0" dirty="0"/>
              <a:t>The “Measured Observations” section pulls from the BP, Height, Weight, and Waist fields in the Chart Notes tab.</a:t>
            </a:r>
          </a:p>
          <a:p>
            <a:pPr marL="0" indent="0">
              <a:buFont typeface="Arial" panose="020B0604020202020204" pitchFamily="34" charset="0"/>
              <a:buNone/>
            </a:pPr>
            <a:r>
              <a:rPr lang="en-CA" b="1" baseline="0" dirty="0"/>
              <a:t>**CLICK** </a:t>
            </a:r>
            <a:r>
              <a:rPr lang="en-CA" baseline="0" dirty="0"/>
              <a:t>The “Immunization” section pulls from the Vaccine and Vaccine Date fields in the Chart Notes tab.</a:t>
            </a:r>
          </a:p>
          <a:p>
            <a:pPr marL="0" indent="0">
              <a:buFont typeface="Arial" panose="020B0604020202020204" pitchFamily="34" charset="0"/>
              <a:buNone/>
            </a:pPr>
            <a:r>
              <a:rPr lang="en-CA" b="1" baseline="0" dirty="0"/>
              <a:t>**CLICK** </a:t>
            </a:r>
            <a:r>
              <a:rPr lang="en-CA" baseline="0" dirty="0"/>
              <a:t>The “Referrals” section pulls from the Forms tab.</a:t>
            </a:r>
          </a:p>
          <a:p>
            <a:pPr marL="0" indent="0">
              <a:buFont typeface="Arial" panose="020B0604020202020204" pitchFamily="34" charset="0"/>
              <a:buNone/>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If a field is not highlighted, then information from that field does NOT leave the EMR</a:t>
            </a:r>
          </a:p>
          <a:p>
            <a:endParaRPr lang="en-US" dirty="0"/>
          </a:p>
          <a:p>
            <a:r>
              <a:rPr lang="en-US" dirty="0"/>
              <a:t>Note that </a:t>
            </a:r>
            <a:r>
              <a:rPr lang="en-US" b="1" dirty="0"/>
              <a:t>information only pulls from go-live day moving forward and anything entered in the notes will not pull.</a:t>
            </a:r>
          </a:p>
          <a:p>
            <a:endParaRPr lang="en-US" b="1" dirty="0"/>
          </a:p>
          <a:p>
            <a:r>
              <a:rPr lang="en-US" b="0" dirty="0"/>
              <a:t>As I mentioned earlier, each clinic will have a short meeting with HQ to do the data mapping as seen above. My meeting was less than 10 minutes, and I then took back the information to the rest of my team (list who….)</a:t>
            </a:r>
          </a:p>
          <a:p>
            <a:endParaRPr lang="en-US" b="1" dirty="0"/>
          </a:p>
          <a:p>
            <a:r>
              <a:rPr lang="en-US" b="1" dirty="0"/>
              <a:t>Sheena</a:t>
            </a:r>
          </a:p>
          <a:p>
            <a:endParaRPr lang="en-US" b="1" dirty="0"/>
          </a:p>
          <a:p>
            <a:r>
              <a:rPr lang="en-US" b="0" dirty="0"/>
              <a:t>Thanks for explaining how physicians and multi disciplinary team members can share select patient encounters to enhance the limited community information that exists in Netcare today. There is also an option to share community consult reports. </a:t>
            </a:r>
          </a:p>
          <a:p>
            <a:r>
              <a:rPr lang="en-US" b="0" dirty="0"/>
              <a:t>Chris, can you tell us more about this?</a:t>
            </a:r>
          </a:p>
          <a:p>
            <a:endParaRPr lang="en-CA" b="1"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3E93F5-386D-46C1-AED3-8A7E51F89105}" type="slidenum">
              <a:rPr kumimoji="0" lang="en-CA"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CA"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095705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patient requests that all or part of their health information remain confidential, you can prevent selected health information from being sent by “masking” the data (making the data private or confidential).</a:t>
            </a:r>
          </a:p>
          <a:p>
            <a:endParaRPr lang="en-US" dirty="0"/>
          </a:p>
          <a:p>
            <a:r>
              <a:rPr lang="en-US" dirty="0"/>
              <a:t>You can mask:</a:t>
            </a:r>
          </a:p>
          <a:p>
            <a:pPr marL="228600" indent="-228600">
              <a:buFont typeface="+mj-lt"/>
              <a:buAutoNum type="arabicPeriod"/>
            </a:pPr>
            <a:r>
              <a:rPr lang="en-US" dirty="0"/>
              <a:t>An entire patient’s chart (mark the patient as confidential or mark the patient’s chart as Physicians only) – no information will be sent to Alberta Netcare.</a:t>
            </a:r>
          </a:p>
          <a:p>
            <a:pPr marL="228600" indent="-228600">
              <a:buFont typeface="+mj-lt"/>
              <a:buAutoNum type="arabicPeriod"/>
            </a:pPr>
            <a:r>
              <a:rPr lang="en-US" dirty="0"/>
              <a:t>A chart note (observation details in the patient encounter will be masked) – no information from that chart note will be sent to Alberta Netcare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81732-573E-4DBD-96C7-3B456790505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0509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Providers</a:t>
            </a:r>
            <a:r>
              <a:rPr lang="en-US" baseline="0" dirty="0"/>
              <a:t> should know that there are features in </a:t>
            </a:r>
            <a:r>
              <a:rPr lang="en-US" baseline="0" dirty="0" err="1"/>
              <a:t>Healthquest</a:t>
            </a:r>
            <a:r>
              <a:rPr lang="en-US" baseline="0" dirty="0"/>
              <a:t> EMR to keep the information in the clinic from displaying in Netcare.</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81732-573E-4DBD-96C7-3B456790505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627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Key Messages:</a:t>
            </a:r>
          </a:p>
          <a:p>
            <a:pPr marL="178908" indent="-178908">
              <a:buFont typeface="Arial" panose="020B0604020202020204" pitchFamily="34" charset="0"/>
              <a:buChar char="•"/>
            </a:pPr>
            <a:r>
              <a:rPr lang="en-CA" baseline="0" dirty="0"/>
              <a:t>The same patient consult report .pdf file that is sent to the referring provider can also be shared to Alberta Netcare</a:t>
            </a:r>
          </a:p>
          <a:p>
            <a:pPr marL="178908" indent="-178908">
              <a:buFont typeface="Arial" panose="020B0604020202020204" pitchFamily="34" charset="0"/>
              <a:buChar char="•"/>
            </a:pPr>
            <a:r>
              <a:rPr lang="en-CA" baseline="0" dirty="0"/>
              <a:t>The specialty provider has the ability to choose which reports to upload, and which not to</a:t>
            </a:r>
          </a:p>
          <a:p>
            <a:pPr marL="178908" indent="-178908">
              <a:buFont typeface="Arial" panose="020B0604020202020204" pitchFamily="34" charset="0"/>
              <a:buChar char="•"/>
            </a:pPr>
            <a:r>
              <a:rPr lang="en-CA" baseline="0" dirty="0"/>
              <a:t>The information is uploaded through the CII Data Hub and displayed in Netcare as a .pdf</a:t>
            </a:r>
          </a:p>
          <a:p>
            <a:pPr marL="178908" indent="-178908">
              <a:buFont typeface="Arial" panose="020B0604020202020204" pitchFamily="34" charset="0"/>
              <a:buChar char="•"/>
            </a:pPr>
            <a:r>
              <a:rPr lang="en-CA" baseline="0" dirty="0"/>
              <a:t>Note: This information does not flow to the Healthcare Data Repository</a:t>
            </a:r>
            <a:endParaRPr lang="en-CA" dirty="0"/>
          </a:p>
        </p:txBody>
      </p:sp>
      <p:sp>
        <p:nvSpPr>
          <p:cNvPr id="4" name="Slide Number Placeholder 3"/>
          <p:cNvSpPr>
            <a:spLocks noGrp="1"/>
          </p:cNvSpPr>
          <p:nvPr>
            <p:ph type="sldNum" sz="quarter" idx="5"/>
          </p:nvPr>
        </p:nvSpPr>
        <p:spPr/>
        <p:txBody>
          <a:bodyPr/>
          <a:lstStyle/>
          <a:p>
            <a:fld id="{9F181732-573E-4DBD-96C7-3B4567905058}" type="slidenum">
              <a:rPr lang="en-CA" smtClean="0"/>
              <a:t>33</a:t>
            </a:fld>
            <a:endParaRPr lang="en-CA"/>
          </a:p>
        </p:txBody>
      </p:sp>
    </p:spTree>
    <p:extLst>
      <p:ext uri="{BB962C8B-B14F-4D97-AF65-F5344CB8AC3E}">
        <p14:creationId xmlns:p14="http://schemas.microsoft.com/office/powerpoint/2010/main" val="35288226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outlines the steps that must be completed to enable a provider to share consult reports with Alberta Netcare.</a:t>
            </a:r>
          </a:p>
          <a:p>
            <a:endParaRPr lang="en-US" dirty="0"/>
          </a:p>
          <a:p>
            <a:pPr marL="228600" indent="-228600" algn="l">
              <a:buFont typeface="Wingdings" panose="05000000000000000000" pitchFamily="2" charset="2"/>
              <a:buChar char="q"/>
            </a:pPr>
            <a:r>
              <a:rPr lang="en-US" dirty="0"/>
              <a:t>A provider must enroll for CII with eHealth Support Services. For more information about the registration process, see either of the following ACTT webpages:</a:t>
            </a:r>
          </a:p>
          <a:p>
            <a:pPr marL="685800" lvl="1" indent="-228600" algn="l">
              <a:buFont typeface="Arial" panose="020B0604020202020204" pitchFamily="34" charset="0"/>
              <a:buChar char="•"/>
            </a:pPr>
            <a:r>
              <a:rPr lang="en-US" b="1" dirty="0"/>
              <a:t>Get Started Today for Specialists </a:t>
            </a:r>
            <a:r>
              <a:rPr lang="en-US" dirty="0"/>
              <a:t>webpage: https://actt.albertadoctors.org/CII-CPAR/CII-for-Specialists/Pages/Get-Started-Today.aspx, or the</a:t>
            </a:r>
          </a:p>
          <a:p>
            <a:pPr marL="685800" lvl="1" indent="-228600" algn="l">
              <a:buFont typeface="Arial" panose="020B0604020202020204" pitchFamily="34" charset="0"/>
              <a:buChar char="•"/>
            </a:pPr>
            <a:r>
              <a:rPr lang="en-US" b="1" dirty="0"/>
              <a:t>Get Started Today for Primary Care </a:t>
            </a:r>
            <a:r>
              <a:rPr lang="en-US" dirty="0"/>
              <a:t>webpage: https://actt.albertadoctors.org/CII-CPAR/cii-cpar-primary-care/Pages/Get-Started-Today.aspx</a:t>
            </a:r>
          </a:p>
          <a:p>
            <a:pPr marL="228600" indent="-228600" algn="l">
              <a:buFont typeface="Wingdings" panose="05000000000000000000" pitchFamily="2" charset="2"/>
              <a:buChar char="q"/>
            </a:pPr>
            <a:r>
              <a:rPr lang="en-CA" dirty="0"/>
              <a:t>Once</a:t>
            </a:r>
            <a:r>
              <a:rPr lang="en-CA" baseline="0" dirty="0"/>
              <a:t> the CII participation paperwork has been completed, doctors and allied health professionals who wish to submit data must configure their doctor cards to allow for flow of data.</a:t>
            </a:r>
          </a:p>
          <a:p>
            <a:pPr marL="685800" lvl="1" indent="-228600" algn="l">
              <a:buFont typeface="Arial" panose="020B0604020202020204" pitchFamily="34" charset="0"/>
              <a:buChar char="•"/>
            </a:pPr>
            <a:r>
              <a:rPr lang="en-CA" baseline="0" dirty="0"/>
              <a:t>This need only be done once, per participating provider.</a:t>
            </a:r>
          </a:p>
          <a:p>
            <a:pPr marL="685800" lvl="1" indent="-228600" algn="l">
              <a:buFont typeface="Arial" panose="020B0604020202020204" pitchFamily="34" charset="0"/>
              <a:buChar char="•"/>
            </a:pPr>
            <a:r>
              <a:rPr lang="en-CA" baseline="0" dirty="0"/>
              <a:t>The field is editable should submission type(s) change over time.</a:t>
            </a:r>
          </a:p>
          <a:p>
            <a:pPr marL="685800" lvl="1" indent="-228600" algn="l">
              <a:buFont typeface="Arial" panose="020B0604020202020204" pitchFamily="34" charset="0"/>
              <a:buChar char="•"/>
            </a:pPr>
            <a:r>
              <a:rPr lang="en-CA" baseline="0" dirty="0"/>
              <a:t>Select:</a:t>
            </a:r>
          </a:p>
          <a:p>
            <a:pPr marL="1143000" marR="0" lvl="2"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1" baseline="0" dirty="0"/>
              <a:t>Both</a:t>
            </a:r>
            <a:r>
              <a:rPr lang="en-CA" baseline="0" dirty="0"/>
              <a:t> - for specialists who wish to submit consult reports and encounter information to the Community Encounter Digest (see the </a:t>
            </a:r>
            <a:r>
              <a:rPr lang="en-CA" dirty="0">
                <a:solidFill>
                  <a:srgbClr val="569BBE"/>
                </a:solidFill>
                <a:ea typeface="Arial" panose="020B0604020202020204" pitchFamily="34" charset="0"/>
                <a:cs typeface="Times New Roman" panose="02020603050405020304" pitchFamily="18" charset="0"/>
              </a:rPr>
              <a:t>“Sharing Encounter Data to Alberta Netcare Portal” section of this slide deck for more information on how specialists can choose to share encounter data).</a:t>
            </a:r>
          </a:p>
          <a:p>
            <a:pPr marL="1143000" lvl="2" indent="-228600" algn="l">
              <a:buFont typeface="Arial" panose="020B0604020202020204" pitchFamily="34" charset="0"/>
              <a:buChar char="•"/>
            </a:pPr>
            <a:r>
              <a:rPr lang="en-CA" b="1" baseline="0" dirty="0"/>
              <a:t>Specialist</a:t>
            </a:r>
            <a:r>
              <a:rPr lang="en-CA" baseline="0" dirty="0"/>
              <a:t> - for specialists who wish to submit only consult reports</a:t>
            </a:r>
          </a:p>
          <a:p>
            <a:pPr marL="1143000" marR="0" lvl="2"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1" dirty="0">
                <a:latin typeface="+mn-lt"/>
                <a:cs typeface="Times New Roman" panose="02020603050405020304" pitchFamily="18" charset="0"/>
              </a:rPr>
              <a:t>GP</a:t>
            </a:r>
            <a:r>
              <a:rPr lang="en-CA" sz="1200" dirty="0">
                <a:latin typeface="+mn-lt"/>
                <a:cs typeface="Times New Roman" panose="02020603050405020304" pitchFamily="18" charset="0"/>
              </a:rPr>
              <a:t>: for providers with panels who only want to send encounter information to Netcare.</a:t>
            </a:r>
          </a:p>
          <a:p>
            <a:pPr marL="1143000" lvl="2" indent="-228600" algn="l">
              <a:buFont typeface="Arial" panose="020B0604020202020204" pitchFamily="34" charset="0"/>
              <a:buChar char="•"/>
            </a:pPr>
            <a:r>
              <a:rPr lang="en-CA" b="1" dirty="0">
                <a:solidFill>
                  <a:srgbClr val="569BBE"/>
                </a:solidFill>
                <a:ea typeface="Arial" panose="020B0604020202020204" pitchFamily="34" charset="0"/>
                <a:cs typeface="Times New Roman" panose="02020603050405020304" pitchFamily="18" charset="0"/>
              </a:rPr>
              <a:t>No Export </a:t>
            </a:r>
            <a:r>
              <a:rPr lang="en-CA" dirty="0">
                <a:solidFill>
                  <a:srgbClr val="569BBE"/>
                </a:solidFill>
                <a:ea typeface="Arial" panose="020B0604020202020204" pitchFamily="34" charset="0"/>
                <a:cs typeface="Times New Roman" panose="02020603050405020304" pitchFamily="18" charset="0"/>
              </a:rPr>
              <a:t>– for specialists who would not like any information sent to Alberta Netcare</a:t>
            </a:r>
          </a:p>
          <a:p>
            <a:pPr marL="685800" lvl="1" indent="-228600" algn="l">
              <a:buFont typeface="Arial" panose="020B0604020202020204" pitchFamily="34" charset="0"/>
              <a:buChar char="•"/>
            </a:pPr>
            <a:r>
              <a:rPr lang="en-CA" dirty="0">
                <a:solidFill>
                  <a:srgbClr val="569BBE"/>
                </a:solidFill>
                <a:ea typeface="Arial" panose="020B0604020202020204" pitchFamily="34" charset="0"/>
                <a:cs typeface="Times New Roman" panose="02020603050405020304" pitchFamily="18" charset="0"/>
              </a:rPr>
              <a:t>Note: for any future </a:t>
            </a:r>
            <a:r>
              <a:rPr lang="en-US" dirty="0"/>
              <a:t>practitioner added to </a:t>
            </a:r>
            <a:r>
              <a:rPr lang="en-US" dirty="0" err="1"/>
              <a:t>Healthquest</a:t>
            </a:r>
            <a:r>
              <a:rPr lang="en-US" dirty="0"/>
              <a:t>, you must properly set the CII Export to ensure their selected data is sent to Netcare.</a:t>
            </a:r>
            <a:endParaRPr lang="en-CA" dirty="0">
              <a:solidFill>
                <a:srgbClr val="569BBE"/>
              </a:solidFill>
              <a:ea typeface="Arial" panose="020B0604020202020204" pitchFamily="34" charset="0"/>
              <a:cs typeface="Times New Roman" panose="02020603050405020304" pitchFamily="18" charset="0"/>
            </a:endParaRPr>
          </a:p>
          <a:p>
            <a:pPr marL="457200" lvl="1" indent="0" algn="l">
              <a:buFont typeface="Arial" panose="020B0604020202020204" pitchFamily="34" charse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detailed instructions can be found in the </a:t>
            </a:r>
            <a:r>
              <a:rPr lang="en-US" dirty="0" err="1"/>
              <a:t>Healthquest</a:t>
            </a:r>
            <a:r>
              <a:rPr lang="en-US" dirty="0"/>
              <a:t> CII/CPAR EMR user guide on the ACTT website: </a:t>
            </a:r>
            <a:r>
              <a:rPr lang="en-CA" sz="1200" dirty="0">
                <a:latin typeface="+mn-lt"/>
                <a:cs typeface="Times New Roman" panose="02020603050405020304" pitchFamily="18" charset="0"/>
                <a:hlinkClick r:id="rId3"/>
              </a:rPr>
              <a:t>https://actt.albertadoctors.org/file/Microquest_Healthquest_CII-CPAR_Guide.pdf</a:t>
            </a:r>
            <a:r>
              <a:rPr lang="en-CA" sz="1200" dirty="0">
                <a:latin typeface="+mn-lt"/>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9F181732-573E-4DBD-96C7-3B4567905058}" type="slidenum">
              <a:rPr lang="en-CA" smtClean="0"/>
              <a:t>34</a:t>
            </a:fld>
            <a:endParaRPr lang="en-CA"/>
          </a:p>
        </p:txBody>
      </p:sp>
    </p:spTree>
    <p:extLst>
      <p:ext uri="{BB962C8B-B14F-4D97-AF65-F5344CB8AC3E}">
        <p14:creationId xmlns:p14="http://schemas.microsoft.com/office/powerpoint/2010/main" val="8949261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Registration in CII followed by EMR configuration in </a:t>
            </a:r>
            <a:r>
              <a:rPr lang="en-CA" dirty="0" err="1"/>
              <a:t>Healthquest</a:t>
            </a:r>
            <a:r>
              <a:rPr lang="en-CA" dirty="0"/>
              <a:t> allows</a:t>
            </a:r>
            <a:r>
              <a:rPr lang="en-CA" baseline="0" dirty="0"/>
              <a:t> for consult reports to be sent to Alberta Netcare.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send a consult report to Alberta Netcare after your CII go-live day:</a:t>
            </a:r>
          </a:p>
          <a:p>
            <a:pPr marL="342900" indent="-342900">
              <a:buAutoNum type="arabicPeriod"/>
            </a:pPr>
            <a:r>
              <a:rPr lang="en-US" sz="1200" dirty="0"/>
              <a:t>From the Client Letters window in </a:t>
            </a:r>
            <a:r>
              <a:rPr lang="en-US" sz="1200" dirty="0" err="1"/>
              <a:t>Healthquest</a:t>
            </a:r>
            <a:r>
              <a:rPr lang="en-US" sz="1200" dirty="0"/>
              <a:t>, select the letter you wish to send to Alberta Netcare.</a:t>
            </a:r>
          </a:p>
          <a:p>
            <a:pPr marL="342900" indent="-342900">
              <a:buAutoNum type="arabicPeriod"/>
            </a:pPr>
            <a:r>
              <a:rPr lang="en-US" sz="1200" dirty="0"/>
              <a:t>Click the </a:t>
            </a:r>
            <a:r>
              <a:rPr lang="en-US" sz="1200" b="1" dirty="0"/>
              <a:t>Send to Netcare</a:t>
            </a:r>
            <a:r>
              <a:rPr lang="en-US" sz="1200" dirty="0"/>
              <a:t> button. </a:t>
            </a:r>
            <a:r>
              <a:rPr lang="en-US" dirty="0"/>
              <a:t>The consult letter is sent to Alberta Netcare as a PDF consult report.</a:t>
            </a:r>
          </a:p>
          <a:p>
            <a:pPr marL="0" indent="0">
              <a:buNone/>
            </a:pPr>
            <a:endParaRPr lang="en-US" dirty="0"/>
          </a:p>
          <a:p>
            <a:pPr marL="0" indent="0">
              <a:buNone/>
            </a:pPr>
            <a:r>
              <a:rPr lang="en-US" i="1" dirty="0"/>
              <a:t>Note: when you click the Send to Netcare button, the consult report is automatically sent to Alberta Netcare that evening***</a:t>
            </a:r>
          </a:p>
          <a:p>
            <a:pPr marL="0" indent="0">
              <a:buNone/>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Roboto Regular"/>
              </a:rPr>
              <a:t>***You will, however, still be required to follow the CPSA standard of practice for referral consultation. See clause 10b of the CPSA’s Referral Consultation standard of practice for more details: </a:t>
            </a:r>
            <a:r>
              <a:rPr lang="en-US" sz="1200" b="0" i="0" dirty="0">
                <a:effectLst/>
                <a:latin typeface="Roboto Regular"/>
                <a:hlinkClick r:id="rId3" tooltip="https://cpsa.ca/wp-content/uploads/2020/05/referral-consultation.pdf%22"/>
              </a:rPr>
              <a:t>https://cpsa.ca/wp-content/uploads/2020/05/Referral-Consultation.pdf“</a:t>
            </a:r>
            <a:r>
              <a:rPr lang="en-US" sz="1200" b="0" i="0" dirty="0">
                <a:effectLst/>
                <a:latin typeface="Roboto Regular"/>
              </a:rPr>
              <a:t>. The benefit of sharing your consult report to Alberta Netcare is that it is now available to all health care providers, without the need to ‘refax’ or mail additional copies and signals to other providers that you are managing that given condition.</a:t>
            </a:r>
            <a:endParaRPr lang="en-US" b="0" i="0" dirty="0">
              <a:effectLst/>
              <a:latin typeface="Segoe UI" panose="020B0502040204020203" pitchFamily="34" charset="0"/>
            </a:endParaRPr>
          </a:p>
          <a:p>
            <a:pPr marL="0" indent="0">
              <a:buNone/>
            </a:pPr>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81732-573E-4DBD-96C7-3B456790505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24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If you submit a consult report to Alberta Netcare in error, clicking the u</a:t>
            </a:r>
            <a:r>
              <a:rPr lang="en-CA" baseline="0" dirty="0"/>
              <a:t>n-Send to Netcare button will stop the report from sending to Alberta Netcare that evening or remove the report from Alberta Netcare and replace it with a Cancelled Specialty Consult Report the following day.</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81732-573E-4DBD-96C7-3B456790505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431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Key Messages:</a:t>
            </a:r>
          </a:p>
          <a:p>
            <a:pPr marL="178908" indent="-178908" defTabSz="954176">
              <a:buFont typeface="Arial" panose="020B0604020202020204" pitchFamily="34" charset="0"/>
              <a:buChar char="•"/>
              <a:defRPr/>
            </a:pPr>
            <a:r>
              <a:rPr lang="en-CA" dirty="0"/>
              <a:t>October of 2016 the Amending Agreement</a:t>
            </a:r>
            <a:r>
              <a:rPr lang="en-CA" baseline="0" dirty="0"/>
              <a:t> was ratified between Alberta Health and the AMA.</a:t>
            </a:r>
          </a:p>
          <a:p>
            <a:pPr marL="178908" indent="-178908" defTabSz="954176">
              <a:buFont typeface="Arial" panose="020B0604020202020204" pitchFamily="34" charset="0"/>
              <a:buChar char="•"/>
              <a:defRPr/>
            </a:pPr>
            <a:r>
              <a:rPr lang="en-CA" baseline="0" dirty="0"/>
              <a:t>CII/CPAR is something physicians have been asking for.</a:t>
            </a:r>
          </a:p>
          <a:p>
            <a:pPr marL="178908" indent="-178908">
              <a:buFont typeface="Arial" panose="020B0604020202020204" pitchFamily="34" charset="0"/>
              <a:buChar char="•"/>
            </a:pPr>
            <a:r>
              <a:rPr lang="en-CA" baseline="0" dirty="0"/>
              <a:t>Commitment from both parties to develop the Central Patient Attachment Registry as a tool for primary care and a key technical enabler for continuity of care.</a:t>
            </a:r>
          </a:p>
          <a:p>
            <a:pPr marL="178908" indent="-178908" defTabSz="954176">
              <a:buFont typeface="Arial" panose="020B0604020202020204" pitchFamily="34" charset="0"/>
              <a:buChar char="•"/>
              <a:defRPr/>
            </a:pPr>
            <a:r>
              <a:rPr lang="en-CA" baseline="0" dirty="0"/>
              <a:t>In the summer of 2018 the AMA, AHS and AH agreed to merge the two projects of Community Information Integration and CPAR with enhanced value components for continuity.</a:t>
            </a:r>
          </a:p>
          <a:p>
            <a:pPr marL="178908" indent="-178908" defTabSz="954176">
              <a:buFont typeface="Arial" panose="020B0604020202020204" pitchFamily="34" charset="0"/>
              <a:buChar char="•"/>
              <a:defRPr/>
            </a:pPr>
            <a:r>
              <a:rPr lang="en-US" baseline="0" dirty="0"/>
              <a:t>The ability to upload consult reports to Netcare, CII, was a resolution from specialists at AMA representative forum.</a:t>
            </a:r>
          </a:p>
          <a:p>
            <a:pPr marL="178908" indent="-178908" defTabSz="954176">
              <a:buFont typeface="Arial" panose="020B0604020202020204" pitchFamily="34" charset="0"/>
              <a:buChar char="•"/>
              <a:defRPr/>
            </a:pPr>
            <a:endParaRPr lang="en-US" baseline="0" dirty="0"/>
          </a:p>
          <a:p>
            <a:pPr marL="178908" indent="-178908" defTabSz="954176">
              <a:buFont typeface="Arial" panose="020B0604020202020204" pitchFamily="34" charset="0"/>
              <a:buChar char="•"/>
              <a:defRPr/>
            </a:pPr>
            <a:r>
              <a:rPr lang="en-US" baseline="0" dirty="0"/>
              <a:t>Key point – this has been at the request of physicians.</a:t>
            </a:r>
            <a:endParaRPr lang="en-CA" dirty="0"/>
          </a:p>
        </p:txBody>
      </p:sp>
      <p:sp>
        <p:nvSpPr>
          <p:cNvPr id="4" name="Slide Number Placeholder 3"/>
          <p:cNvSpPr>
            <a:spLocks noGrp="1"/>
          </p:cNvSpPr>
          <p:nvPr>
            <p:ph type="sldNum" sz="quarter" idx="10"/>
          </p:nvPr>
        </p:nvSpPr>
        <p:spPr/>
        <p:txBody>
          <a:bodyPr/>
          <a:lstStyle/>
          <a:p>
            <a:pPr marL="0" marR="0" lvl="0" indent="0" algn="r" defTabSz="954176" rtl="0" eaLnBrk="1" fontAlgn="base" latinLnBrk="0" hangingPunct="1">
              <a:lnSpc>
                <a:spcPct val="100000"/>
              </a:lnSpc>
              <a:spcBef>
                <a:spcPct val="0"/>
              </a:spcBef>
              <a:spcAft>
                <a:spcPct val="0"/>
              </a:spcAft>
              <a:buClrTx/>
              <a:buSzTx/>
              <a:buFontTx/>
              <a:buNone/>
              <a:tabLst/>
              <a:defRPr/>
            </a:pPr>
            <a:fld id="{5EA54082-0EDA-40C0-B23E-AB88047B2438}" type="slidenum">
              <a:rPr kumimoji="0" lang="en-IN" sz="1300" b="0" i="0" u="none" strike="noStrike" kern="1200" cap="none" spc="0" normalizeH="0" baseline="0" noProof="0">
                <a:ln>
                  <a:noFill/>
                </a:ln>
                <a:solidFill>
                  <a:prstClr val="black"/>
                </a:solidFill>
                <a:effectLst/>
                <a:uLnTx/>
                <a:uFillTx/>
                <a:latin typeface="Calibri" pitchFamily="34" charset="0"/>
                <a:ea typeface="+mn-ea"/>
                <a:cs typeface="Arial" charset="0"/>
              </a:rPr>
              <a:pPr marL="0" marR="0" lvl="0" indent="0" algn="r" defTabSz="954176" rtl="0" eaLnBrk="1" fontAlgn="base" latinLnBrk="0" hangingPunct="1">
                <a:lnSpc>
                  <a:spcPct val="100000"/>
                </a:lnSpc>
                <a:spcBef>
                  <a:spcPct val="0"/>
                </a:spcBef>
                <a:spcAft>
                  <a:spcPct val="0"/>
                </a:spcAft>
                <a:buClrTx/>
                <a:buSzTx/>
                <a:buFontTx/>
                <a:buNone/>
                <a:tabLst/>
                <a:defRPr/>
              </a:pPr>
              <a:t>3</a:t>
            </a:fld>
            <a:endParaRPr kumimoji="0" lang="en-IN" sz="13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6556986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Healthquest</a:t>
            </a:r>
            <a:r>
              <a:rPr lang="en-US" dirty="0"/>
              <a:t> does not have the ability to attach investigations or results from the EMR. The letter is fully editable though, meaning that anything that can be cut and pasted can be included.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 clinics run optical character recognition on all files before they’re imported into the EMR so that the text can then be cut and pasted within the EMR.</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81732-573E-4DBD-96C7-3B456790505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8224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Key Messages:</a:t>
            </a:r>
          </a:p>
          <a:p>
            <a:pPr marL="171450" indent="-171450">
              <a:buFont typeface="Arial" panose="020B0604020202020204" pitchFamily="34" charset="0"/>
              <a:buChar char="•"/>
            </a:pPr>
            <a:r>
              <a:rPr lang="en-CA" dirty="0"/>
              <a:t>Uploaded specialist consult </a:t>
            </a:r>
            <a:r>
              <a:rPr lang="en-CA" baseline="0" dirty="0"/>
              <a:t>reports will appear in </a:t>
            </a:r>
            <a:r>
              <a:rPr lang="en-CA" dirty="0"/>
              <a:t>a new section in the Netcare</a:t>
            </a:r>
            <a:r>
              <a:rPr lang="en-CA" baseline="0" dirty="0"/>
              <a:t> menu “Consultations”.</a:t>
            </a:r>
          </a:p>
          <a:p>
            <a:pPr marL="171450" indent="-171450">
              <a:buFont typeface="Arial" panose="020B0604020202020204" pitchFamily="34" charset="0"/>
              <a:buChar char="•"/>
            </a:pPr>
            <a:r>
              <a:rPr lang="en-CA" baseline="0" dirty="0"/>
              <a:t>Reports uploaded will appear with the date and type of consult.</a:t>
            </a:r>
          </a:p>
          <a:p>
            <a:pPr marL="171450" indent="-171450">
              <a:buFont typeface="Arial" panose="020B0604020202020204" pitchFamily="34" charset="0"/>
              <a:buChar char="•"/>
            </a:pPr>
            <a:r>
              <a:rPr lang="en-CA" baseline="0" dirty="0"/>
              <a:t>Hovering over the item in the list will pop up a tool tip box with additional information</a:t>
            </a:r>
          </a:p>
          <a:p>
            <a:pPr marL="171450" indent="-171450">
              <a:buFont typeface="Arial" panose="020B0604020202020204" pitchFamily="34" charset="0"/>
              <a:buChar char="•"/>
            </a:pPr>
            <a:endParaRPr lang="en-CA" baseline="0" dirty="0"/>
          </a:p>
          <a:p>
            <a:pPr marL="171450" indent="-171450">
              <a:buFont typeface="Arial" panose="020B0604020202020204" pitchFamily="34" charset="0"/>
              <a:buChar char="•"/>
            </a:pPr>
            <a:r>
              <a:rPr lang="en-CA" baseline="0" dirty="0"/>
              <a:t>Note: Results Source for all content through CII, which goes through Netcare, indicates “AHS-Edmonton”</a:t>
            </a:r>
            <a:endParaRPr lang="en-CA" dirty="0"/>
          </a:p>
        </p:txBody>
      </p:sp>
      <p:sp>
        <p:nvSpPr>
          <p:cNvPr id="4" name="Slide Number Placeholder 3"/>
          <p:cNvSpPr>
            <a:spLocks noGrp="1"/>
          </p:cNvSpPr>
          <p:nvPr>
            <p:ph type="sldNum" sz="quarter" idx="5"/>
          </p:nvPr>
        </p:nvSpPr>
        <p:spPr/>
        <p:txBody>
          <a:bodyPr/>
          <a:lstStyle/>
          <a:p>
            <a:fld id="{9F181732-573E-4DBD-96C7-3B4567905058}" type="slidenum">
              <a:rPr lang="en-CA" smtClean="0"/>
              <a:t>38</a:t>
            </a:fld>
            <a:endParaRPr lang="en-CA"/>
          </a:p>
        </p:txBody>
      </p:sp>
    </p:spTree>
    <p:extLst>
      <p:ext uri="{BB962C8B-B14F-4D97-AF65-F5344CB8AC3E}">
        <p14:creationId xmlns:p14="http://schemas.microsoft.com/office/powerpoint/2010/main" val="33742984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Point:</a:t>
            </a:r>
          </a:p>
          <a:p>
            <a:r>
              <a:rPr lang="en-US" dirty="0"/>
              <a:t>- There is a schedule for the automatic</a:t>
            </a:r>
            <a:r>
              <a:rPr lang="en-US" baseline="0" dirty="0"/>
              <a:t> uploads of panels to CPAR.</a:t>
            </a:r>
            <a:endParaRPr lang="en-US" dirty="0"/>
          </a:p>
          <a:p>
            <a:r>
              <a:rPr lang="en-US" dirty="0"/>
              <a:t>Key</a:t>
            </a:r>
            <a:r>
              <a:rPr lang="en-US" baseline="0" dirty="0"/>
              <a:t> Message</a:t>
            </a:r>
            <a:endParaRPr lang="en-US" dirty="0"/>
          </a:p>
          <a:p>
            <a:r>
              <a:rPr lang="en-US" dirty="0"/>
              <a:t>-Microquest loads Healthquest panels on the 8th</a:t>
            </a:r>
          </a:p>
          <a:p>
            <a:r>
              <a:rPr lang="en-US" dirty="0"/>
              <a:t>-TELUS uploads panels</a:t>
            </a:r>
            <a:r>
              <a:rPr lang="en-US" baseline="0" dirty="0"/>
              <a:t> automatically on the 10</a:t>
            </a:r>
            <a:r>
              <a:rPr lang="en-US" baseline="30000" dirty="0"/>
              <a:t>th</a:t>
            </a:r>
            <a:r>
              <a:rPr lang="en-US" baseline="0" dirty="0"/>
              <a:t> of the month. </a:t>
            </a:r>
          </a:p>
          <a:p>
            <a:r>
              <a:rPr lang="en-US" baseline="0" dirty="0"/>
              <a:t>-QHR Uploads automatically on the 12</a:t>
            </a:r>
            <a:r>
              <a:rPr lang="en-US" baseline="30000" dirty="0"/>
              <a:t>th</a:t>
            </a:r>
            <a:r>
              <a:rPr lang="en-US" baseline="0" dirty="0"/>
              <a:t> of the month. </a:t>
            </a:r>
          </a:p>
          <a:p>
            <a:endParaRPr lang="en-US" baseline="0" dirty="0"/>
          </a:p>
          <a:p>
            <a:pPr marL="171450" indent="-171450">
              <a:buFontTx/>
              <a:buChar char="-"/>
            </a:pPr>
            <a:r>
              <a:rPr lang="en-US" baseline="0" dirty="0"/>
              <a:t>Healthquest and Accuro uses have a manual function to resubmit panels in the EMR until the 21</a:t>
            </a:r>
            <a:r>
              <a:rPr lang="en-US" baseline="30000" dirty="0"/>
              <a:t>st</a:t>
            </a:r>
            <a:r>
              <a:rPr lang="en-US" baseline="0" dirty="0"/>
              <a:t> of the month. This is optional. </a:t>
            </a:r>
          </a:p>
          <a:p>
            <a:pPr marL="171450" indent="-171450">
              <a:buFontTx/>
              <a:buChar char="-"/>
            </a:pPr>
            <a:endParaRPr lang="en-US" baseline="0" dirty="0"/>
          </a:p>
          <a:p>
            <a:r>
              <a:rPr lang="en-US" baseline="0" dirty="0"/>
              <a:t>Panel conflict reports are available by the 2</a:t>
            </a:r>
            <a:r>
              <a:rPr lang="en-US" baseline="30000" dirty="0"/>
              <a:t>nd</a:t>
            </a:r>
            <a:r>
              <a:rPr lang="en-US" baseline="0" dirty="0"/>
              <a:t> of the next month (earlier in the “young” days of CPAR).</a:t>
            </a:r>
          </a:p>
          <a:p>
            <a:endParaRPr lang="en-US" baseline="0" dirty="0"/>
          </a:p>
          <a:p>
            <a:r>
              <a:rPr lang="en-US" baseline="0" dirty="0"/>
              <a:t>If a clinic looks at their panel and notices that they made changes and want TELUS or QHR to re-upload the panel manually, they need to contact TELUS or QHR.</a:t>
            </a:r>
          </a:p>
          <a:p>
            <a:endParaRPr lang="en-US" baseline="0" dirty="0"/>
          </a:p>
          <a:p>
            <a:r>
              <a:rPr lang="en-US" baseline="0" dirty="0"/>
              <a:t>A new uploaded panel always replaces an old panel in CPAR.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3E93F5-386D-46C1-AED3-8A7E51F89105}" type="slidenum">
              <a:rPr kumimoji="0" lang="en-CA" sz="13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CA" sz="13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5" name="Header Placeholder 4"/>
          <p:cNvSpPr>
            <a:spLocks noGrp="1"/>
          </p:cNvSpPr>
          <p:nvPr>
            <p:ph type="hd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1300" b="0" i="0" u="none" strike="noStrike" kern="1200" cap="none" spc="0" normalizeH="0" baseline="0" noProof="0">
                <a:ln>
                  <a:noFill/>
                </a:ln>
                <a:solidFill>
                  <a:prstClr val="black"/>
                </a:solidFill>
                <a:effectLst/>
                <a:uLnTx/>
                <a:uFillTx/>
                <a:latin typeface="Calibri" pitchFamily="34" charset="0"/>
                <a:ea typeface="+mn-ea"/>
                <a:cs typeface="Arial" charset="0"/>
              </a:rPr>
              <a:t>CII/CPAR Improvement Facilitator Training</a:t>
            </a:r>
          </a:p>
        </p:txBody>
      </p:sp>
    </p:spTree>
    <p:extLst>
      <p:ext uri="{BB962C8B-B14F-4D97-AF65-F5344CB8AC3E}">
        <p14:creationId xmlns:p14="http://schemas.microsoft.com/office/powerpoint/2010/main" val="28076095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Microquest will automatically upload your panel on the 8</a:t>
            </a:r>
            <a:r>
              <a:rPr lang="en-US" baseline="30000" dirty="0"/>
              <a:t>th</a:t>
            </a:r>
            <a:r>
              <a:rPr lang="en-US" dirty="0"/>
              <a:t> of the month. You can use this feature to run the list before the upload and view the patients that are submitting to CPAR.</a:t>
            </a:r>
          </a:p>
          <a:p>
            <a:r>
              <a:rPr lang="en-US" dirty="0"/>
              <a:t>If a clinic makes a significant change in their panel and wants to re-upload the panel, complete the process above by the 21</a:t>
            </a:r>
            <a:r>
              <a:rPr lang="en-US" baseline="30000" dirty="0"/>
              <a:t>st</a:t>
            </a:r>
            <a:r>
              <a:rPr lang="en-US" dirty="0"/>
              <a:t> of the month.</a:t>
            </a:r>
          </a:p>
        </p:txBody>
      </p:sp>
      <p:sp>
        <p:nvSpPr>
          <p:cNvPr id="4" name="Slide Number Placeholder 3"/>
          <p:cNvSpPr>
            <a:spLocks noGrp="1"/>
          </p:cNvSpPr>
          <p:nvPr>
            <p:ph type="sldNum" sz="quarter" idx="5"/>
          </p:nvPr>
        </p:nvSpPr>
        <p:spPr/>
        <p:txBody>
          <a:bodyPr/>
          <a:lstStyle/>
          <a:p>
            <a:fld id="{988C2099-781F-4471-9219-972D7FEA1EBA}" type="slidenum">
              <a:rPr lang="en-US" smtClean="0"/>
              <a:t>40</a:t>
            </a:fld>
            <a:endParaRPr lang="en-US"/>
          </a:p>
        </p:txBody>
      </p:sp>
    </p:spTree>
    <p:extLst>
      <p:ext uri="{BB962C8B-B14F-4D97-AF65-F5344CB8AC3E}">
        <p14:creationId xmlns:p14="http://schemas.microsoft.com/office/powerpoint/2010/main" val="42588597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two reports</a:t>
            </a:r>
            <a:r>
              <a:rPr lang="en-CA" baseline="0" dirty="0"/>
              <a:t> a PA will receive from CPAR include the Conflict Report which shows attachment conflicts between the primary provider and any other providers that the patient has been paneled to and confirmed. It identifies last visit date and confirmation dates for both/all providers and it identifies the conflicting provider and facility.</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E93F5-386D-46C1-AED3-8A7E51F89105}"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CA"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5206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two reports</a:t>
            </a:r>
            <a:r>
              <a:rPr lang="en-CA" baseline="0" dirty="0"/>
              <a:t> a PA will receive from CPAR include the Conflict Report which shows attachment conflicts between the primary provider and any other providers that the patient has been paneled to and confirmed. It identifies last visit date and confirmation dates for both/all providers and it identifies the conflicting provider and facility.</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E93F5-386D-46C1-AED3-8A7E51F89105}"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CA"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74099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Key Messages:</a:t>
            </a:r>
          </a:p>
          <a:p>
            <a:pPr marL="178908" indent="-178908">
              <a:buFont typeface="Arial" panose="020B0604020202020204" pitchFamily="34" charset="0"/>
              <a:buChar char="•"/>
            </a:pPr>
            <a:r>
              <a:rPr lang="en-CA" dirty="0"/>
              <a:t>New functionality will be added to CII/CPAR in the near future</a:t>
            </a:r>
          </a:p>
          <a:p>
            <a:pPr marL="178908" indent="-178908">
              <a:buFont typeface="Arial" panose="020B0604020202020204" pitchFamily="34" charset="0"/>
              <a:buChar char="•"/>
            </a:pPr>
            <a:r>
              <a:rPr lang="en-CA" baseline="0" dirty="0"/>
              <a:t>In the planning stages is the Patient Summary Report. Physicians will have the opportunity, within their EMR, to curate a patient summary that will offer a more complete picture of the patient. These summaries will upload to Alberta Netcare so other providers in the patients circle of care will have more complete information.</a:t>
            </a:r>
            <a:endParaRPr lang="en-CA" dirty="0"/>
          </a:p>
        </p:txBody>
      </p:sp>
      <p:sp>
        <p:nvSpPr>
          <p:cNvPr id="4" name="Slide Number Placeholder 3"/>
          <p:cNvSpPr>
            <a:spLocks noGrp="1"/>
          </p:cNvSpPr>
          <p:nvPr>
            <p:ph type="sldNum" sz="quarter" idx="10"/>
          </p:nvPr>
        </p:nvSpPr>
        <p:spPr/>
        <p:txBody>
          <a:bodyPr/>
          <a:lstStyle/>
          <a:p>
            <a:pPr marL="0" marR="0" lvl="0" indent="0" algn="r" defTabSz="954176" rtl="0" eaLnBrk="1" fontAlgn="base" latinLnBrk="0" hangingPunct="1">
              <a:lnSpc>
                <a:spcPct val="100000"/>
              </a:lnSpc>
              <a:spcBef>
                <a:spcPct val="0"/>
              </a:spcBef>
              <a:spcAft>
                <a:spcPct val="0"/>
              </a:spcAft>
              <a:buClrTx/>
              <a:buSzTx/>
              <a:buFontTx/>
              <a:buNone/>
              <a:tabLst/>
              <a:defRPr/>
            </a:pPr>
            <a:fld id="{C33E93F5-386D-46C1-AED3-8A7E51F89105}" type="slidenum">
              <a:rPr kumimoji="0" lang="en-CA" sz="1300" b="0" i="0" u="none" strike="noStrike" kern="1200" cap="none" spc="0" normalizeH="0" baseline="0" noProof="0">
                <a:ln>
                  <a:noFill/>
                </a:ln>
                <a:solidFill>
                  <a:prstClr val="black"/>
                </a:solidFill>
                <a:effectLst/>
                <a:uLnTx/>
                <a:uFillTx/>
                <a:latin typeface="Calibri" pitchFamily="34" charset="0"/>
                <a:ea typeface="+mn-ea"/>
                <a:cs typeface="Arial" charset="0"/>
              </a:rPr>
              <a:pPr marL="0" marR="0" lvl="0" indent="0" algn="r" defTabSz="954176" rtl="0" eaLnBrk="1" fontAlgn="base" latinLnBrk="0" hangingPunct="1">
                <a:lnSpc>
                  <a:spcPct val="100000"/>
                </a:lnSpc>
                <a:spcBef>
                  <a:spcPct val="0"/>
                </a:spcBef>
                <a:spcAft>
                  <a:spcPct val="0"/>
                </a:spcAft>
                <a:buClrTx/>
                <a:buSzTx/>
                <a:buFontTx/>
                <a:buNone/>
                <a:tabLst/>
                <a:defRPr/>
              </a:pPr>
              <a:t>43</a:t>
            </a:fld>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5244736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eNotifications are expected for Wolf in Q1 2020</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A notice is received in the provider’s lab report tab and stored in the patient chart</a:t>
            </a:r>
          </a:p>
          <a:p>
            <a:pPr marL="171450" indent="-171450">
              <a:buFont typeface="Arial" panose="020B0604020202020204" pitchFamily="34" charset="0"/>
              <a:buChar char="•"/>
            </a:pPr>
            <a:r>
              <a:rPr lang="en-US" baseline="0" dirty="0"/>
              <a:t>Alerts for an ED visit, hospital admission or discharge or a day surgery</a:t>
            </a:r>
          </a:p>
          <a:p>
            <a:pPr marL="171450" indent="-171450">
              <a:buFont typeface="Arial" panose="020B0604020202020204" pitchFamily="34" charset="0"/>
              <a:buChar char="•"/>
            </a:pPr>
            <a:r>
              <a:rPr lang="en-US" baseline="0" dirty="0"/>
              <a:t>The summary provides additional information</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Note:</a:t>
            </a:r>
            <a:r>
              <a:rPr lang="en-US" baseline="0" dirty="0"/>
              <a:t>  With eNotifications being enabled, there is new information in the Team Toolkit.</a:t>
            </a:r>
            <a:endParaRPr lang="en-US" dirty="0"/>
          </a:p>
        </p:txBody>
      </p:sp>
      <p:sp>
        <p:nvSpPr>
          <p:cNvPr id="4" name="Slide Number Placeholder 3"/>
          <p:cNvSpPr>
            <a:spLocks noGrp="1"/>
          </p:cNvSpPr>
          <p:nvPr>
            <p:ph type="sldNum" sz="quarter" idx="10"/>
          </p:nvPr>
        </p:nvSpPr>
        <p:spPr/>
        <p:txBody>
          <a:bodyPr/>
          <a:lstStyle/>
          <a:p>
            <a:fld id="{D50CD75E-9D1F-4BF9-B911-FDF7642DDDE0}" type="slidenum">
              <a:rPr lang="en-US" smtClean="0"/>
              <a:t>44</a:t>
            </a:fld>
            <a:endParaRPr lang="en-US" dirty="0"/>
          </a:p>
        </p:txBody>
      </p:sp>
    </p:spTree>
    <p:extLst>
      <p:ext uri="{BB962C8B-B14F-4D97-AF65-F5344CB8AC3E}">
        <p14:creationId xmlns:p14="http://schemas.microsoft.com/office/powerpoint/2010/main" val="38549178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A notice is received in the provider’s lab report tab and stored in the patient chart</a:t>
            </a:r>
          </a:p>
          <a:p>
            <a:pPr marL="171450" indent="-171450">
              <a:buFont typeface="Arial" panose="020B0604020202020204" pitchFamily="34" charset="0"/>
              <a:buChar char="•"/>
            </a:pPr>
            <a:r>
              <a:rPr lang="en-US" baseline="0" dirty="0"/>
              <a:t>Alerts for an ED visit, hospital admission or discharge or a day surgery</a:t>
            </a:r>
          </a:p>
          <a:p>
            <a:pPr marL="171450" indent="-171450">
              <a:buFont typeface="Arial" panose="020B0604020202020204" pitchFamily="34" charset="0"/>
              <a:buChar char="•"/>
            </a:pPr>
            <a:r>
              <a:rPr lang="en-US" baseline="0" dirty="0"/>
              <a:t>The summary provides additional information</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Note:</a:t>
            </a:r>
            <a:r>
              <a:rPr lang="en-US" baseline="0" dirty="0"/>
              <a:t>  With eNotifications being enabled, there is new information in the Team Toolkit.</a:t>
            </a:r>
            <a:endParaRPr lang="en-US" dirty="0"/>
          </a:p>
        </p:txBody>
      </p:sp>
      <p:sp>
        <p:nvSpPr>
          <p:cNvPr id="4" name="Slide Number Placeholder 3"/>
          <p:cNvSpPr>
            <a:spLocks noGrp="1"/>
          </p:cNvSpPr>
          <p:nvPr>
            <p:ph type="sldNum" sz="quarter" idx="10"/>
          </p:nvPr>
        </p:nvSpPr>
        <p:spPr/>
        <p:txBody>
          <a:bodyPr/>
          <a:lstStyle/>
          <a:p>
            <a:fld id="{D50CD75E-9D1F-4BF9-B911-FDF7642DDDE0}" type="slidenum">
              <a:rPr lang="en-US" smtClean="0"/>
              <a:t>45</a:t>
            </a:fld>
            <a:endParaRPr lang="en-US" dirty="0"/>
          </a:p>
        </p:txBody>
      </p:sp>
    </p:spTree>
    <p:extLst>
      <p:ext uri="{BB962C8B-B14F-4D97-AF65-F5344CB8AC3E}">
        <p14:creationId xmlns:p14="http://schemas.microsoft.com/office/powerpoint/2010/main" val="16537298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a:t>There is value in CII/CPAR for Patients, Providers, PCN and the Health System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E93F5-386D-46C1-AED3-8A7E51F89105}"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CA"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4928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96453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7956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clinic to participate in CII/CPAR:</a:t>
            </a:r>
          </a:p>
          <a:p>
            <a:pPr marL="171450" indent="-171450">
              <a:buFontTx/>
              <a:buChar char="-"/>
            </a:pPr>
            <a:r>
              <a:rPr lang="en-US" dirty="0"/>
              <a:t>Must be enabled on Alberta Netcare</a:t>
            </a:r>
          </a:p>
          <a:p>
            <a:pPr marL="171450" indent="-171450">
              <a:buFontTx/>
              <a:buChar char="-"/>
            </a:pPr>
            <a:r>
              <a:rPr lang="en-US" dirty="0"/>
              <a:t>The clinic must have an EMR PIA</a:t>
            </a:r>
          </a:p>
          <a:p>
            <a:pPr marL="171450" indent="-171450">
              <a:buFontTx/>
              <a:buChar char="-"/>
            </a:pPr>
            <a:r>
              <a:rPr lang="en-US" dirty="0"/>
              <a:t>Providers with panels must be panel ready</a:t>
            </a:r>
          </a:p>
          <a:p>
            <a:pPr marL="171450" indent="-171450">
              <a:buFontTx/>
              <a:buChar char="-"/>
            </a:pPr>
            <a:r>
              <a:rPr lang="en-US" dirty="0"/>
              <a:t>The EMRs that work with CII/CPAR are from </a:t>
            </a:r>
            <a:r>
              <a:rPr lang="en-US" dirty="0" err="1"/>
              <a:t>Microquest</a:t>
            </a:r>
            <a:r>
              <a:rPr lang="en-US" dirty="0"/>
              <a:t>, QHR and </a:t>
            </a:r>
            <a:r>
              <a:rPr lang="en-US" dirty="0" err="1"/>
              <a:t>Accuro</a:t>
            </a:r>
            <a:r>
              <a:rPr lang="en-US" dirty="0"/>
              <a:t>. If using a locally installed version of </a:t>
            </a:r>
            <a:r>
              <a:rPr lang="en-US" dirty="0" err="1"/>
              <a:t>Accuro</a:t>
            </a:r>
            <a:r>
              <a:rPr lang="en-US" dirty="0"/>
              <a:t> or Healthquest, the vendor will work with the clinic to ensure they are using the most recent version.</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81732-573E-4DBD-96C7-3B4567905058}"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75465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07467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from the</a:t>
            </a:r>
            <a:r>
              <a:rPr lang="en-US" baseline="0"/>
              <a:t> video</a:t>
            </a:r>
          </a:p>
          <a:p>
            <a:r>
              <a:rPr lang="en-US" baseline="0"/>
              <a:t>Clinics do not need to do a new PIA to participate but if they have not kept it up to date they will need to update it.</a:t>
            </a:r>
          </a:p>
          <a:p>
            <a:r>
              <a:rPr lang="en-US" baseline="0"/>
              <a:t>It does not need to be updated before they submit the first form the confirmation of participation form.</a:t>
            </a:r>
          </a:p>
          <a:p>
            <a:r>
              <a:rPr lang="en-US" baseline="0"/>
              <a:t>Once the COP is submitted, eHealth will do an assessment of the clinic PIA.</a:t>
            </a:r>
            <a:endParaRPr lang="en-US"/>
          </a:p>
        </p:txBody>
      </p:sp>
      <p:sp>
        <p:nvSpPr>
          <p:cNvPr id="4" name="Header Placeholder 3"/>
          <p:cNvSpPr>
            <a:spLocks noGrp="1"/>
          </p:cNvSpPr>
          <p:nvPr>
            <p:ph type="hdr" sz="quarter" idx="10"/>
          </p:nvPr>
        </p:nvSpPr>
        <p:spPr/>
        <p:txBody>
          <a:bodyPr/>
          <a:lstStyle/>
          <a:p>
            <a:r>
              <a:rPr lang="en-CA"/>
              <a:t>CII/CPAR Facilitator Training</a:t>
            </a:r>
          </a:p>
        </p:txBody>
      </p:sp>
      <p:sp>
        <p:nvSpPr>
          <p:cNvPr id="5" name="Slide Number Placeholder 4"/>
          <p:cNvSpPr>
            <a:spLocks noGrp="1"/>
          </p:cNvSpPr>
          <p:nvPr>
            <p:ph type="sldNum" sz="quarter" idx="11"/>
          </p:nvPr>
        </p:nvSpPr>
        <p:spPr/>
        <p:txBody>
          <a:bodyPr/>
          <a:lstStyle/>
          <a:p>
            <a:fld id="{C33E93F5-386D-46C1-AED3-8A7E51F89105}" type="slidenum">
              <a:rPr lang="en-CA" smtClean="0"/>
              <a:t>50</a:t>
            </a:fld>
            <a:endParaRPr lang="en-CA"/>
          </a:p>
        </p:txBody>
      </p:sp>
    </p:spTree>
    <p:extLst>
      <p:ext uri="{BB962C8B-B14F-4D97-AF65-F5344CB8AC3E}">
        <p14:creationId xmlns:p14="http://schemas.microsoft.com/office/powerpoint/2010/main" val="12392285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PIA Update Self-Assessment will assist the clinic in determining if a minor or major update is ahead for the clinic. This tool is provided as a guide and it is recommended that a member of the clinic complete it at submission of the confirmation of participation (COP) form. Once the </a:t>
            </a:r>
            <a:r>
              <a:rPr lang="en-US" baseline="0" dirty="0" err="1"/>
              <a:t>CoP</a:t>
            </a:r>
            <a:r>
              <a:rPr lang="en-US" baseline="0" dirty="0"/>
              <a:t> form is submitted to Alberta Health eHealth Support Services an eHealth consultant is assigned to the clinic and one of the first activities is that an eHealth privacy consultant will go over this assessment with the clinic. They will provide guidance.</a:t>
            </a:r>
          </a:p>
          <a:p>
            <a:r>
              <a:rPr lang="en-US" baseline="0" dirty="0"/>
              <a:t>Examples of actions that would likely lead to a major PIA update would be:</a:t>
            </a:r>
          </a:p>
          <a:p>
            <a:pPr marL="171450" indent="-171450">
              <a:buFont typeface="Arial" panose="020B0604020202020204" pitchFamily="34" charset="0"/>
              <a:buChar char="•"/>
            </a:pPr>
            <a:r>
              <a:rPr lang="en-US" dirty="0"/>
              <a:t>EMR system change</a:t>
            </a:r>
          </a:p>
          <a:p>
            <a:pPr marL="171450" indent="-171450">
              <a:buFont typeface="Arial" panose="020B0604020202020204" pitchFamily="34" charset="0"/>
              <a:buChar char="•"/>
            </a:pPr>
            <a:r>
              <a:rPr lang="en-US" dirty="0"/>
              <a:t>EMR change from local to “in the cloud”</a:t>
            </a:r>
            <a:endParaRPr lang="en-CA" dirty="0"/>
          </a:p>
          <a:p>
            <a:pPr marL="171450" indent="-171450">
              <a:buFont typeface="Arial" panose="020B0604020202020204" pitchFamily="34" charset="0"/>
              <a:buChar char="•"/>
            </a:pPr>
            <a:r>
              <a:rPr lang="en-US" dirty="0"/>
              <a:t>New EMR new user access role or group introduced</a:t>
            </a:r>
          </a:p>
          <a:p>
            <a:pPr marL="171450" indent="-171450">
              <a:buFont typeface="Arial" panose="020B0604020202020204" pitchFamily="34" charset="0"/>
              <a:buChar char="•"/>
            </a:pPr>
            <a:r>
              <a:rPr lang="en-US" dirty="0"/>
              <a:t>Adding EMR access to an organization not in your PIA</a:t>
            </a:r>
          </a:p>
          <a:p>
            <a:pPr marL="171450" indent="-171450">
              <a:buFont typeface="Arial" panose="020B0604020202020204" pitchFamily="34" charset="0"/>
              <a:buChar char="•"/>
            </a:pPr>
            <a:r>
              <a:rPr lang="en-US" dirty="0"/>
              <a:t>New ways of communicating with patents (e.g., email, text messages)</a:t>
            </a:r>
          </a:p>
          <a:p>
            <a:pPr marL="171450" indent="-171450">
              <a:buFont typeface="Arial" panose="020B0604020202020204" pitchFamily="34" charset="0"/>
              <a:buChar char="•"/>
            </a:pPr>
            <a:r>
              <a:rPr lang="en-US" dirty="0"/>
              <a:t>Adding wireless access to EMR</a:t>
            </a:r>
          </a:p>
          <a:p>
            <a:pPr marL="171450" indent="-171450">
              <a:buFont typeface="Arial" panose="020B0604020202020204" pitchFamily="34" charset="0"/>
              <a:buChar char="•"/>
            </a:pPr>
            <a:r>
              <a:rPr lang="en-US" dirty="0"/>
              <a:t>Adding remote access to EMR</a:t>
            </a:r>
          </a:p>
          <a:p>
            <a:pPr marL="171450" indent="-171450">
              <a:buFont typeface="Arial" panose="020B0604020202020204" pitchFamily="34" charset="0"/>
              <a:buChar char="•"/>
            </a:pPr>
            <a:r>
              <a:rPr lang="en-US" dirty="0"/>
              <a:t>Adding new device access to EMR (e.g., mobile, tablets, laptops)</a:t>
            </a:r>
          </a:p>
          <a:p>
            <a:r>
              <a:rPr lang="en-US" dirty="0"/>
              <a:t>See the assessment tool itself for details.</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68546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These tools are available on the CII/CPAR Tools and Resources Page: </a:t>
            </a:r>
            <a:r>
              <a:rPr lang="en-CA" sz="1200" dirty="0">
                <a:hlinkClick r:id="rId3"/>
              </a:rPr>
              <a:t>https://actt.albertadoctors.org/cii-cpar/toolsresources</a:t>
            </a:r>
            <a:endParaRPr lang="en-CA" sz="1200" dirty="0"/>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48295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Participants</a:t>
            </a:r>
            <a:r>
              <a:rPr lang="en-CA" baseline="0" dirty="0"/>
              <a:t> in CII/CPAR will have a health collection poster to post in their clinic. Use the new poster to replace the existing Netcare poster. A provider/clinic is </a:t>
            </a:r>
            <a:r>
              <a:rPr lang="en-CA" b="1" baseline="0" dirty="0"/>
              <a:t>not obligated to inform each patient, beyond posting the Health Collection Notice</a:t>
            </a:r>
            <a:r>
              <a:rPr lang="en-CA" baseline="0" dirty="0"/>
              <a:t>.</a:t>
            </a:r>
          </a:p>
          <a:p>
            <a:pPr marL="171450" indent="-171450">
              <a:buFont typeface="Arial" panose="020B0604020202020204" pitchFamily="34" charset="0"/>
              <a:buChar char="•"/>
            </a:pPr>
            <a:r>
              <a:rPr lang="en-CA" baseline="0" dirty="0"/>
              <a:t>If patients have questions there is a brochure.</a:t>
            </a:r>
          </a:p>
          <a:p>
            <a:pPr marL="171450" indent="-171450">
              <a:buFont typeface="Arial" panose="020B0604020202020204" pitchFamily="34" charset="0"/>
              <a:buChar char="•"/>
            </a:pPr>
            <a:r>
              <a:rPr lang="en-CA" baseline="0" dirty="0"/>
              <a:t>If a patient has questions beyond the brochure, there is a team script.</a:t>
            </a:r>
          </a:p>
          <a:p>
            <a:pPr marL="171450" indent="-171450">
              <a:buFont typeface="Arial" panose="020B0604020202020204" pitchFamily="34" charset="0"/>
              <a:buChar char="•"/>
            </a:pPr>
            <a:r>
              <a:rPr lang="en-CA" baseline="0" dirty="0"/>
              <a:t>If the patient still has more questions there is an FAQ with a 1-800 number.</a:t>
            </a:r>
          </a:p>
          <a:p>
            <a:pPr marL="171450" indent="-171450">
              <a:buFont typeface="Arial" panose="020B0604020202020204" pitchFamily="34" charset="0"/>
              <a:buChar char="•"/>
            </a:pPr>
            <a:r>
              <a:rPr lang="en-CA" baseline="0" dirty="0"/>
              <a:t>In the end, the patient has two options. The patient can have their information flagged as confidential at the clinic or they have the option of having their record masked in Alberta Netcare. Few Albertans have chosen to have their record masked in Alberta Netcare.</a:t>
            </a:r>
          </a:p>
          <a:p>
            <a:pPr marL="171450" indent="-171450">
              <a:buFont typeface="Arial" panose="020B0604020202020204" pitchFamily="34" charset="0"/>
              <a:buChar cha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Health Collection Notice poster may be downloaded from the CII/CPAR Tools and resources page:  </a:t>
            </a:r>
            <a:r>
              <a:rPr lang="en-CA" dirty="0">
                <a:hlinkClick r:id="rId3"/>
              </a:rPr>
              <a:t>https://actt.albertadoctors.org/PMH/panel-continuity/CII-CPAR/Pages/Tools-and-Resources.aspx</a:t>
            </a:r>
            <a:r>
              <a:rPr lang="en-CA" dirty="0"/>
              <a:t> See other languages</a:t>
            </a:r>
            <a:r>
              <a:rPr lang="en-CA" baseline="0" dirty="0"/>
              <a:t> available.</a:t>
            </a:r>
            <a:endParaRPr lang="en-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Physician offices may take the poster</a:t>
            </a:r>
            <a:r>
              <a:rPr lang="en-US" baseline="0" dirty="0"/>
              <a:t> as a template and customize it to their clinic.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There is an obligation under the Health Information Act to notify patients about collection of health information. If a provider wants to include it on a registration form instead of a poster, they are able to have flexibility with HOW patient notice is given.</a:t>
            </a:r>
            <a:endParaRPr lang="en-CA"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3E93F5-386D-46C1-AED3-8A7E51F89105}" type="slidenum">
              <a:rPr kumimoji="0" lang="en-CA"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CA"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6498420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These tools are available on the CII/CPAR Tools and Resources Page: </a:t>
            </a:r>
            <a:r>
              <a:rPr lang="en-CA" sz="1200" dirty="0">
                <a:hlinkClick r:id="rId3"/>
              </a:rPr>
              <a:t>https://actt.albertadoctors.org/cii-cpar/toolsresources</a:t>
            </a:r>
            <a:endParaRPr lang="en-CA" sz="1200" dirty="0"/>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85882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Clinics that participate</a:t>
            </a:r>
            <a:r>
              <a:rPr lang="en-US" baseline="0" dirty="0"/>
              <a:t> in CPAR must be panel ready, in other words, </a:t>
            </a:r>
            <a:r>
              <a:rPr lang="en-US" b="1" baseline="0" dirty="0"/>
              <a:t>have established processes in place to identify and maintain their panels</a:t>
            </a:r>
            <a:r>
              <a:rPr lang="en-US" baseline="0" dirty="0"/>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indent="0">
              <a:buNone/>
            </a:pPr>
            <a:r>
              <a:rPr lang="en-US" dirty="0"/>
              <a:t>These tools are available on the CII/CPAR Tools and Resources Page: </a:t>
            </a:r>
            <a:r>
              <a:rPr lang="en-CA" sz="1200" dirty="0">
                <a:hlinkClick r:id="rId3"/>
              </a:rPr>
              <a:t>https://actt.albertadoctors.org/cii-cpar/toolsresources</a:t>
            </a:r>
            <a:endParaRPr lang="en-CA" sz="1200" dirty="0"/>
          </a:p>
          <a:p>
            <a:endParaRPr lang="en-CA" dirty="0"/>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95722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8817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0450" y="1611313"/>
            <a:ext cx="7723188" cy="4344987"/>
          </a:xfrm>
        </p:spPr>
      </p:sp>
      <p:sp>
        <p:nvSpPr>
          <p:cNvPr id="3" name="Notes Placeholder 2"/>
          <p:cNvSpPr>
            <a:spLocks noGrp="1"/>
          </p:cNvSpPr>
          <p:nvPr>
            <p:ph type="body" idx="1"/>
          </p:nvPr>
        </p:nvSpPr>
        <p:spPr/>
        <p:txBody>
          <a:bodyPr/>
          <a:lstStyle/>
          <a:p>
            <a:r>
              <a:rPr lang="en-US" dirty="0"/>
              <a:t>Expanded Definition of Continuity (that encompasses all</a:t>
            </a:r>
            <a:r>
              <a:rPr lang="en-US" baseline="0" dirty="0"/>
              <a:t>  3 types of continuity)</a:t>
            </a:r>
            <a:r>
              <a:rPr lang="en-US" dirty="0"/>
              <a:t>:</a:t>
            </a:r>
          </a:p>
          <a:p>
            <a:r>
              <a:rPr lang="en-US" dirty="0"/>
              <a:t>Continuity in primary</a:t>
            </a:r>
            <a:r>
              <a:rPr lang="en-US" baseline="0" dirty="0"/>
              <a:t> care is mainly viewed as the relationship between a single primary care provider and a patient that extends beyond specific episodes of illness or disease. It implies quality care over time (as experienced by the individual patient) and the linking of information and providers across different events. For continuity to exist, care must be experienced as connected and coherent. </a:t>
            </a:r>
          </a:p>
          <a:p>
            <a:endParaRPr lang="en-US" baseline="0" dirty="0"/>
          </a:p>
          <a:p>
            <a:r>
              <a:rPr lang="en-CA" sz="1300" b="1" i="1" dirty="0"/>
              <a:t>Relational continuity is defined as</a:t>
            </a:r>
            <a:r>
              <a:rPr lang="en-CA" sz="1300" i="1" dirty="0"/>
              <a:t>:</a:t>
            </a:r>
          </a:p>
          <a:p>
            <a:r>
              <a:rPr lang="en-CA" sz="1300" dirty="0"/>
              <a:t>The ongoing, trusting therapeutic relationship between a patient and a primary care physician and their team, where the patient sees this primary care physician the majority of the time </a:t>
            </a:r>
            <a:endParaRPr lang="en-US" dirty="0"/>
          </a:p>
        </p:txBody>
      </p:sp>
      <p:sp>
        <p:nvSpPr>
          <p:cNvPr id="4" name="Slide Number Placeholder 3"/>
          <p:cNvSpPr>
            <a:spLocks noGrp="1"/>
          </p:cNvSpPr>
          <p:nvPr>
            <p:ph type="sldNum" sz="quarter" idx="10"/>
          </p:nvPr>
        </p:nvSpPr>
        <p:spPr/>
        <p:txBody>
          <a:bodyPr/>
          <a:lstStyle/>
          <a:p>
            <a:pPr marL="0" marR="0" lvl="0" indent="0" algn="r" defTabSz="954176" rtl="0" eaLnBrk="1" fontAlgn="base" latinLnBrk="0" hangingPunct="1">
              <a:lnSpc>
                <a:spcPct val="100000"/>
              </a:lnSpc>
              <a:spcBef>
                <a:spcPct val="0"/>
              </a:spcBef>
              <a:spcAft>
                <a:spcPct val="0"/>
              </a:spcAft>
              <a:buClrTx/>
              <a:buSzTx/>
              <a:buFontTx/>
              <a:buNone/>
              <a:tabLst/>
              <a:defRPr/>
            </a:pPr>
            <a:fld id="{7A2AE89F-ED83-4F55-9788-94144FEB17F7}" type="slidenum">
              <a:rPr kumimoji="0" lang="en-US" sz="1300" b="0" i="0" u="none" strike="noStrike" kern="1200" cap="none" spc="0" normalizeH="0" baseline="0" noProof="0">
                <a:ln>
                  <a:noFill/>
                </a:ln>
                <a:solidFill>
                  <a:prstClr val="black"/>
                </a:solidFill>
                <a:effectLst/>
                <a:uLnTx/>
                <a:uFillTx/>
                <a:latin typeface="Calibri" pitchFamily="34" charset="0"/>
                <a:ea typeface="+mn-ea"/>
                <a:cs typeface="Arial" charset="0"/>
              </a:rPr>
              <a:pPr marL="0" marR="0" lvl="0" indent="0" algn="r" defTabSz="954176" rtl="0" eaLnBrk="1" fontAlgn="base" latinLnBrk="0" hangingPunct="1">
                <a:lnSpc>
                  <a:spcPct val="100000"/>
                </a:lnSpc>
                <a:spcBef>
                  <a:spcPct val="0"/>
                </a:spcBef>
                <a:spcAft>
                  <a:spcPct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30605308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participating physicians must review the CPAR</a:t>
            </a:r>
            <a:r>
              <a:rPr lang="en-US" baseline="0" dirty="0"/>
              <a:t> information and mapping in the EMR (this presentation).</a:t>
            </a:r>
          </a:p>
          <a:p>
            <a:r>
              <a:rPr lang="en-US" baseline="0" dirty="0"/>
              <a:t>Once a decision has been made to participate, forms must be signed including the AH PIA endorsement letter.</a:t>
            </a:r>
          </a:p>
          <a:p>
            <a:endParaRPr lang="en-US" baseline="0" dirty="0"/>
          </a:p>
          <a:p>
            <a:r>
              <a:rPr lang="en-US" baseline="0" dirty="0"/>
              <a:t>Activities that may involve a physician, but do not have to, include:</a:t>
            </a:r>
          </a:p>
          <a:p>
            <a:pPr marL="171450" indent="-171450">
              <a:buFontTx/>
              <a:buChar char="-"/>
            </a:pPr>
            <a:r>
              <a:rPr lang="en-US" baseline="0" dirty="0"/>
              <a:t>Identify a clinic site liaison</a:t>
            </a:r>
          </a:p>
          <a:p>
            <a:pPr marL="171450" indent="-171450">
              <a:buFontTx/>
              <a:buChar char="-"/>
            </a:pPr>
            <a:r>
              <a:rPr lang="en-US" baseline="0" dirty="0"/>
              <a:t>PIA update work may involve the clinic privacy officer or a physician custodian at the clinic</a:t>
            </a:r>
          </a:p>
          <a:p>
            <a:pPr marL="171450" indent="-171450">
              <a:buFontTx/>
              <a:buChar char="-"/>
            </a:pPr>
            <a:r>
              <a:rPr lang="en-US" baseline="0" dirty="0"/>
              <a:t>One or more physicians may choose to meet with the PCN facilitator about CII/CPAR</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46648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go live a physician must:</a:t>
            </a:r>
          </a:p>
          <a:p>
            <a:pPr marL="171450" indent="-171450">
              <a:buFontTx/>
              <a:buChar char="-"/>
            </a:pPr>
            <a:r>
              <a:rPr lang="en-US" dirty="0"/>
              <a:t>Review their monthly panel conflict</a:t>
            </a:r>
            <a:r>
              <a:rPr lang="en-US" baseline="0" dirty="0"/>
              <a:t> report and give direction to the team on priorities</a:t>
            </a:r>
          </a:p>
          <a:p>
            <a:pPr marL="171450" indent="-171450">
              <a:buFontTx/>
              <a:buChar char="-"/>
            </a:pPr>
            <a:r>
              <a:rPr lang="en-US" baseline="0" dirty="0"/>
              <a:t>Receive eNotifications (when enabled and signed up for) for CPAR paneled patients that have had a hospital admission or discharge, ED visit or day surgery. The clinic team should establish team workflow for these notifications at the direction of the primary provider</a:t>
            </a:r>
          </a:p>
          <a:p>
            <a:pPr marL="171450" indent="-171450">
              <a:buFontTx/>
              <a:buChar char="-"/>
            </a:pPr>
            <a:endParaRPr lang="en-US" baseline="0" dirty="0"/>
          </a:p>
          <a:p>
            <a:pPr marL="171450" indent="-171450">
              <a:buFontTx/>
              <a:buChar char="-"/>
            </a:pPr>
            <a:r>
              <a:rPr lang="en-US" baseline="0" dirty="0"/>
              <a:t>At go-live and periodically thereafter, a provider or delegate view the CEDs in Netcare as feedback on clinic documentation and presentation in the CED. A </a:t>
            </a:r>
            <a:r>
              <a:rPr lang="en-US" baseline="0" dirty="0" err="1"/>
              <a:t>behaviour</a:t>
            </a:r>
            <a:r>
              <a:rPr lang="en-US" baseline="0" dirty="0"/>
              <a:t> that can support this is activity is to view the CED of frequent clinic visitors after go live</a:t>
            </a:r>
          </a:p>
          <a:p>
            <a:pPr marL="171450" indent="-171450">
              <a:buFontTx/>
              <a:buChar char="-"/>
            </a:pPr>
            <a:r>
              <a:rPr lang="en-US" baseline="0" dirty="0"/>
              <a:t>It is optional for physicians to complete the CII/CPAR Evaluation</a:t>
            </a:r>
          </a:p>
          <a:p>
            <a:pPr marL="171450" indent="-171450">
              <a:buFontTx/>
              <a:buChar char="-"/>
            </a:pPr>
            <a:r>
              <a:rPr lang="en-US" baseline="0" dirty="0"/>
              <a:t>Physicians may participate in team QI meetings; these may be led by one clinic physician, depending on the QI model at the clinic</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21491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51911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is the process for clinics with panels.</a:t>
            </a:r>
          </a:p>
          <a:p>
            <a:r>
              <a:rPr lang="en-CA" dirty="0"/>
              <a:t>Registering for CII/CPAR is a lot like registering for Netcare. For clinics</a:t>
            </a:r>
            <a:r>
              <a:rPr lang="en-CA" baseline="0" dirty="0"/>
              <a:t> that will be submitting panels and encounters, there are 5 forms to be completed.  Approximate processing times are on the slide.</a:t>
            </a:r>
            <a:endParaRPr lang="en-CA" dirty="0"/>
          </a:p>
          <a:p>
            <a:r>
              <a:rPr lang="en-CA" baseline="0" dirty="0"/>
              <a:t>The time it takes for sites to obtain signatures and submit forms to eHealth is not included in the estimated times</a:t>
            </a:r>
          </a:p>
          <a:p>
            <a:r>
              <a:rPr lang="en-CA" baseline="0" dirty="0"/>
              <a:t>Each form includes an instructions page to assist with completion. The electronic forms MUST be completed on computer, not printed and completed by hand.</a:t>
            </a:r>
            <a:endParaRPr lang="en-CA" dirty="0"/>
          </a:p>
          <a:p>
            <a:endParaRPr lang="en-US" dirty="0"/>
          </a:p>
          <a:p>
            <a:r>
              <a:rPr lang="en-US" dirty="0"/>
              <a:t>For clinics only submitting encounters and/or consult reports there are only two forms: the Confirmation of Participation</a:t>
            </a:r>
            <a:r>
              <a:rPr lang="en-US" baseline="0" dirty="0"/>
              <a:t> form and </a:t>
            </a:r>
            <a:r>
              <a:rPr lang="en-US" dirty="0"/>
              <a:t> CII PIA Endorsement Letter, see next slide</a:t>
            </a:r>
            <a:endParaRPr lang="en-CA"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300" b="0" i="0" u="none" strike="noStrike" kern="1200" cap="none" spc="0" normalizeH="0" baseline="0" noProof="0" dirty="0">
                <a:ln>
                  <a:noFill/>
                </a:ln>
                <a:solidFill>
                  <a:prstClr val="black"/>
                </a:solidFill>
                <a:effectLst/>
                <a:uLnTx/>
                <a:uFillTx/>
                <a:latin typeface="Calibri"/>
                <a:ea typeface="+mn-ea"/>
                <a:cs typeface="+mn-cs"/>
              </a:rPr>
              <a:t>CII/CPAR Improvement Facilitator Training</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E93F5-386D-46C1-AED3-8A7E51F89105}"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CA"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81450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process for clinics without panels that will</a:t>
            </a:r>
            <a:r>
              <a:rPr lang="en-US" baseline="0" dirty="0"/>
              <a:t> submit encounters and/or consult reports. It all starts with completing the Confirmation of Participation form:</a:t>
            </a:r>
          </a:p>
          <a:p>
            <a:r>
              <a:rPr lang="en-US" baseline="0" dirty="0"/>
              <a:t>https://actt.albertadoctors.org/file/Confirmation_of_Participation_Specialists.pdf </a:t>
            </a:r>
          </a:p>
          <a:p>
            <a:r>
              <a:rPr lang="en-US" baseline="0" dirty="0"/>
              <a:t>Once eHealth has received the CoP form, the next step is the participation package including the endorsement letter for the CII PIA filed by Alberta Health with the OIPC. Reference next slide for who completes the endorsement letter.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81732-573E-4DBD-96C7-3B4567905058}"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52581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get the process started, submit</a:t>
            </a:r>
            <a:r>
              <a:rPr lang="en-US" baseline="0" dirty="0"/>
              <a:t> a Confirmation of Participation form. The form is filled in electronically (not printed and filled by hand) </a:t>
            </a:r>
            <a:r>
              <a:rPr lang="en-US" b="1" baseline="0" dirty="0"/>
              <a:t>You do not have to have all of the prerequisites in place</a:t>
            </a:r>
            <a:r>
              <a:rPr lang="en-US" baseline="0" dirty="0"/>
              <a:t>, particularly an up to date PIA. As long as you’re working towards getting the prerequisites in place please go ahead and submit the COP form. This way eHealth support services will know you’re in the queue and can provide some guidance and support.</a:t>
            </a:r>
          </a:p>
          <a:p>
            <a:endParaRPr lang="en-US" dirty="0"/>
          </a:p>
          <a:p>
            <a:r>
              <a:rPr lang="en-US" dirty="0"/>
              <a:t>In Part B – clinic can still submit the COP form even if</a:t>
            </a:r>
            <a:r>
              <a:rPr lang="en-US" baseline="0" dirty="0"/>
              <a:t> the answer is not Yes in Part B. The eHealth Support Services team will provide assistance.</a:t>
            </a:r>
          </a:p>
          <a:p>
            <a:pPr marL="0" indent="0">
              <a:buNone/>
            </a:pPr>
            <a:r>
              <a:rPr lang="en-CA" sz="1200" dirty="0">
                <a:hlinkClick r:id="rId3"/>
              </a:rPr>
              <a:t>https://actt.albertadoctors.org/cii-cpar/toolsresources</a:t>
            </a:r>
            <a:endParaRPr lang="en-CA" sz="1200" dirty="0"/>
          </a:p>
          <a:p>
            <a:endParaRPr lang="en-US" baseline="0" dirty="0"/>
          </a:p>
          <a:p>
            <a:pPr marL="0" indent="0">
              <a:buNone/>
            </a:pPr>
            <a:r>
              <a:rPr lang="en-US" baseline="0" dirty="0"/>
              <a:t>The COP form is available on the CII/CPAR Tools and Resources Web Page </a:t>
            </a:r>
            <a:r>
              <a:rPr lang="en-CA" sz="1200" dirty="0">
                <a:hlinkClick r:id="rId3"/>
              </a:rPr>
              <a:t>https://actt.albertadoctors.org/cii-cpar/toolsresources</a:t>
            </a:r>
            <a:endParaRPr lang="en-CA" sz="1200" dirty="0"/>
          </a:p>
          <a:p>
            <a:r>
              <a:rPr lang="en-US" baseline="0" dirty="0"/>
              <a:t>E-notifications sign-up is on this form. It will be enabled for TELUS EMRs in 2020.</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50024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Parts E&amp;F: We have prepared presentations that can be shared with clinic teams to satisfy the requirements of these sections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Instructions on page three of the</a:t>
            </a:r>
            <a:r>
              <a:rPr lang="en-US" baseline="0" dirty="0"/>
              <a:t> form provide additional information.</a:t>
            </a: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26636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41936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Once</a:t>
            </a:r>
            <a:r>
              <a:rPr lang="en-CA" baseline="0" dirty="0"/>
              <a:t> CII/CPAR participation paperwork has been completed, doctors and allied health professionals who wish to submit data must configure their doctor cards to allow for flow of data/</a:t>
            </a:r>
          </a:p>
          <a:p>
            <a:r>
              <a:rPr lang="en-CA" baseline="0" dirty="0"/>
              <a:t>This need only be done once, per participating provider.</a:t>
            </a:r>
          </a:p>
          <a:p>
            <a:r>
              <a:rPr lang="en-CA" baseline="0" dirty="0"/>
              <a:t>The field is editable should submission type(s) change over time</a:t>
            </a:r>
            <a:endParaRPr lang="en-CA" dirty="0"/>
          </a:p>
        </p:txBody>
      </p:sp>
      <p:sp>
        <p:nvSpPr>
          <p:cNvPr id="4" name="Slide Number Placeholder 3"/>
          <p:cNvSpPr>
            <a:spLocks noGrp="1"/>
          </p:cNvSpPr>
          <p:nvPr>
            <p:ph type="sldNum" sz="quarter" idx="10"/>
          </p:nvPr>
        </p:nvSpPr>
        <p:spPr/>
        <p:txBody>
          <a:bodyPr/>
          <a:lstStyle/>
          <a:p>
            <a:fld id="{D50CD75E-9D1F-4BF9-B911-FDF7642DDDE0}" type="slidenum">
              <a:rPr lang="en-US" smtClean="0"/>
              <a:t>65</a:t>
            </a:fld>
            <a:endParaRPr lang="en-US" dirty="0"/>
          </a:p>
        </p:txBody>
      </p:sp>
    </p:spTree>
    <p:extLst>
      <p:ext uri="{BB962C8B-B14F-4D97-AF65-F5344CB8AC3E}">
        <p14:creationId xmlns:p14="http://schemas.microsoft.com/office/powerpoint/2010/main" val="4560190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Team Toolkit</a:t>
            </a:r>
            <a:r>
              <a:rPr lang="en-US" baseline="0" dirty="0"/>
              <a:t> is the next logical resource to be used by the clinic site liaison. The PCN resource supporting the clinic will also be using this toolkit.</a:t>
            </a:r>
          </a:p>
          <a:p>
            <a:pPr marL="0" indent="0">
              <a:buNone/>
            </a:pPr>
            <a:r>
              <a:rPr lang="en-US" dirty="0"/>
              <a:t>These tools are available on the CII/CPAR Tools and Resources Page: </a:t>
            </a:r>
            <a:r>
              <a:rPr lang="en-CA" sz="1200" dirty="0">
                <a:hlinkClick r:id="rId3"/>
              </a:rPr>
              <a:t>https://actt.albertadoctors.org/cii-cpar/toolsresources</a:t>
            </a:r>
            <a:endParaRPr lang="en-CA"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Team Toolkit is updated almost</a:t>
            </a:r>
            <a:r>
              <a:rPr lang="en-US" baseline="0" dirty="0"/>
              <a:t> Monthly. It contains information to prep for eNotifications.</a:t>
            </a:r>
            <a:endParaRPr lang="en-CA" dirty="0"/>
          </a:p>
          <a:p>
            <a:endParaRPr lang="en-US" baseline="0" dirty="0"/>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4291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CII/CPAR is</a:t>
            </a:r>
            <a:r>
              <a:rPr lang="en-CA" baseline="0" dirty="0"/>
              <a:t> about improving  continuity of care. This is NOT about telling patients they can only receive care from one physician. Patients have the right and need to receive care as required including having a regular family doctor and going to walk-in clinics as needed. </a:t>
            </a:r>
          </a:p>
          <a:p>
            <a:endParaRPr lang="en-US" baseline="0" dirty="0"/>
          </a:p>
          <a:p>
            <a:r>
              <a:rPr lang="en-US" baseline="0" dirty="0"/>
              <a:t>Research reveals that a consistent relationship between patients and their family doctor and team can make a big impact on health. Seeing the same family doctor can lead to higher quality of care than seeing a different doctor and team each time. Studies show that people who know and trust their healthcare providers have lowered risk of chronic disease and early death.</a:t>
            </a:r>
          </a:p>
          <a:p>
            <a:endParaRPr lang="en-CA" baseline="0" dirty="0"/>
          </a:p>
        </p:txBody>
      </p:sp>
      <p:sp>
        <p:nvSpPr>
          <p:cNvPr id="4" name="Slide Number Placeholder 3"/>
          <p:cNvSpPr>
            <a:spLocks noGrp="1"/>
          </p:cNvSpPr>
          <p:nvPr>
            <p:ph type="sldNum" sz="quarter" idx="10"/>
          </p:nvPr>
        </p:nvSpPr>
        <p:spPr/>
        <p:txBody>
          <a:bodyPr/>
          <a:lstStyle/>
          <a:p>
            <a:pPr marL="0" marR="0" lvl="0" indent="0" algn="r" defTabSz="954176" rtl="0" eaLnBrk="1" fontAlgn="base" latinLnBrk="0" hangingPunct="1">
              <a:lnSpc>
                <a:spcPct val="100000"/>
              </a:lnSpc>
              <a:spcBef>
                <a:spcPct val="0"/>
              </a:spcBef>
              <a:spcAft>
                <a:spcPct val="0"/>
              </a:spcAft>
              <a:buClrTx/>
              <a:buSzTx/>
              <a:buFontTx/>
              <a:buNone/>
              <a:tabLst/>
              <a:defRPr/>
            </a:pPr>
            <a:fld id="{C33E93F5-386D-46C1-AED3-8A7E51F89105}" type="slidenum">
              <a:rPr kumimoji="0" lang="en-CA" sz="1300" b="0" i="0" u="none" strike="noStrike" kern="1200" cap="none" spc="0" normalizeH="0" baseline="0" noProof="0">
                <a:ln>
                  <a:noFill/>
                </a:ln>
                <a:solidFill>
                  <a:prstClr val="black"/>
                </a:solidFill>
                <a:effectLst/>
                <a:uLnTx/>
                <a:uFillTx/>
                <a:latin typeface="Calibri" pitchFamily="34" charset="0"/>
                <a:ea typeface="+mn-ea"/>
                <a:cs typeface="Arial" charset="0"/>
              </a:rPr>
              <a:pPr marL="0" marR="0" lvl="0" indent="0" algn="r" defTabSz="954176" rtl="0" eaLnBrk="1" fontAlgn="base" latinLnBrk="0" hangingPunct="1">
                <a:lnSpc>
                  <a:spcPct val="100000"/>
                </a:lnSpc>
                <a:spcBef>
                  <a:spcPct val="0"/>
                </a:spcBef>
                <a:spcAft>
                  <a:spcPct val="0"/>
                </a:spcAft>
                <a:buClrTx/>
                <a:buSzTx/>
                <a:buFontTx/>
                <a:buNone/>
                <a:tabLst/>
                <a:defRPr/>
              </a:pPr>
              <a:t>6</a:t>
            </a:fld>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8044803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tools are available on the CII/CPAR Tools and Resources Page: </a:t>
            </a:r>
            <a:r>
              <a:rPr lang="en-US" sz="1200" u="sng" kern="1200" dirty="0">
                <a:solidFill>
                  <a:schemeClr val="tx1"/>
                </a:solidFill>
                <a:effectLst/>
                <a:latin typeface="+mn-lt"/>
                <a:ea typeface="+mn-ea"/>
                <a:cs typeface="+mn-cs"/>
                <a:hlinkClick r:id="rId3"/>
              </a:rPr>
              <a:t>https://actt.albertadoctors.org/cii-cpar/toolsresources</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hlinkClick r:id="rId4"/>
              </a:rPr>
              <a:t>https://actt.albertadoctors.org/PMH/panel-continuity/CII-CPAR/Pages/Tools-and-Resources.aspx</a:t>
            </a:r>
            <a:endParaRPr lang="en-CA" dirty="0"/>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58125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3E93F5-386D-46C1-AED3-8A7E51F89105}" type="slidenum">
              <a:rPr kumimoji="0" lang="en-CA"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CA"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5461038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provider may be reluctant to participate in CII/CPAR in the rare</a:t>
            </a:r>
            <a:r>
              <a:rPr lang="en-US" baseline="0" dirty="0"/>
              <a:t> occurrence that </a:t>
            </a:r>
            <a:r>
              <a:rPr lang="en-US" dirty="0"/>
              <a:t> an assessment is made in a visit</a:t>
            </a:r>
            <a:r>
              <a:rPr lang="en-US" baseline="0" dirty="0"/>
              <a:t> that is incorrect and included in the Community Encounter Digest.</a:t>
            </a:r>
          </a:p>
          <a:p>
            <a:r>
              <a:rPr lang="en-US" baseline="0" dirty="0"/>
              <a:t>Like the Term of Use and Disclaimer for Netcare, the Community Encounter Digest, also has a disclaimer that the using provider must verify accuracy and completeness prior to treatment decisions.</a:t>
            </a:r>
          </a:p>
          <a:p>
            <a:endParaRPr lang="en-US" baseline="0" dirty="0"/>
          </a:p>
          <a:p>
            <a:r>
              <a:rPr lang="en-US" baseline="0" dirty="0"/>
              <a:t>Sharing of information with others in a patient’s circle of care is crucial to close the informational continuity care gap. It will not always be perfect and relies on the clinical judgement of the user.</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47215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32872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4849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CII/CPAR is</a:t>
            </a:r>
            <a:r>
              <a:rPr lang="en-CA" baseline="0" dirty="0"/>
              <a:t> in direct alignment with PCN initiatives:</a:t>
            </a:r>
          </a:p>
          <a:p>
            <a:r>
              <a:rPr lang="en-US" sz="1300" dirty="0"/>
              <a:t>Continuity is a critical goal of Patient’s Medical Home (PMH), and one of the eight evidence-based implementation elements that guide the PMH journey in Alberta. </a:t>
            </a:r>
          </a:p>
          <a:p>
            <a:r>
              <a:rPr lang="en-US" sz="1300" dirty="0"/>
              <a:t>CII/CPAR will support transitions of care with the identification of the primary provider in Netcare. E-notifications will enable smoother transition of care and can even assist in the opioid response</a:t>
            </a:r>
          </a:p>
          <a:p>
            <a:endParaRPr lang="en-US" sz="1300" dirty="0"/>
          </a:p>
          <a:p>
            <a:r>
              <a:rPr lang="en-US" sz="1300" dirty="0"/>
              <a:t>(Example re opioid; when enabled, primary providers will receive an e-notification after day surgery. Currently many providers are unaware when surgery such as knee replacement occurs and are not notified to provide early follow-up with a patient at risk of addiction).</a:t>
            </a:r>
            <a:endParaRPr lang="en-CA" dirty="0"/>
          </a:p>
        </p:txBody>
      </p:sp>
      <p:sp>
        <p:nvSpPr>
          <p:cNvPr id="4" name="Slide Number Placeholder 3"/>
          <p:cNvSpPr>
            <a:spLocks noGrp="1"/>
          </p:cNvSpPr>
          <p:nvPr>
            <p:ph type="sldNum" sz="quarter" idx="10"/>
          </p:nvPr>
        </p:nvSpPr>
        <p:spPr/>
        <p:txBody>
          <a:bodyPr/>
          <a:lstStyle/>
          <a:p>
            <a:pPr marL="0" marR="0" lvl="0" indent="0" algn="r" defTabSz="954176" rtl="0" eaLnBrk="1" fontAlgn="base" latinLnBrk="0" hangingPunct="1">
              <a:lnSpc>
                <a:spcPct val="100000"/>
              </a:lnSpc>
              <a:spcBef>
                <a:spcPct val="0"/>
              </a:spcBef>
              <a:spcAft>
                <a:spcPct val="0"/>
              </a:spcAft>
              <a:buClrTx/>
              <a:buSzTx/>
              <a:buFontTx/>
              <a:buNone/>
              <a:tabLst/>
              <a:defRPr/>
            </a:pPr>
            <a:fld id="{5EA54082-0EDA-40C0-B23E-AB88047B2438}" type="slidenum">
              <a:rPr kumimoji="0" lang="en-IN" sz="1300" b="0" i="0" u="none" strike="noStrike" kern="1200" cap="none" spc="0" normalizeH="0" baseline="0" noProof="0">
                <a:ln>
                  <a:noFill/>
                </a:ln>
                <a:solidFill>
                  <a:prstClr val="black"/>
                </a:solidFill>
                <a:effectLst/>
                <a:uLnTx/>
                <a:uFillTx/>
                <a:latin typeface="Calibri" pitchFamily="34" charset="0"/>
                <a:ea typeface="+mn-ea"/>
                <a:cs typeface="Arial" charset="0"/>
              </a:rPr>
              <a:pPr marL="0" marR="0" lvl="0" indent="0" algn="r" defTabSz="954176" rtl="0" eaLnBrk="1" fontAlgn="base" latinLnBrk="0" hangingPunct="1">
                <a:lnSpc>
                  <a:spcPct val="100000"/>
                </a:lnSpc>
                <a:spcBef>
                  <a:spcPct val="0"/>
                </a:spcBef>
                <a:spcAft>
                  <a:spcPct val="0"/>
                </a:spcAft>
                <a:buClrTx/>
                <a:buSzTx/>
                <a:buFontTx/>
                <a:buNone/>
                <a:tabLst/>
                <a:defRPr/>
              </a:pPr>
              <a:t>7</a:t>
            </a:fld>
            <a:endParaRPr kumimoji="0" lang="en-IN" sz="13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3443892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Angille</a:t>
            </a:r>
          </a:p>
          <a:p>
            <a:r>
              <a:rPr lang="en-US" dirty="0"/>
              <a:t>OBJECTIVE: PRIMARY CARE PHYSICIANS AND THE TEAMS THEY WORK WITH WILL UNDERSTAND THE VALUE OF RELATIONAL CONTINUITY AND THEREFORE ADOPT PRACTICE BEHAVIORS THAT RESULT IN INCREASED RELATIONAL CONTINUITY. </a:t>
            </a:r>
          </a:p>
          <a:p>
            <a:r>
              <a:rPr lang="en-US" dirty="0"/>
              <a:t>Note: Strongest evidence exists to support continuity to physicians. As such the focus of this guideline is physician continuity. However, the value and essential role of the primary care team to continuity, of which physicians are members, has been anecdotally and substantively demonstrated. This has therefore been acknowledged and reflected. </a:t>
            </a:r>
          </a:p>
          <a:p>
            <a:endParaRPr lang="en-US" dirty="0"/>
          </a:p>
          <a:p>
            <a:pPr marL="115815" indent="-115815">
              <a:buFont typeface="Arial" panose="020B0604020202020204" pitchFamily="34" charset="0"/>
              <a:buChar char="•"/>
            </a:pPr>
            <a:r>
              <a:rPr lang="en-US" baseline="0" dirty="0"/>
              <a:t>CPAR is an enabler for relational continuity</a:t>
            </a:r>
          </a:p>
          <a:p>
            <a:pPr marL="115815" indent="-115815">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E93F5-386D-46C1-AED3-8A7E51F89105}"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CA"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300" b="0" i="0" u="none" strike="noStrike" kern="1200" cap="none" spc="0" normalizeH="0" baseline="0" noProof="0" dirty="0">
                <a:ln>
                  <a:noFill/>
                </a:ln>
                <a:solidFill>
                  <a:prstClr val="black"/>
                </a:solidFill>
                <a:effectLst/>
                <a:uLnTx/>
                <a:uFillTx/>
                <a:latin typeface="Calibri"/>
                <a:ea typeface="+mn-ea"/>
                <a:cs typeface="+mn-cs"/>
              </a:rPr>
              <a:t>CII/CPAR Improvement Facilitator Training</a:t>
            </a:r>
          </a:p>
        </p:txBody>
      </p:sp>
    </p:spTree>
    <p:extLst>
      <p:ext uri="{BB962C8B-B14F-4D97-AF65-F5344CB8AC3E}">
        <p14:creationId xmlns:p14="http://schemas.microsoft.com/office/powerpoint/2010/main" val="3363744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64525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588163"/>
            <a:ext cx="10959008" cy="758957"/>
          </a:xfrm>
        </p:spPr>
        <p:txBody>
          <a:bodyPr anchor="b"/>
          <a:lstStyle>
            <a:lvl1pPr>
              <a:defRPr b="0">
                <a:solidFill>
                  <a:schemeClr val="accent3"/>
                </a:solidFill>
              </a:defRPr>
            </a:lvl1pPr>
          </a:lstStyle>
          <a:p>
            <a:r>
              <a:rPr lang="en-US" dirty="0"/>
              <a:t>List or agenda slide</a:t>
            </a:r>
            <a:endParaRPr lang="en-CA" dirty="0"/>
          </a:p>
        </p:txBody>
      </p:sp>
      <p:sp>
        <p:nvSpPr>
          <p:cNvPr id="3" name="Content Placeholder 2"/>
          <p:cNvSpPr>
            <a:spLocks noGrp="1"/>
          </p:cNvSpPr>
          <p:nvPr>
            <p:ph idx="1"/>
          </p:nvPr>
        </p:nvSpPr>
        <p:spPr>
          <a:xfrm>
            <a:off x="1871531" y="1892829"/>
            <a:ext cx="9710869" cy="4233335"/>
          </a:xfrm>
        </p:spPr>
        <p:txBody>
          <a:bodyPr/>
          <a:lstStyle>
            <a:lvl1pPr marL="0" indent="0">
              <a:buFontTx/>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9"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rgbClr val="5F6A72"/>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pic>
        <p:nvPicPr>
          <p:cNvPr id="7" name="Picture 7" descr="C:\Users\nelia.koliesnik\Desktop\Files\PMO\CII\Presentation\alberta.png">
            <a:extLst>
              <a:ext uri="{FF2B5EF4-FFF2-40B4-BE49-F238E27FC236}">
                <a16:creationId xmlns:a16="http://schemas.microsoft.com/office/drawing/2014/main" id="{B5611FE6-0488-47ED-A33A-7237F139BD1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36129" y="6243164"/>
            <a:ext cx="1679144" cy="498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479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e / Contras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24E056-0060-F047-943E-3150CB1524C2}"/>
              </a:ext>
            </a:extLst>
          </p:cNvPr>
          <p:cNvSpPr/>
          <p:nvPr userDrawn="1"/>
        </p:nvSpPr>
        <p:spPr>
          <a:xfrm>
            <a:off x="6096000" y="0"/>
            <a:ext cx="6096000" cy="6756400"/>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Content Placeholder 2"/>
          <p:cNvSpPr>
            <a:spLocks noGrp="1"/>
          </p:cNvSpPr>
          <p:nvPr>
            <p:ph sz="half" idx="1"/>
          </p:nvPr>
        </p:nvSpPr>
        <p:spPr>
          <a:xfrm>
            <a:off x="623392" y="2047783"/>
            <a:ext cx="4837608" cy="3877495"/>
          </a:xfrm>
        </p:spPr>
        <p:txBody>
          <a:bodyPr/>
          <a:lstStyle>
            <a:lvl1pPr>
              <a:defRPr sz="2400">
                <a:solidFill>
                  <a:schemeClr val="tx1"/>
                </a:solidFill>
              </a:defRPr>
            </a:lvl1pPr>
            <a:lvl2pPr>
              <a:defRPr sz="1867">
                <a:solidFill>
                  <a:schemeClr val="tx1"/>
                </a:solidFill>
              </a:defRPr>
            </a:lvl2pPr>
            <a:lvl3pPr>
              <a:defRPr sz="1867">
                <a:solidFill>
                  <a:schemeClr val="tx1"/>
                </a:solidFill>
              </a:defRPr>
            </a:lvl3pPr>
            <a:lvl4pPr>
              <a:defRPr sz="1867">
                <a:solidFill>
                  <a:schemeClr val="tx1"/>
                </a:solidFill>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6719392" y="2047783"/>
            <a:ext cx="4837608" cy="3877495"/>
          </a:xfrm>
        </p:spPr>
        <p:txBody>
          <a:bodyPr/>
          <a:lstStyle>
            <a:lvl1pPr>
              <a:defRPr sz="2400">
                <a:solidFill>
                  <a:schemeClr val="tx1"/>
                </a:solidFill>
              </a:defRPr>
            </a:lvl1pPr>
            <a:lvl2pPr>
              <a:defRPr sz="1867">
                <a:solidFill>
                  <a:schemeClr val="tx1"/>
                </a:solidFill>
              </a:defRPr>
            </a:lvl2pPr>
            <a:lvl3pPr>
              <a:defRPr sz="1867">
                <a:solidFill>
                  <a:schemeClr val="tx1"/>
                </a:solidFill>
              </a:defRPr>
            </a:lvl3pPr>
            <a:lvl4pPr>
              <a:defRPr sz="1867">
                <a:solidFill>
                  <a:schemeClr val="tx1"/>
                </a:solidFill>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34" name="Title 1">
            <a:extLst>
              <a:ext uri="{FF2B5EF4-FFF2-40B4-BE49-F238E27FC236}">
                <a16:creationId xmlns:a16="http://schemas.microsoft.com/office/drawing/2014/main" id="{3DEEA8F2-FD20-C944-86A1-F72E5972CF2D}"/>
              </a:ext>
            </a:extLst>
          </p:cNvPr>
          <p:cNvSpPr>
            <a:spLocks noGrp="1"/>
          </p:cNvSpPr>
          <p:nvPr>
            <p:ph type="title" hasCustomPrompt="1"/>
          </p:nvPr>
        </p:nvSpPr>
        <p:spPr>
          <a:xfrm>
            <a:off x="6719392" y="588163"/>
            <a:ext cx="4837608" cy="758957"/>
          </a:xfrm>
        </p:spPr>
        <p:txBody>
          <a:bodyPr anchor="b"/>
          <a:lstStyle>
            <a:lvl1pPr>
              <a:defRPr b="0">
                <a:solidFill>
                  <a:schemeClr val="accent3"/>
                </a:solidFill>
              </a:defRPr>
            </a:lvl1pPr>
          </a:lstStyle>
          <a:p>
            <a:r>
              <a:rPr lang="en-US" dirty="0"/>
              <a:t>Concept #2</a:t>
            </a:r>
            <a:endParaRPr lang="en-CA" dirty="0"/>
          </a:p>
        </p:txBody>
      </p:sp>
      <p:cxnSp>
        <p:nvCxnSpPr>
          <p:cNvPr id="35" name="Straight Connector 34">
            <a:extLst>
              <a:ext uri="{FF2B5EF4-FFF2-40B4-BE49-F238E27FC236}">
                <a16:creationId xmlns:a16="http://schemas.microsoft.com/office/drawing/2014/main" id="{977A2D19-1116-C84A-B924-7BE0A77CCD2C}"/>
              </a:ext>
            </a:extLst>
          </p:cNvPr>
          <p:cNvCxnSpPr>
            <a:cxnSpLocks/>
          </p:cNvCxnSpPr>
          <p:nvPr userDrawn="1"/>
        </p:nvCxnSpPr>
        <p:spPr>
          <a:xfrm>
            <a:off x="6843022" y="1412776"/>
            <a:ext cx="460195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66886E5-3998-DB46-B647-0C5B0CCFFCC3}"/>
              </a:ext>
            </a:extLst>
          </p:cNvPr>
          <p:cNvCxnSpPr>
            <a:cxnSpLocks/>
          </p:cNvCxnSpPr>
          <p:nvPr userDrawn="1"/>
        </p:nvCxnSpPr>
        <p:spPr>
          <a:xfrm>
            <a:off x="747022" y="1403924"/>
            <a:ext cx="460195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 Placeholder 50">
            <a:extLst>
              <a:ext uri="{FF2B5EF4-FFF2-40B4-BE49-F238E27FC236}">
                <a16:creationId xmlns:a16="http://schemas.microsoft.com/office/drawing/2014/main" id="{07D2C18B-0EFA-454F-8FCB-5CA4BEE7A2DA}"/>
              </a:ext>
            </a:extLst>
          </p:cNvPr>
          <p:cNvSpPr>
            <a:spLocks noGrp="1"/>
          </p:cNvSpPr>
          <p:nvPr>
            <p:ph type="body" sz="quarter" idx="10" hasCustomPrompt="1"/>
          </p:nvPr>
        </p:nvSpPr>
        <p:spPr>
          <a:xfrm>
            <a:off x="623392" y="585682"/>
            <a:ext cx="4837608" cy="767292"/>
          </a:xfrm>
        </p:spPr>
        <p:txBody>
          <a:bodyPr/>
          <a:lstStyle>
            <a:lvl1pPr marL="0" indent="0">
              <a:buNone/>
              <a:defRPr sz="4267">
                <a:solidFill>
                  <a:schemeClr val="accent3"/>
                </a:solidFill>
              </a:defRPr>
            </a:lvl1pPr>
          </a:lstStyle>
          <a:p>
            <a:pPr lvl="0"/>
            <a:r>
              <a:rPr lang="en-US" dirty="0"/>
              <a:t>Concept #1</a:t>
            </a:r>
          </a:p>
        </p:txBody>
      </p:sp>
      <p:sp>
        <p:nvSpPr>
          <p:cNvPr id="53" name="Slide Number Placeholder 1">
            <a:extLst>
              <a:ext uri="{FF2B5EF4-FFF2-40B4-BE49-F238E27FC236}">
                <a16:creationId xmlns:a16="http://schemas.microsoft.com/office/drawing/2014/main" id="{5F3E3FA1-80BF-F740-8EF5-85A3F6826564}"/>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rgbClr val="5F6A72"/>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pic>
        <p:nvPicPr>
          <p:cNvPr id="11" name="Picture 7" descr="C:\Users\nelia.koliesnik\Desktop\Files\PMO\CII\Presentation\alberta.png">
            <a:extLst>
              <a:ext uri="{FF2B5EF4-FFF2-40B4-BE49-F238E27FC236}">
                <a16:creationId xmlns:a16="http://schemas.microsoft.com/office/drawing/2014/main" id="{B5611FE6-0488-47ED-A33A-7237F139BD1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36129" y="6243164"/>
            <a:ext cx="1679144" cy="498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8922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Content with title">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07435" y="2006602"/>
            <a:ext cx="10177131" cy="381270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0" name="Title 1">
            <a:extLst>
              <a:ext uri="{FF2B5EF4-FFF2-40B4-BE49-F238E27FC236}">
                <a16:creationId xmlns:a16="http://schemas.microsoft.com/office/drawing/2014/main" id="{05A4F9AA-7CFA-3E45-A6C5-88CCE63E1F10}"/>
              </a:ext>
            </a:extLst>
          </p:cNvPr>
          <p:cNvSpPr>
            <a:spLocks noGrp="1"/>
          </p:cNvSpPr>
          <p:nvPr>
            <p:ph type="title" hasCustomPrompt="1"/>
          </p:nvPr>
        </p:nvSpPr>
        <p:spPr>
          <a:xfrm>
            <a:off x="623392" y="588163"/>
            <a:ext cx="10959008" cy="758957"/>
          </a:xfrm>
        </p:spPr>
        <p:txBody>
          <a:bodyPr anchor="b"/>
          <a:lstStyle>
            <a:lvl1pPr>
              <a:defRPr b="0">
                <a:solidFill>
                  <a:srgbClr val="275971"/>
                </a:solidFill>
              </a:defRPr>
            </a:lvl1pPr>
          </a:lstStyle>
          <a:p>
            <a:r>
              <a:rPr lang="en-US" dirty="0"/>
              <a:t>Text content slide</a:t>
            </a:r>
            <a:endParaRPr lang="en-CA" dirty="0"/>
          </a:p>
        </p:txBody>
      </p:sp>
    </p:spTree>
    <p:extLst>
      <p:ext uri="{BB962C8B-B14F-4D97-AF65-F5344CB8AC3E}">
        <p14:creationId xmlns:p14="http://schemas.microsoft.com/office/powerpoint/2010/main" val="1708454819"/>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7B7547-8132-44A3-99A6-0337FDE648DD}" type="datetimeFigureOut">
              <a:rPr lang="en-CA" smtClean="0"/>
              <a:t>2021-06-08</a:t>
            </a:fld>
            <a:endParaRPr lang="en-CA"/>
          </a:p>
        </p:txBody>
      </p:sp>
      <p:sp>
        <p:nvSpPr>
          <p:cNvPr id="3" name="Footer Placeholder 2"/>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1425562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e / Contrast (Colour)">
    <p:bg>
      <p:bgPr>
        <a:solidFill>
          <a:schemeClr val="accent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24E056-0060-F047-943E-3150CB1524C2}"/>
              </a:ext>
            </a:extLst>
          </p:cNvPr>
          <p:cNvSpPr/>
          <p:nvPr userDrawn="1"/>
        </p:nvSpPr>
        <p:spPr>
          <a:xfrm>
            <a:off x="6096000" y="0"/>
            <a:ext cx="6096000" cy="6756400"/>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Content Placeholder 2"/>
          <p:cNvSpPr>
            <a:spLocks noGrp="1"/>
          </p:cNvSpPr>
          <p:nvPr>
            <p:ph sz="half" idx="1"/>
          </p:nvPr>
        </p:nvSpPr>
        <p:spPr>
          <a:xfrm>
            <a:off x="623392" y="2047783"/>
            <a:ext cx="4837608" cy="3877495"/>
          </a:xfrm>
        </p:spPr>
        <p:txBody>
          <a:bodyPr/>
          <a:lstStyle>
            <a:lvl1pPr>
              <a:defRPr sz="2400">
                <a:solidFill>
                  <a:schemeClr val="bg1"/>
                </a:solidFill>
              </a:defRPr>
            </a:lvl1pPr>
            <a:lvl2pPr>
              <a:defRPr sz="1867">
                <a:solidFill>
                  <a:schemeClr val="bg1"/>
                </a:solidFill>
              </a:defRPr>
            </a:lvl2pPr>
            <a:lvl3pPr>
              <a:defRPr sz="1867">
                <a:solidFill>
                  <a:schemeClr val="bg1"/>
                </a:solidFill>
              </a:defRPr>
            </a:lvl3pPr>
            <a:lvl4pPr>
              <a:defRPr sz="1867">
                <a:solidFill>
                  <a:schemeClr val="bg1"/>
                </a:solidFill>
              </a:defRPr>
            </a:lvl4pPr>
            <a:lvl5pPr>
              <a:defRPr sz="1867">
                <a:solidFill>
                  <a:schemeClr val="bg1"/>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6719392" y="2047783"/>
            <a:ext cx="4837608" cy="3877495"/>
          </a:xfrm>
        </p:spPr>
        <p:txBody>
          <a:bodyPr/>
          <a:lstStyle>
            <a:lvl1pPr>
              <a:defRPr sz="2400">
                <a:solidFill>
                  <a:schemeClr val="bg1"/>
                </a:solidFill>
              </a:defRPr>
            </a:lvl1pPr>
            <a:lvl2pPr>
              <a:defRPr sz="1867">
                <a:solidFill>
                  <a:schemeClr val="bg1"/>
                </a:solidFill>
              </a:defRPr>
            </a:lvl2pPr>
            <a:lvl3pPr>
              <a:defRPr sz="1867">
                <a:solidFill>
                  <a:schemeClr val="bg1"/>
                </a:solidFill>
              </a:defRPr>
            </a:lvl3pPr>
            <a:lvl4pPr>
              <a:defRPr sz="1867">
                <a:solidFill>
                  <a:schemeClr val="bg1"/>
                </a:solidFill>
              </a:defRPr>
            </a:lvl4pPr>
            <a:lvl5pPr>
              <a:defRPr sz="1867">
                <a:solidFill>
                  <a:schemeClr val="bg1"/>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34" name="Title 1">
            <a:extLst>
              <a:ext uri="{FF2B5EF4-FFF2-40B4-BE49-F238E27FC236}">
                <a16:creationId xmlns:a16="http://schemas.microsoft.com/office/drawing/2014/main" id="{3DEEA8F2-FD20-C944-86A1-F72E5972CF2D}"/>
              </a:ext>
            </a:extLst>
          </p:cNvPr>
          <p:cNvSpPr>
            <a:spLocks noGrp="1"/>
          </p:cNvSpPr>
          <p:nvPr>
            <p:ph type="title" hasCustomPrompt="1"/>
          </p:nvPr>
        </p:nvSpPr>
        <p:spPr>
          <a:xfrm>
            <a:off x="6719392" y="588163"/>
            <a:ext cx="4837608" cy="758957"/>
          </a:xfrm>
        </p:spPr>
        <p:txBody>
          <a:bodyPr anchor="b"/>
          <a:lstStyle>
            <a:lvl1pPr>
              <a:defRPr b="0">
                <a:solidFill>
                  <a:schemeClr val="bg1"/>
                </a:solidFill>
              </a:defRPr>
            </a:lvl1pPr>
          </a:lstStyle>
          <a:p>
            <a:r>
              <a:rPr lang="en-US" dirty="0"/>
              <a:t>Concept #2</a:t>
            </a:r>
            <a:endParaRPr lang="en-CA" dirty="0"/>
          </a:p>
        </p:txBody>
      </p:sp>
      <p:cxnSp>
        <p:nvCxnSpPr>
          <p:cNvPr id="35" name="Straight Connector 34">
            <a:extLst>
              <a:ext uri="{FF2B5EF4-FFF2-40B4-BE49-F238E27FC236}">
                <a16:creationId xmlns:a16="http://schemas.microsoft.com/office/drawing/2014/main" id="{977A2D19-1116-C84A-B924-7BE0A77CCD2C}"/>
              </a:ext>
            </a:extLst>
          </p:cNvPr>
          <p:cNvCxnSpPr>
            <a:cxnSpLocks/>
          </p:cNvCxnSpPr>
          <p:nvPr userDrawn="1"/>
        </p:nvCxnSpPr>
        <p:spPr>
          <a:xfrm>
            <a:off x="6843022" y="1412776"/>
            <a:ext cx="460195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66886E5-3998-DB46-B647-0C5B0CCFFCC3}"/>
              </a:ext>
            </a:extLst>
          </p:cNvPr>
          <p:cNvCxnSpPr>
            <a:cxnSpLocks/>
          </p:cNvCxnSpPr>
          <p:nvPr userDrawn="1"/>
        </p:nvCxnSpPr>
        <p:spPr>
          <a:xfrm>
            <a:off x="747022" y="1403924"/>
            <a:ext cx="460195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CD8BCBB-0B06-1640-B37C-E93E1BD483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12" name="Rectangle 11">
            <a:extLst>
              <a:ext uri="{FF2B5EF4-FFF2-40B4-BE49-F238E27FC236}">
                <a16:creationId xmlns:a16="http://schemas.microsoft.com/office/drawing/2014/main" id="{534161E6-DA0F-F149-8BF3-DDA07282D9A4}"/>
              </a:ext>
            </a:extLst>
          </p:cNvPr>
          <p:cNvSpPr/>
          <p:nvPr userDrawn="1"/>
        </p:nvSpPr>
        <p:spPr>
          <a:xfrm>
            <a:off x="0" y="6760464"/>
            <a:ext cx="12192000" cy="975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p>
        </p:txBody>
      </p:sp>
      <p:sp>
        <p:nvSpPr>
          <p:cNvPr id="13" name="Text Placeholder 50">
            <a:extLst>
              <a:ext uri="{FF2B5EF4-FFF2-40B4-BE49-F238E27FC236}">
                <a16:creationId xmlns:a16="http://schemas.microsoft.com/office/drawing/2014/main" id="{27E3A62C-72C3-AD43-99F2-39AEE5FF90AA}"/>
              </a:ext>
            </a:extLst>
          </p:cNvPr>
          <p:cNvSpPr>
            <a:spLocks noGrp="1"/>
          </p:cNvSpPr>
          <p:nvPr>
            <p:ph type="body" sz="quarter" idx="10" hasCustomPrompt="1"/>
          </p:nvPr>
        </p:nvSpPr>
        <p:spPr>
          <a:xfrm>
            <a:off x="623392" y="585682"/>
            <a:ext cx="4837608" cy="767292"/>
          </a:xfrm>
        </p:spPr>
        <p:txBody>
          <a:bodyPr/>
          <a:lstStyle>
            <a:lvl1pPr marL="0" indent="0">
              <a:buNone/>
              <a:defRPr sz="4267">
                <a:solidFill>
                  <a:schemeClr val="bg1"/>
                </a:solidFill>
              </a:defRPr>
            </a:lvl1pPr>
          </a:lstStyle>
          <a:p>
            <a:pPr lvl="0"/>
            <a:r>
              <a:rPr lang="en-US" dirty="0"/>
              <a:t>Concept #1</a:t>
            </a:r>
          </a:p>
        </p:txBody>
      </p:sp>
      <p:sp>
        <p:nvSpPr>
          <p:cNvPr id="14" name="Slide Number Placeholder 1">
            <a:extLst>
              <a:ext uri="{FF2B5EF4-FFF2-40B4-BE49-F238E27FC236}">
                <a16:creationId xmlns:a16="http://schemas.microsoft.com/office/drawing/2014/main" id="{F4F3F1D3-2F04-AA40-8E38-308681225726}"/>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chemeClr val="bg1"/>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spTree>
    <p:extLst>
      <p:ext uri="{BB962C8B-B14F-4D97-AF65-F5344CB8AC3E}">
        <p14:creationId xmlns:p14="http://schemas.microsoft.com/office/powerpoint/2010/main" val="2061706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slide photo">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12192000" cy="6759923"/>
          </a:xfrm>
        </p:spPr>
        <p:txBody>
          <a:bodyPr/>
          <a:lstStyle>
            <a:lvl1pPr marL="0" indent="0">
              <a:buNone/>
              <a:defRPr baseline="0"/>
            </a:lvl1pPr>
          </a:lstStyle>
          <a:p>
            <a:r>
              <a:rPr lang="en-US" dirty="0"/>
              <a:t>[Insert picture]</a:t>
            </a:r>
            <a:endParaRPr lang="en-CA" dirty="0"/>
          </a:p>
        </p:txBody>
      </p:sp>
      <p:sp>
        <p:nvSpPr>
          <p:cNvPr id="4" name="Content Placeholder 2"/>
          <p:cNvSpPr>
            <a:spLocks noGrp="1"/>
          </p:cNvSpPr>
          <p:nvPr>
            <p:ph idx="1"/>
          </p:nvPr>
        </p:nvSpPr>
        <p:spPr>
          <a:xfrm>
            <a:off x="623392" y="644691"/>
            <a:ext cx="10945216" cy="5472608"/>
          </a:xfrm>
        </p:spPr>
        <p:txBody>
          <a:bodyPr/>
          <a:lstStyle>
            <a:lvl1pPr marL="0" indent="0">
              <a:buNone/>
              <a:defRPr sz="4267">
                <a:solidFill>
                  <a:schemeClr val="bg1"/>
                </a:solidFill>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0" name="Slide Number Placeholder 1">
            <a:extLst>
              <a:ext uri="{FF2B5EF4-FFF2-40B4-BE49-F238E27FC236}">
                <a16:creationId xmlns:a16="http://schemas.microsoft.com/office/drawing/2014/main" id="{03483ED2-1B2C-4548-B27C-A24395341ACD}"/>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chemeClr val="bg1"/>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spTree>
    <p:extLst>
      <p:ext uri="{BB962C8B-B14F-4D97-AF65-F5344CB8AC3E}">
        <p14:creationId xmlns:p14="http://schemas.microsoft.com/office/powerpoint/2010/main" val="1416082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2" y="1610212"/>
            <a:ext cx="6934201" cy="965477"/>
          </a:xfrm>
        </p:spPr>
        <p:txBody>
          <a:bodyPr/>
          <a:lstStyle>
            <a:lvl1pPr>
              <a:defRPr/>
            </a:lvl1pPr>
          </a:lstStyle>
          <a:p>
            <a:r>
              <a:rPr lang="en-US" dirty="0"/>
              <a:t>Title</a:t>
            </a:r>
          </a:p>
        </p:txBody>
      </p:sp>
      <p:sp>
        <p:nvSpPr>
          <p:cNvPr id="3" name="Content Placeholder 2"/>
          <p:cNvSpPr>
            <a:spLocks noGrp="1"/>
          </p:cNvSpPr>
          <p:nvPr>
            <p:ph idx="1" hasCustomPrompt="1"/>
          </p:nvPr>
        </p:nvSpPr>
        <p:spPr>
          <a:xfrm>
            <a:off x="838201" y="2727434"/>
            <a:ext cx="6934200" cy="2585545"/>
          </a:xfrm>
        </p:spPr>
        <p:txBody>
          <a:bodyPr>
            <a:normAutofit/>
          </a:bodyPr>
          <a:lstStyle>
            <a:lvl1pPr marL="0" indent="0">
              <a:lnSpc>
                <a:spcPct val="110000"/>
              </a:lnSpc>
              <a:spcBef>
                <a:spcPts val="0"/>
              </a:spcBef>
              <a:spcAft>
                <a:spcPts val="1400"/>
              </a:spcAft>
              <a:buNone/>
              <a:defRPr sz="1800" baseline="0">
                <a:solidFill>
                  <a:schemeClr val="tx1">
                    <a:lumMod val="85000"/>
                    <a:lumOff val="15000"/>
                  </a:schemeClr>
                </a:solidFill>
              </a:defRPr>
            </a:lvl1pPr>
          </a:lstStyle>
          <a:p>
            <a:pPr lvl="0"/>
            <a:r>
              <a:rPr lang="en-US" dirty="0"/>
              <a:t>Body Text</a:t>
            </a:r>
          </a:p>
        </p:txBody>
      </p:sp>
      <p:sp>
        <p:nvSpPr>
          <p:cNvPr id="5" name="Date Placeholder 4">
            <a:extLst>
              <a:ext uri="{FF2B5EF4-FFF2-40B4-BE49-F238E27FC236}">
                <a16:creationId xmlns:a16="http://schemas.microsoft.com/office/drawing/2014/main" id="{AD3F8B50-04DC-45FC-9CE8-74743156B8E8}"/>
              </a:ext>
            </a:extLst>
          </p:cNvPr>
          <p:cNvSpPr>
            <a:spLocks noGrp="1"/>
          </p:cNvSpPr>
          <p:nvPr>
            <p:ph type="dt" sz="half" idx="11"/>
          </p:nvPr>
        </p:nvSpPr>
        <p:spPr>
          <a:xfrm>
            <a:off x="286512" y="6500383"/>
            <a:ext cx="2743200" cy="365125"/>
          </a:xfrm>
        </p:spPr>
        <p:txBody>
          <a:bodyPr/>
          <a:lstStyle>
            <a:lvl1pPr>
              <a:defRPr>
                <a:solidFill>
                  <a:schemeClr val="bg2">
                    <a:lumMod val="25000"/>
                  </a:schemeClr>
                </a:solidFill>
              </a:defRPr>
            </a:lvl1pPr>
          </a:lstStyle>
          <a:p>
            <a:fld id="{D7F96CE1-5BF1-4688-9D87-A5E4BF76EC8B}" type="datetime4">
              <a:rPr lang="en-US" smtClean="0"/>
              <a:pPr/>
              <a:t>June 8, 2021</a:t>
            </a:fld>
            <a:endParaRPr lang="en-US" dirty="0"/>
          </a:p>
        </p:txBody>
      </p:sp>
      <p:sp>
        <p:nvSpPr>
          <p:cNvPr id="18" name="Slide Number Placeholder 17">
            <a:extLst>
              <a:ext uri="{FF2B5EF4-FFF2-40B4-BE49-F238E27FC236}">
                <a16:creationId xmlns:a16="http://schemas.microsoft.com/office/drawing/2014/main" id="{24A16EDA-751F-4207-8B7B-8743AF057495}"/>
              </a:ext>
            </a:extLst>
          </p:cNvPr>
          <p:cNvSpPr>
            <a:spLocks noGrp="1"/>
          </p:cNvSpPr>
          <p:nvPr>
            <p:ph type="sldNum" sz="quarter" idx="13"/>
          </p:nvPr>
        </p:nvSpPr>
        <p:spPr>
          <a:xfrm>
            <a:off x="9136380" y="6479628"/>
            <a:ext cx="2743200" cy="365125"/>
          </a:xfrm>
        </p:spPr>
        <p:txBody>
          <a:bodyPr/>
          <a:lstStyle>
            <a:lvl1pPr>
              <a:defRPr>
                <a:solidFill>
                  <a:schemeClr val="bg2">
                    <a:lumMod val="25000"/>
                  </a:schemeClr>
                </a:solidFill>
              </a:defRPr>
            </a:lvl1pPr>
          </a:lstStyle>
          <a:p>
            <a:fld id="{632BDE3A-8A5F-47C4-AA75-58FC1EB2D383}" type="slidenum">
              <a:rPr lang="en-US" smtClean="0"/>
              <a:pPr/>
              <a:t>‹#›</a:t>
            </a:fld>
            <a:endParaRPr lang="en-US"/>
          </a:p>
        </p:txBody>
      </p:sp>
      <p:pic>
        <p:nvPicPr>
          <p:cNvPr id="19" name="Picture 7" descr="C:\Users\nelia.koliesnik\Desktop\Files\PMO\CII\Presentation\alberta.png">
            <a:extLst>
              <a:ext uri="{FF2B5EF4-FFF2-40B4-BE49-F238E27FC236}">
                <a16:creationId xmlns:a16="http://schemas.microsoft.com/office/drawing/2014/main" id="{B5611FE6-0488-47ED-A33A-7237F139BD1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6DA9FC32-D06F-4CDE-958E-B1F36538DE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629" y="169842"/>
            <a:ext cx="1664721" cy="734436"/>
          </a:xfrm>
          <a:prstGeom prst="rect">
            <a:avLst/>
          </a:prstGeom>
        </p:spPr>
      </p:pic>
      <p:sp>
        <p:nvSpPr>
          <p:cNvPr id="22" name="Picture Placeholder 21">
            <a:extLst>
              <a:ext uri="{FF2B5EF4-FFF2-40B4-BE49-F238E27FC236}">
                <a16:creationId xmlns:a16="http://schemas.microsoft.com/office/drawing/2014/main" id="{921F506C-0A73-40D5-92D4-C0E6DC0D9A3D}"/>
              </a:ext>
            </a:extLst>
          </p:cNvPr>
          <p:cNvSpPr>
            <a:spLocks noGrp="1"/>
          </p:cNvSpPr>
          <p:nvPr>
            <p:ph type="pic" sz="quarter" idx="14"/>
          </p:nvPr>
        </p:nvSpPr>
        <p:spPr>
          <a:xfrm>
            <a:off x="8250237" y="1609726"/>
            <a:ext cx="3103563" cy="3703639"/>
          </a:xfrm>
        </p:spPr>
        <p:txBody>
          <a:bodyPr/>
          <a:lstStyle/>
          <a:p>
            <a:endParaRPr lang="en-CA"/>
          </a:p>
        </p:txBody>
      </p:sp>
    </p:spTree>
    <p:extLst>
      <p:ext uri="{BB962C8B-B14F-4D97-AF65-F5344CB8AC3E}">
        <p14:creationId xmlns:p14="http://schemas.microsoft.com/office/powerpoint/2010/main" val="4013096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588163"/>
            <a:ext cx="10959008" cy="758957"/>
          </a:xfrm>
        </p:spPr>
        <p:txBody>
          <a:bodyPr anchor="b"/>
          <a:lstStyle>
            <a:lvl1pPr>
              <a:defRPr b="0">
                <a:solidFill>
                  <a:schemeClr val="accent3"/>
                </a:solidFill>
              </a:defRPr>
            </a:lvl1pPr>
          </a:lstStyle>
          <a:p>
            <a:r>
              <a:rPr lang="en-US" dirty="0"/>
              <a:t>List or agenda slide</a:t>
            </a:r>
            <a:endParaRPr lang="en-CA" dirty="0"/>
          </a:p>
        </p:txBody>
      </p:sp>
      <p:sp>
        <p:nvSpPr>
          <p:cNvPr id="3" name="Content Placeholder 2"/>
          <p:cNvSpPr>
            <a:spLocks noGrp="1"/>
          </p:cNvSpPr>
          <p:nvPr>
            <p:ph idx="1"/>
          </p:nvPr>
        </p:nvSpPr>
        <p:spPr>
          <a:xfrm>
            <a:off x="1871531" y="1892829"/>
            <a:ext cx="9710869" cy="4233335"/>
          </a:xfrm>
        </p:spPr>
        <p:txBody>
          <a:bodyPr/>
          <a:lstStyle>
            <a:lvl1pPr marL="0" indent="0">
              <a:buFontTx/>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9"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rgbClr val="5F6A72"/>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pic>
        <p:nvPicPr>
          <p:cNvPr id="7" name="Picture 7" descr="C:\Users\nelia.koliesnik\Desktop\Files\PMO\CII\Presentation\alberta.png">
            <a:extLst>
              <a:ext uri="{FF2B5EF4-FFF2-40B4-BE49-F238E27FC236}">
                <a16:creationId xmlns:a16="http://schemas.microsoft.com/office/drawing/2014/main" id="{B5611FE6-0488-47ED-A33A-7237F139BD1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36129" y="6243164"/>
            <a:ext cx="1679144" cy="498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467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vider (Ligh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905718"/>
            <a:ext cx="10363200" cy="2190716"/>
          </a:xfrm>
        </p:spPr>
        <p:txBody>
          <a:bodyPr lIns="0" tIns="0" rIns="0" bIns="0" anchor="b" anchorCtr="0"/>
          <a:lstStyle>
            <a:lvl1pPr algn="ctr">
              <a:defRPr b="0">
                <a:solidFill>
                  <a:schemeClr val="tx1"/>
                </a:solidFill>
              </a:defRPr>
            </a:lvl1pPr>
          </a:lstStyle>
          <a:p>
            <a:r>
              <a:rPr lang="en-US" dirty="0"/>
              <a:t>Click to add section title</a:t>
            </a:r>
            <a:endParaRPr lang="en-CA" dirty="0"/>
          </a:p>
        </p:txBody>
      </p:sp>
      <p:sp>
        <p:nvSpPr>
          <p:cNvPr id="3" name="Subtitle 2"/>
          <p:cNvSpPr>
            <a:spLocks noGrp="1"/>
          </p:cNvSpPr>
          <p:nvPr>
            <p:ph type="subTitle" idx="1" hasCustomPrompt="1"/>
          </p:nvPr>
        </p:nvSpPr>
        <p:spPr>
          <a:xfrm>
            <a:off x="1828800" y="3735630"/>
            <a:ext cx="8534400" cy="1752004"/>
          </a:xfrm>
        </p:spPr>
        <p:txBody>
          <a:bodyPr lIns="0" tIns="0" rIns="0" bIns="0"/>
          <a:lstStyle>
            <a:lvl1pPr marL="0" indent="0" algn="ctr">
              <a:buNone/>
              <a:defRPr b="0"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add section subtitle</a:t>
            </a:r>
            <a:endParaRPr lang="en-CA" dirty="0"/>
          </a:p>
        </p:txBody>
      </p:sp>
      <p:sp>
        <p:nvSpPr>
          <p:cNvPr id="11" name="Rectangle 10">
            <a:extLst>
              <a:ext uri="{FF2B5EF4-FFF2-40B4-BE49-F238E27FC236}">
                <a16:creationId xmlns:a16="http://schemas.microsoft.com/office/drawing/2014/main" id="{83DB0C4A-0565-5F47-82BA-8B2815B8DA6E}"/>
              </a:ext>
            </a:extLst>
          </p:cNvPr>
          <p:cNvSpPr/>
          <p:nvPr userDrawn="1"/>
        </p:nvSpPr>
        <p:spPr>
          <a:xfrm>
            <a:off x="5645250" y="3348852"/>
            <a:ext cx="901501" cy="106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5" name="Slide Number Placeholder 1">
            <a:extLst>
              <a:ext uri="{FF2B5EF4-FFF2-40B4-BE49-F238E27FC236}">
                <a16:creationId xmlns:a16="http://schemas.microsoft.com/office/drawing/2014/main" id="{C80E4BFF-6BC0-CE48-BDC2-E9AF7A451548}"/>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rgbClr val="5F6A72"/>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pic>
        <p:nvPicPr>
          <p:cNvPr id="7" name="Picture 7" descr="C:\Users\nelia.koliesnik\Desktop\Files\PMO\CII\Presentation\alberta.png">
            <a:extLst>
              <a:ext uri="{FF2B5EF4-FFF2-40B4-BE49-F238E27FC236}">
                <a16:creationId xmlns:a16="http://schemas.microsoft.com/office/drawing/2014/main" id="{B5611FE6-0488-47ED-A33A-7237F139BD1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36129" y="6243164"/>
            <a:ext cx="1679144" cy="498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370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Dark)">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7" name="Title 1">
            <a:extLst>
              <a:ext uri="{FF2B5EF4-FFF2-40B4-BE49-F238E27FC236}">
                <a16:creationId xmlns:a16="http://schemas.microsoft.com/office/drawing/2014/main" id="{D5FF3AA9-C096-5042-98A3-25B775F60D1D}"/>
              </a:ext>
            </a:extLst>
          </p:cNvPr>
          <p:cNvSpPr>
            <a:spLocks noGrp="1"/>
          </p:cNvSpPr>
          <p:nvPr>
            <p:ph type="ctrTitle" hasCustomPrompt="1"/>
          </p:nvPr>
        </p:nvSpPr>
        <p:spPr>
          <a:xfrm>
            <a:off x="914400" y="905718"/>
            <a:ext cx="10363200" cy="2190716"/>
          </a:xfrm>
        </p:spPr>
        <p:txBody>
          <a:bodyPr lIns="0" tIns="0" rIns="0" bIns="0" anchor="b" anchorCtr="0"/>
          <a:lstStyle>
            <a:lvl1pPr algn="ctr">
              <a:defRPr b="0">
                <a:solidFill>
                  <a:schemeClr val="bg1"/>
                </a:solidFill>
              </a:defRPr>
            </a:lvl1pPr>
          </a:lstStyle>
          <a:p>
            <a:r>
              <a:rPr lang="en-US" dirty="0"/>
              <a:t>Click to add section title</a:t>
            </a:r>
            <a:endParaRPr lang="en-CA" dirty="0"/>
          </a:p>
        </p:txBody>
      </p:sp>
      <p:sp>
        <p:nvSpPr>
          <p:cNvPr id="9" name="Subtitle 2">
            <a:extLst>
              <a:ext uri="{FF2B5EF4-FFF2-40B4-BE49-F238E27FC236}">
                <a16:creationId xmlns:a16="http://schemas.microsoft.com/office/drawing/2014/main" id="{D039A923-0258-164F-A488-8BC51BE10E15}"/>
              </a:ext>
            </a:extLst>
          </p:cNvPr>
          <p:cNvSpPr>
            <a:spLocks noGrp="1"/>
          </p:cNvSpPr>
          <p:nvPr>
            <p:ph type="subTitle" idx="1" hasCustomPrompt="1"/>
          </p:nvPr>
        </p:nvSpPr>
        <p:spPr>
          <a:xfrm>
            <a:off x="1828800" y="3735630"/>
            <a:ext cx="8534400" cy="1752004"/>
          </a:xfrm>
        </p:spPr>
        <p:txBody>
          <a:bodyPr lIns="0" tIns="0" rIns="0" bIns="0"/>
          <a:lstStyle>
            <a:lvl1pPr marL="0" indent="0" algn="ctr">
              <a:buNone/>
              <a:defRPr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add section subtitle</a:t>
            </a:r>
            <a:endParaRPr lang="en-CA" dirty="0"/>
          </a:p>
        </p:txBody>
      </p:sp>
      <p:sp>
        <p:nvSpPr>
          <p:cNvPr id="10" name="Rectangle 9">
            <a:extLst>
              <a:ext uri="{FF2B5EF4-FFF2-40B4-BE49-F238E27FC236}">
                <a16:creationId xmlns:a16="http://schemas.microsoft.com/office/drawing/2014/main" id="{7A60EB15-79C0-8843-996A-FDCECF1B1958}"/>
              </a:ext>
            </a:extLst>
          </p:cNvPr>
          <p:cNvSpPr/>
          <p:nvPr userDrawn="1"/>
        </p:nvSpPr>
        <p:spPr>
          <a:xfrm>
            <a:off x="5645250" y="3348852"/>
            <a:ext cx="901501" cy="106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1" name="Slide Number Placeholder 1">
            <a:extLst>
              <a:ext uri="{FF2B5EF4-FFF2-40B4-BE49-F238E27FC236}">
                <a16:creationId xmlns:a16="http://schemas.microsoft.com/office/drawing/2014/main" id="{1AC16F65-694D-F14E-9914-32F826C69849}"/>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chemeClr val="bg1"/>
                </a:solidFill>
                <a:latin typeface="Arial" panose="020B0604020202020204" pitchFamily="34" charset="0"/>
                <a:cs typeface="Arial" panose="020B0604020202020204" pitchFamily="34" charset="0"/>
              </a:defRPr>
            </a:lvl1pPr>
          </a:lstStyle>
          <a:p>
            <a:fld id="{3A2281A5-0AAD-5C43-9874-F8F3A9F5B29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083488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Colour)">
    <p:bg>
      <p:bgPr>
        <a:solidFill>
          <a:schemeClr val="accent2"/>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9" name="Rectangle 8"/>
          <p:cNvSpPr/>
          <p:nvPr userDrawn="1"/>
        </p:nvSpPr>
        <p:spPr>
          <a:xfrm>
            <a:off x="0" y="6760464"/>
            <a:ext cx="12192000" cy="975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
        <p:nvSpPr>
          <p:cNvPr id="10" name="Title 1">
            <a:extLst>
              <a:ext uri="{FF2B5EF4-FFF2-40B4-BE49-F238E27FC236}">
                <a16:creationId xmlns:a16="http://schemas.microsoft.com/office/drawing/2014/main" id="{CBBBC93A-5772-BA44-A64A-AA8C527E2424}"/>
              </a:ext>
            </a:extLst>
          </p:cNvPr>
          <p:cNvSpPr>
            <a:spLocks noGrp="1"/>
          </p:cNvSpPr>
          <p:nvPr>
            <p:ph type="ctrTitle" hasCustomPrompt="1"/>
          </p:nvPr>
        </p:nvSpPr>
        <p:spPr>
          <a:xfrm>
            <a:off x="914400" y="905718"/>
            <a:ext cx="10363200" cy="2190716"/>
          </a:xfrm>
        </p:spPr>
        <p:txBody>
          <a:bodyPr lIns="0" tIns="0" rIns="0" bIns="0" anchor="b" anchorCtr="0"/>
          <a:lstStyle>
            <a:lvl1pPr algn="ctr">
              <a:defRPr b="0">
                <a:solidFill>
                  <a:schemeClr val="bg1"/>
                </a:solidFill>
              </a:defRPr>
            </a:lvl1pPr>
          </a:lstStyle>
          <a:p>
            <a:r>
              <a:rPr lang="en-US" dirty="0"/>
              <a:t>Click to add section title</a:t>
            </a:r>
            <a:endParaRPr lang="en-CA" dirty="0"/>
          </a:p>
        </p:txBody>
      </p:sp>
      <p:sp>
        <p:nvSpPr>
          <p:cNvPr id="11" name="Subtitle 2">
            <a:extLst>
              <a:ext uri="{FF2B5EF4-FFF2-40B4-BE49-F238E27FC236}">
                <a16:creationId xmlns:a16="http://schemas.microsoft.com/office/drawing/2014/main" id="{2B57F7FB-B53B-F94F-9170-031F1333F6D2}"/>
              </a:ext>
            </a:extLst>
          </p:cNvPr>
          <p:cNvSpPr>
            <a:spLocks noGrp="1"/>
          </p:cNvSpPr>
          <p:nvPr>
            <p:ph type="subTitle" idx="1" hasCustomPrompt="1"/>
          </p:nvPr>
        </p:nvSpPr>
        <p:spPr>
          <a:xfrm>
            <a:off x="1828800" y="3735630"/>
            <a:ext cx="8534400" cy="1752004"/>
          </a:xfrm>
        </p:spPr>
        <p:txBody>
          <a:bodyPr lIns="0" tIns="0" rIns="0" bIns="0"/>
          <a:lstStyle>
            <a:lvl1pPr marL="0" indent="0" algn="ctr">
              <a:buNone/>
              <a:defRPr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add section subtitle</a:t>
            </a:r>
            <a:endParaRPr lang="en-CA" dirty="0"/>
          </a:p>
        </p:txBody>
      </p:sp>
      <p:sp>
        <p:nvSpPr>
          <p:cNvPr id="12" name="Rectangle 11">
            <a:extLst>
              <a:ext uri="{FF2B5EF4-FFF2-40B4-BE49-F238E27FC236}">
                <a16:creationId xmlns:a16="http://schemas.microsoft.com/office/drawing/2014/main" id="{4A4F7847-ACE9-6349-B9B4-E73FA7DBDEDC}"/>
              </a:ext>
            </a:extLst>
          </p:cNvPr>
          <p:cNvSpPr/>
          <p:nvPr userDrawn="1"/>
        </p:nvSpPr>
        <p:spPr>
          <a:xfrm>
            <a:off x="5645250" y="3348852"/>
            <a:ext cx="901501" cy="1062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3" name="Slide Number Placeholder 1">
            <a:extLst>
              <a:ext uri="{FF2B5EF4-FFF2-40B4-BE49-F238E27FC236}">
                <a16:creationId xmlns:a16="http://schemas.microsoft.com/office/drawing/2014/main" id="{6001A301-434E-A44D-80D0-6002EEEA94F1}"/>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chemeClr val="bg1"/>
                </a:solidFill>
                <a:latin typeface="Arial" panose="020B0604020202020204" pitchFamily="34" charset="0"/>
                <a:cs typeface="Arial" panose="020B0604020202020204" pitchFamily="34" charset="0"/>
              </a:defRPr>
            </a:lvl1pPr>
          </a:lstStyle>
          <a:p>
            <a:fld id="{3A2281A5-0AAD-5C43-9874-F8F3A9F5B29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44401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mphasis (Light)">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219200" y="1237960"/>
            <a:ext cx="9753600" cy="4303275"/>
          </a:xfrm>
        </p:spPr>
        <p:txBody>
          <a:bodyPr anchor="ctr"/>
          <a:lstStyle>
            <a:lvl1pPr marL="0" indent="0" algn="ctr">
              <a:buNone/>
              <a:defRPr sz="4267" b="0"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add a point you want to emphasize.</a:t>
            </a:r>
            <a:endParaRPr lang="en-CA" dirty="0"/>
          </a:p>
        </p:txBody>
      </p:sp>
      <p:sp>
        <p:nvSpPr>
          <p:cNvPr id="12" name="Slide Number Placeholder 1">
            <a:extLst>
              <a:ext uri="{FF2B5EF4-FFF2-40B4-BE49-F238E27FC236}">
                <a16:creationId xmlns:a16="http://schemas.microsoft.com/office/drawing/2014/main" id="{425FD500-ADFA-CF4B-80F1-FD72C6992803}"/>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rgbClr val="5F6A72"/>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1398"/>
            <a:ext cx="1524000" cy="428413"/>
          </a:xfrm>
          <a:prstGeom prst="rect">
            <a:avLst/>
          </a:prstGeom>
        </p:spPr>
      </p:pic>
    </p:spTree>
    <p:extLst>
      <p:ext uri="{BB962C8B-B14F-4D97-AF65-F5344CB8AC3E}">
        <p14:creationId xmlns:p14="http://schemas.microsoft.com/office/powerpoint/2010/main" val="31917538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mphasis (Dark)">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9" name="Subtitle 2">
            <a:extLst>
              <a:ext uri="{FF2B5EF4-FFF2-40B4-BE49-F238E27FC236}">
                <a16:creationId xmlns:a16="http://schemas.microsoft.com/office/drawing/2014/main" id="{D6C6EC09-260E-7844-A3F8-F74886BBBE83}"/>
              </a:ext>
            </a:extLst>
          </p:cNvPr>
          <p:cNvSpPr>
            <a:spLocks noGrp="1"/>
          </p:cNvSpPr>
          <p:nvPr>
            <p:ph type="subTitle" idx="1" hasCustomPrompt="1"/>
          </p:nvPr>
        </p:nvSpPr>
        <p:spPr>
          <a:xfrm>
            <a:off x="1219200" y="1237960"/>
            <a:ext cx="9753600" cy="4303275"/>
          </a:xfrm>
        </p:spPr>
        <p:txBody>
          <a:bodyPr anchor="ctr"/>
          <a:lstStyle>
            <a:lvl1pPr marL="0" indent="0" algn="ctr">
              <a:buNone/>
              <a:defRPr sz="4267"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add a point you want to emphasize.</a:t>
            </a:r>
            <a:endParaRPr lang="en-CA" dirty="0"/>
          </a:p>
        </p:txBody>
      </p:sp>
      <p:sp>
        <p:nvSpPr>
          <p:cNvPr id="10" name="Slide Number Placeholder 1">
            <a:extLst>
              <a:ext uri="{FF2B5EF4-FFF2-40B4-BE49-F238E27FC236}">
                <a16:creationId xmlns:a16="http://schemas.microsoft.com/office/drawing/2014/main" id="{4BD0DB17-994A-D740-9A0F-0902A7FFCF16}"/>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chemeClr val="bg1"/>
                </a:solidFill>
                <a:latin typeface="Arial" panose="020B0604020202020204" pitchFamily="34" charset="0"/>
                <a:cs typeface="Arial" panose="020B0604020202020204" pitchFamily="34" charset="0"/>
              </a:defRPr>
            </a:lvl1pPr>
          </a:lstStyle>
          <a:p>
            <a:fld id="{3A2281A5-0AAD-5C43-9874-F8F3A9F5B29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27508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vider (Ligh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905718"/>
            <a:ext cx="10363200" cy="2190716"/>
          </a:xfrm>
        </p:spPr>
        <p:txBody>
          <a:bodyPr lIns="0" tIns="0" rIns="0" bIns="0" anchor="b" anchorCtr="0"/>
          <a:lstStyle>
            <a:lvl1pPr algn="ctr">
              <a:defRPr b="0">
                <a:solidFill>
                  <a:schemeClr val="tx1"/>
                </a:solidFill>
              </a:defRPr>
            </a:lvl1pPr>
          </a:lstStyle>
          <a:p>
            <a:r>
              <a:rPr lang="en-US" dirty="0"/>
              <a:t>Click to add section title</a:t>
            </a:r>
            <a:endParaRPr lang="en-CA" dirty="0"/>
          </a:p>
        </p:txBody>
      </p:sp>
      <p:sp>
        <p:nvSpPr>
          <p:cNvPr id="3" name="Subtitle 2"/>
          <p:cNvSpPr>
            <a:spLocks noGrp="1"/>
          </p:cNvSpPr>
          <p:nvPr>
            <p:ph type="subTitle" idx="1" hasCustomPrompt="1"/>
          </p:nvPr>
        </p:nvSpPr>
        <p:spPr>
          <a:xfrm>
            <a:off x="1828800" y="3735630"/>
            <a:ext cx="8534400" cy="1752004"/>
          </a:xfrm>
        </p:spPr>
        <p:txBody>
          <a:bodyPr lIns="0" tIns="0" rIns="0" bIns="0"/>
          <a:lstStyle>
            <a:lvl1pPr marL="0" indent="0" algn="ctr">
              <a:buNone/>
              <a:defRPr b="0"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add section subtitle</a:t>
            </a:r>
            <a:endParaRPr lang="en-CA" dirty="0"/>
          </a:p>
        </p:txBody>
      </p:sp>
      <p:sp>
        <p:nvSpPr>
          <p:cNvPr id="11" name="Rectangle 10">
            <a:extLst>
              <a:ext uri="{FF2B5EF4-FFF2-40B4-BE49-F238E27FC236}">
                <a16:creationId xmlns:a16="http://schemas.microsoft.com/office/drawing/2014/main" id="{83DB0C4A-0565-5F47-82BA-8B2815B8DA6E}"/>
              </a:ext>
            </a:extLst>
          </p:cNvPr>
          <p:cNvSpPr/>
          <p:nvPr userDrawn="1"/>
        </p:nvSpPr>
        <p:spPr>
          <a:xfrm>
            <a:off x="5645250" y="3348852"/>
            <a:ext cx="901501" cy="106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Slide Number Placeholder 1">
            <a:extLst>
              <a:ext uri="{FF2B5EF4-FFF2-40B4-BE49-F238E27FC236}">
                <a16:creationId xmlns:a16="http://schemas.microsoft.com/office/drawing/2014/main" id="{C80E4BFF-6BC0-CE48-BDC2-E9AF7A451548}"/>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rgbClr val="5F6A72"/>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pic>
        <p:nvPicPr>
          <p:cNvPr id="7" name="Picture 7" descr="C:\Users\nelia.koliesnik\Desktop\Files\PMO\CII\Presentation\alberta.png">
            <a:extLst>
              <a:ext uri="{FF2B5EF4-FFF2-40B4-BE49-F238E27FC236}">
                <a16:creationId xmlns:a16="http://schemas.microsoft.com/office/drawing/2014/main" id="{B5611FE6-0488-47ED-A33A-7237F139BD1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36129" y="6243164"/>
            <a:ext cx="1679144" cy="498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284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mphasis (Colour)">
    <p:bg>
      <p:bgPr>
        <a:solidFill>
          <a:schemeClr val="accent2"/>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10" name="Rectangle 9"/>
          <p:cNvSpPr/>
          <p:nvPr userDrawn="1"/>
        </p:nvSpPr>
        <p:spPr>
          <a:xfrm>
            <a:off x="0" y="6760464"/>
            <a:ext cx="12192000" cy="975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
        <p:nvSpPr>
          <p:cNvPr id="9" name="Subtitle 2">
            <a:extLst>
              <a:ext uri="{FF2B5EF4-FFF2-40B4-BE49-F238E27FC236}">
                <a16:creationId xmlns:a16="http://schemas.microsoft.com/office/drawing/2014/main" id="{9BFDAEB0-C263-3249-9B91-A576F97273C4}"/>
              </a:ext>
            </a:extLst>
          </p:cNvPr>
          <p:cNvSpPr>
            <a:spLocks noGrp="1"/>
          </p:cNvSpPr>
          <p:nvPr>
            <p:ph type="subTitle" idx="1" hasCustomPrompt="1"/>
          </p:nvPr>
        </p:nvSpPr>
        <p:spPr>
          <a:xfrm>
            <a:off x="1219200" y="1237960"/>
            <a:ext cx="9753600" cy="4303275"/>
          </a:xfrm>
        </p:spPr>
        <p:txBody>
          <a:bodyPr anchor="ctr"/>
          <a:lstStyle>
            <a:lvl1pPr marL="0" indent="0" algn="ctr">
              <a:buNone/>
              <a:defRPr sz="4267"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add a point you want to emphasize.</a:t>
            </a:r>
            <a:endParaRPr lang="en-CA" dirty="0"/>
          </a:p>
        </p:txBody>
      </p:sp>
      <p:sp>
        <p:nvSpPr>
          <p:cNvPr id="11" name="Slide Number Placeholder 1">
            <a:extLst>
              <a:ext uri="{FF2B5EF4-FFF2-40B4-BE49-F238E27FC236}">
                <a16:creationId xmlns:a16="http://schemas.microsoft.com/office/drawing/2014/main" id="{2C9F18CE-2759-7845-B2CF-3C394A07B6CA}"/>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chemeClr val="bg1"/>
                </a:solidFill>
                <a:latin typeface="Arial" panose="020B0604020202020204" pitchFamily="34" charset="0"/>
                <a:cs typeface="Arial" panose="020B0604020202020204" pitchFamily="34" charset="0"/>
              </a:defRPr>
            </a:lvl1pPr>
          </a:lstStyle>
          <a:p>
            <a:fld id="{3A2281A5-0AAD-5C43-9874-F8F3A9F5B29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348716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title">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07435" y="2006601"/>
            <a:ext cx="10177131" cy="381270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0" name="Title 1">
            <a:extLst>
              <a:ext uri="{FF2B5EF4-FFF2-40B4-BE49-F238E27FC236}">
                <a16:creationId xmlns:a16="http://schemas.microsoft.com/office/drawing/2014/main" id="{05A4F9AA-7CFA-3E45-A6C5-88CCE63E1F10}"/>
              </a:ext>
            </a:extLst>
          </p:cNvPr>
          <p:cNvSpPr>
            <a:spLocks noGrp="1"/>
          </p:cNvSpPr>
          <p:nvPr>
            <p:ph type="title" hasCustomPrompt="1"/>
          </p:nvPr>
        </p:nvSpPr>
        <p:spPr>
          <a:xfrm>
            <a:off x="623392" y="588163"/>
            <a:ext cx="10959008" cy="758957"/>
          </a:xfrm>
        </p:spPr>
        <p:txBody>
          <a:bodyPr anchor="b"/>
          <a:lstStyle>
            <a:lvl1pPr>
              <a:defRPr b="0">
                <a:solidFill>
                  <a:schemeClr val="accent3"/>
                </a:solidFill>
              </a:defRPr>
            </a:lvl1pPr>
          </a:lstStyle>
          <a:p>
            <a:r>
              <a:rPr lang="en-US" dirty="0"/>
              <a:t>Text content slide</a:t>
            </a:r>
            <a:endParaRPr lang="en-CA" dirty="0"/>
          </a:p>
        </p:txBody>
      </p:sp>
      <p:sp>
        <p:nvSpPr>
          <p:cNvPr id="19" name="Slide Number Placeholder 1">
            <a:extLst>
              <a:ext uri="{FF2B5EF4-FFF2-40B4-BE49-F238E27FC236}">
                <a16:creationId xmlns:a16="http://schemas.microsoft.com/office/drawing/2014/main" id="{A0F159A9-957B-FC4E-A2AD-3E6A961644CA}"/>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rgbClr val="5F6A72"/>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1398"/>
            <a:ext cx="1524000" cy="428413"/>
          </a:xfrm>
          <a:prstGeom prst="rect">
            <a:avLst/>
          </a:prstGeom>
        </p:spPr>
      </p:pic>
    </p:spTree>
    <p:extLst>
      <p:ext uri="{BB962C8B-B14F-4D97-AF65-F5344CB8AC3E}">
        <p14:creationId xmlns:p14="http://schemas.microsoft.com/office/powerpoint/2010/main" val="3941526129"/>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no title">
    <p:spTree>
      <p:nvGrpSpPr>
        <p:cNvPr id="1" name=""/>
        <p:cNvGrpSpPr/>
        <p:nvPr/>
      </p:nvGrpSpPr>
      <p:grpSpPr>
        <a:xfrm>
          <a:off x="0" y="0"/>
          <a:ext cx="0" cy="0"/>
          <a:chOff x="0" y="0"/>
          <a:chExt cx="0" cy="0"/>
        </a:xfrm>
      </p:grpSpPr>
      <p:sp>
        <p:nvSpPr>
          <p:cNvPr id="6" name="Content Placeholder 2"/>
          <p:cNvSpPr>
            <a:spLocks noGrp="1"/>
          </p:cNvSpPr>
          <p:nvPr>
            <p:ph idx="1"/>
          </p:nvPr>
        </p:nvSpPr>
        <p:spPr>
          <a:xfrm>
            <a:off x="609600" y="584200"/>
            <a:ext cx="10972800" cy="53721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2" name="Slide Number Placeholder 1">
            <a:extLst>
              <a:ext uri="{FF2B5EF4-FFF2-40B4-BE49-F238E27FC236}">
                <a16:creationId xmlns:a16="http://schemas.microsoft.com/office/drawing/2014/main" id="{E4ECA700-3632-814E-AB1D-75F15F645E5F}"/>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rgbClr val="5F6A72"/>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1398"/>
            <a:ext cx="1524000" cy="428413"/>
          </a:xfrm>
          <a:prstGeom prst="rect">
            <a:avLst/>
          </a:prstGeom>
        </p:spPr>
      </p:pic>
    </p:spTree>
    <p:extLst>
      <p:ext uri="{BB962C8B-B14F-4D97-AF65-F5344CB8AC3E}">
        <p14:creationId xmlns:p14="http://schemas.microsoft.com/office/powerpoint/2010/main" val="2022187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e / Contras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24E056-0060-F047-943E-3150CB1524C2}"/>
              </a:ext>
            </a:extLst>
          </p:cNvPr>
          <p:cNvSpPr/>
          <p:nvPr userDrawn="1"/>
        </p:nvSpPr>
        <p:spPr>
          <a:xfrm>
            <a:off x="6096000" y="0"/>
            <a:ext cx="6096000" cy="6756400"/>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3" name="Content Placeholder 2"/>
          <p:cNvSpPr>
            <a:spLocks noGrp="1"/>
          </p:cNvSpPr>
          <p:nvPr>
            <p:ph sz="half" idx="1"/>
          </p:nvPr>
        </p:nvSpPr>
        <p:spPr>
          <a:xfrm>
            <a:off x="623392" y="2047783"/>
            <a:ext cx="4837608" cy="3877495"/>
          </a:xfrm>
        </p:spPr>
        <p:txBody>
          <a:bodyPr/>
          <a:lstStyle>
            <a:lvl1pPr>
              <a:defRPr sz="2400">
                <a:solidFill>
                  <a:schemeClr val="tx1"/>
                </a:solidFill>
              </a:defRPr>
            </a:lvl1pPr>
            <a:lvl2pPr>
              <a:defRPr sz="1867">
                <a:solidFill>
                  <a:schemeClr val="tx1"/>
                </a:solidFill>
              </a:defRPr>
            </a:lvl2pPr>
            <a:lvl3pPr>
              <a:defRPr sz="1867">
                <a:solidFill>
                  <a:schemeClr val="tx1"/>
                </a:solidFill>
              </a:defRPr>
            </a:lvl3pPr>
            <a:lvl4pPr>
              <a:defRPr sz="1867">
                <a:solidFill>
                  <a:schemeClr val="tx1"/>
                </a:solidFill>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6719392" y="2047783"/>
            <a:ext cx="4837608" cy="3877495"/>
          </a:xfrm>
        </p:spPr>
        <p:txBody>
          <a:bodyPr/>
          <a:lstStyle>
            <a:lvl1pPr>
              <a:defRPr sz="2400">
                <a:solidFill>
                  <a:schemeClr val="tx1"/>
                </a:solidFill>
              </a:defRPr>
            </a:lvl1pPr>
            <a:lvl2pPr>
              <a:defRPr sz="1867">
                <a:solidFill>
                  <a:schemeClr val="tx1"/>
                </a:solidFill>
              </a:defRPr>
            </a:lvl2pPr>
            <a:lvl3pPr>
              <a:defRPr sz="1867">
                <a:solidFill>
                  <a:schemeClr val="tx1"/>
                </a:solidFill>
              </a:defRPr>
            </a:lvl3pPr>
            <a:lvl4pPr>
              <a:defRPr sz="1867">
                <a:solidFill>
                  <a:schemeClr val="tx1"/>
                </a:solidFill>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34" name="Title 1">
            <a:extLst>
              <a:ext uri="{FF2B5EF4-FFF2-40B4-BE49-F238E27FC236}">
                <a16:creationId xmlns:a16="http://schemas.microsoft.com/office/drawing/2014/main" id="{3DEEA8F2-FD20-C944-86A1-F72E5972CF2D}"/>
              </a:ext>
            </a:extLst>
          </p:cNvPr>
          <p:cNvSpPr>
            <a:spLocks noGrp="1"/>
          </p:cNvSpPr>
          <p:nvPr>
            <p:ph type="title" hasCustomPrompt="1"/>
          </p:nvPr>
        </p:nvSpPr>
        <p:spPr>
          <a:xfrm>
            <a:off x="6719392" y="588163"/>
            <a:ext cx="4837608" cy="758957"/>
          </a:xfrm>
        </p:spPr>
        <p:txBody>
          <a:bodyPr anchor="b"/>
          <a:lstStyle>
            <a:lvl1pPr>
              <a:defRPr b="0">
                <a:solidFill>
                  <a:schemeClr val="accent3"/>
                </a:solidFill>
              </a:defRPr>
            </a:lvl1pPr>
          </a:lstStyle>
          <a:p>
            <a:r>
              <a:rPr lang="en-US" dirty="0"/>
              <a:t>Concept #2</a:t>
            </a:r>
            <a:endParaRPr lang="en-CA" dirty="0"/>
          </a:p>
        </p:txBody>
      </p:sp>
      <p:sp>
        <p:nvSpPr>
          <p:cNvPr id="52" name="Text Placeholder 50">
            <a:extLst>
              <a:ext uri="{FF2B5EF4-FFF2-40B4-BE49-F238E27FC236}">
                <a16:creationId xmlns:a16="http://schemas.microsoft.com/office/drawing/2014/main" id="{07D2C18B-0EFA-454F-8FCB-5CA4BEE7A2DA}"/>
              </a:ext>
            </a:extLst>
          </p:cNvPr>
          <p:cNvSpPr>
            <a:spLocks noGrp="1"/>
          </p:cNvSpPr>
          <p:nvPr>
            <p:ph type="body" sz="quarter" idx="10" hasCustomPrompt="1"/>
          </p:nvPr>
        </p:nvSpPr>
        <p:spPr>
          <a:xfrm>
            <a:off x="623392" y="585682"/>
            <a:ext cx="4837608" cy="767292"/>
          </a:xfrm>
        </p:spPr>
        <p:txBody>
          <a:bodyPr/>
          <a:lstStyle>
            <a:lvl1pPr marL="0" indent="0">
              <a:buNone/>
              <a:defRPr sz="4267">
                <a:solidFill>
                  <a:schemeClr val="accent3"/>
                </a:solidFill>
              </a:defRPr>
            </a:lvl1pPr>
          </a:lstStyle>
          <a:p>
            <a:pPr lvl="0"/>
            <a:r>
              <a:rPr lang="en-US" dirty="0"/>
              <a:t>Concept #1</a:t>
            </a:r>
          </a:p>
        </p:txBody>
      </p:sp>
      <p:sp>
        <p:nvSpPr>
          <p:cNvPr id="53" name="Slide Number Placeholder 1">
            <a:extLst>
              <a:ext uri="{FF2B5EF4-FFF2-40B4-BE49-F238E27FC236}">
                <a16:creationId xmlns:a16="http://schemas.microsoft.com/office/drawing/2014/main" id="{5F3E3FA1-80BF-F740-8EF5-85A3F6826564}"/>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rgbClr val="5F6A72"/>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1398"/>
            <a:ext cx="1524000" cy="428413"/>
          </a:xfrm>
          <a:prstGeom prst="rect">
            <a:avLst/>
          </a:prstGeom>
        </p:spPr>
      </p:pic>
    </p:spTree>
    <p:extLst>
      <p:ext uri="{BB962C8B-B14F-4D97-AF65-F5344CB8AC3E}">
        <p14:creationId xmlns:p14="http://schemas.microsoft.com/office/powerpoint/2010/main" val="410149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e / Contrast (Colour)">
    <p:bg>
      <p:bgPr>
        <a:solidFill>
          <a:schemeClr val="accent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24E056-0060-F047-943E-3150CB1524C2}"/>
              </a:ext>
            </a:extLst>
          </p:cNvPr>
          <p:cNvSpPr/>
          <p:nvPr userDrawn="1"/>
        </p:nvSpPr>
        <p:spPr>
          <a:xfrm>
            <a:off x="6096000" y="0"/>
            <a:ext cx="6096000" cy="6756400"/>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3" name="Content Placeholder 2"/>
          <p:cNvSpPr>
            <a:spLocks noGrp="1"/>
          </p:cNvSpPr>
          <p:nvPr>
            <p:ph sz="half" idx="1"/>
          </p:nvPr>
        </p:nvSpPr>
        <p:spPr>
          <a:xfrm>
            <a:off x="623392" y="2047783"/>
            <a:ext cx="4837608" cy="3877495"/>
          </a:xfrm>
        </p:spPr>
        <p:txBody>
          <a:bodyPr/>
          <a:lstStyle>
            <a:lvl1pPr>
              <a:defRPr sz="2400">
                <a:solidFill>
                  <a:schemeClr val="bg1"/>
                </a:solidFill>
              </a:defRPr>
            </a:lvl1pPr>
            <a:lvl2pPr>
              <a:defRPr sz="1867">
                <a:solidFill>
                  <a:schemeClr val="bg1"/>
                </a:solidFill>
              </a:defRPr>
            </a:lvl2pPr>
            <a:lvl3pPr>
              <a:defRPr sz="1867">
                <a:solidFill>
                  <a:schemeClr val="bg1"/>
                </a:solidFill>
              </a:defRPr>
            </a:lvl3pPr>
            <a:lvl4pPr>
              <a:defRPr sz="1867">
                <a:solidFill>
                  <a:schemeClr val="bg1"/>
                </a:solidFill>
              </a:defRPr>
            </a:lvl4pPr>
            <a:lvl5pPr>
              <a:defRPr sz="1867">
                <a:solidFill>
                  <a:schemeClr val="bg1"/>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6719392" y="2047783"/>
            <a:ext cx="4837608" cy="3877495"/>
          </a:xfrm>
        </p:spPr>
        <p:txBody>
          <a:bodyPr/>
          <a:lstStyle>
            <a:lvl1pPr>
              <a:defRPr sz="2400">
                <a:solidFill>
                  <a:schemeClr val="bg1"/>
                </a:solidFill>
              </a:defRPr>
            </a:lvl1pPr>
            <a:lvl2pPr>
              <a:defRPr sz="1867">
                <a:solidFill>
                  <a:schemeClr val="bg1"/>
                </a:solidFill>
              </a:defRPr>
            </a:lvl2pPr>
            <a:lvl3pPr>
              <a:defRPr sz="1867">
                <a:solidFill>
                  <a:schemeClr val="bg1"/>
                </a:solidFill>
              </a:defRPr>
            </a:lvl3pPr>
            <a:lvl4pPr>
              <a:defRPr sz="1867">
                <a:solidFill>
                  <a:schemeClr val="bg1"/>
                </a:solidFill>
              </a:defRPr>
            </a:lvl4pPr>
            <a:lvl5pPr>
              <a:defRPr sz="1867">
                <a:solidFill>
                  <a:schemeClr val="bg1"/>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34" name="Title 1">
            <a:extLst>
              <a:ext uri="{FF2B5EF4-FFF2-40B4-BE49-F238E27FC236}">
                <a16:creationId xmlns:a16="http://schemas.microsoft.com/office/drawing/2014/main" id="{3DEEA8F2-FD20-C944-86A1-F72E5972CF2D}"/>
              </a:ext>
            </a:extLst>
          </p:cNvPr>
          <p:cNvSpPr>
            <a:spLocks noGrp="1"/>
          </p:cNvSpPr>
          <p:nvPr>
            <p:ph type="title" hasCustomPrompt="1"/>
          </p:nvPr>
        </p:nvSpPr>
        <p:spPr>
          <a:xfrm>
            <a:off x="6719392" y="588163"/>
            <a:ext cx="4837608" cy="758957"/>
          </a:xfrm>
        </p:spPr>
        <p:txBody>
          <a:bodyPr anchor="b"/>
          <a:lstStyle>
            <a:lvl1pPr>
              <a:defRPr b="0">
                <a:solidFill>
                  <a:schemeClr val="bg1"/>
                </a:solidFill>
              </a:defRPr>
            </a:lvl1pPr>
          </a:lstStyle>
          <a:p>
            <a:r>
              <a:rPr lang="en-US" dirty="0"/>
              <a:t>Concept #2</a:t>
            </a:r>
            <a:endParaRPr lang="en-CA" dirty="0"/>
          </a:p>
        </p:txBody>
      </p:sp>
      <p:cxnSp>
        <p:nvCxnSpPr>
          <p:cNvPr id="35" name="Straight Connector 34">
            <a:extLst>
              <a:ext uri="{FF2B5EF4-FFF2-40B4-BE49-F238E27FC236}">
                <a16:creationId xmlns:a16="http://schemas.microsoft.com/office/drawing/2014/main" id="{977A2D19-1116-C84A-B924-7BE0A77CCD2C}"/>
              </a:ext>
            </a:extLst>
          </p:cNvPr>
          <p:cNvCxnSpPr>
            <a:cxnSpLocks/>
          </p:cNvCxnSpPr>
          <p:nvPr userDrawn="1"/>
        </p:nvCxnSpPr>
        <p:spPr>
          <a:xfrm>
            <a:off x="6843022" y="1412776"/>
            <a:ext cx="460195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66886E5-3998-DB46-B647-0C5B0CCFFCC3}"/>
              </a:ext>
            </a:extLst>
          </p:cNvPr>
          <p:cNvCxnSpPr>
            <a:cxnSpLocks/>
          </p:cNvCxnSpPr>
          <p:nvPr userDrawn="1"/>
        </p:nvCxnSpPr>
        <p:spPr>
          <a:xfrm>
            <a:off x="747022" y="1403924"/>
            <a:ext cx="460195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CD8BCBB-0B06-1640-B37C-E93E1BD483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12" name="Rectangle 11">
            <a:extLst>
              <a:ext uri="{FF2B5EF4-FFF2-40B4-BE49-F238E27FC236}">
                <a16:creationId xmlns:a16="http://schemas.microsoft.com/office/drawing/2014/main" id="{534161E6-DA0F-F149-8BF3-DDA07282D9A4}"/>
              </a:ext>
            </a:extLst>
          </p:cNvPr>
          <p:cNvSpPr/>
          <p:nvPr userDrawn="1"/>
        </p:nvSpPr>
        <p:spPr>
          <a:xfrm>
            <a:off x="0" y="6760464"/>
            <a:ext cx="12192000" cy="975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
        <p:nvSpPr>
          <p:cNvPr id="13" name="Text Placeholder 50">
            <a:extLst>
              <a:ext uri="{FF2B5EF4-FFF2-40B4-BE49-F238E27FC236}">
                <a16:creationId xmlns:a16="http://schemas.microsoft.com/office/drawing/2014/main" id="{27E3A62C-72C3-AD43-99F2-39AEE5FF90AA}"/>
              </a:ext>
            </a:extLst>
          </p:cNvPr>
          <p:cNvSpPr>
            <a:spLocks noGrp="1"/>
          </p:cNvSpPr>
          <p:nvPr>
            <p:ph type="body" sz="quarter" idx="10" hasCustomPrompt="1"/>
          </p:nvPr>
        </p:nvSpPr>
        <p:spPr>
          <a:xfrm>
            <a:off x="623392" y="585682"/>
            <a:ext cx="4837608" cy="767292"/>
          </a:xfrm>
        </p:spPr>
        <p:txBody>
          <a:bodyPr/>
          <a:lstStyle>
            <a:lvl1pPr marL="0" indent="0">
              <a:buNone/>
              <a:defRPr sz="4267">
                <a:solidFill>
                  <a:schemeClr val="bg1"/>
                </a:solidFill>
              </a:defRPr>
            </a:lvl1pPr>
          </a:lstStyle>
          <a:p>
            <a:pPr lvl="0"/>
            <a:r>
              <a:rPr lang="en-US" dirty="0"/>
              <a:t>Concept #1</a:t>
            </a:r>
          </a:p>
        </p:txBody>
      </p:sp>
      <p:sp>
        <p:nvSpPr>
          <p:cNvPr id="14" name="Slide Number Placeholder 1">
            <a:extLst>
              <a:ext uri="{FF2B5EF4-FFF2-40B4-BE49-F238E27FC236}">
                <a16:creationId xmlns:a16="http://schemas.microsoft.com/office/drawing/2014/main" id="{F4F3F1D3-2F04-AA40-8E38-308681225726}"/>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chemeClr val="bg1"/>
                </a:solidFill>
                <a:latin typeface="Arial" panose="020B0604020202020204" pitchFamily="34" charset="0"/>
                <a:cs typeface="Arial" panose="020B0604020202020204" pitchFamily="34" charset="0"/>
              </a:defRPr>
            </a:lvl1pPr>
          </a:lstStyle>
          <a:p>
            <a:fld id="{3A2281A5-0AAD-5C43-9874-F8F3A9F5B29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813210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slide photo">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12192000" cy="6759923"/>
          </a:xfrm>
        </p:spPr>
        <p:txBody>
          <a:bodyPr/>
          <a:lstStyle>
            <a:lvl1pPr marL="0" indent="0">
              <a:buNone/>
              <a:defRPr baseline="0"/>
            </a:lvl1pPr>
          </a:lstStyle>
          <a:p>
            <a:r>
              <a:rPr lang="en-US" dirty="0"/>
              <a:t>[Insert picture]</a:t>
            </a:r>
            <a:endParaRPr lang="en-CA" dirty="0"/>
          </a:p>
        </p:txBody>
      </p:sp>
      <p:sp>
        <p:nvSpPr>
          <p:cNvPr id="4" name="Content Placeholder 2"/>
          <p:cNvSpPr>
            <a:spLocks noGrp="1"/>
          </p:cNvSpPr>
          <p:nvPr>
            <p:ph idx="1"/>
          </p:nvPr>
        </p:nvSpPr>
        <p:spPr>
          <a:xfrm>
            <a:off x="623392" y="644691"/>
            <a:ext cx="10945216" cy="5472608"/>
          </a:xfrm>
        </p:spPr>
        <p:txBody>
          <a:bodyPr/>
          <a:lstStyle>
            <a:lvl1pPr marL="0" indent="0">
              <a:buNone/>
              <a:defRPr sz="4267">
                <a:solidFill>
                  <a:schemeClr val="bg1"/>
                </a:solidFill>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0" name="Slide Number Placeholder 1">
            <a:extLst>
              <a:ext uri="{FF2B5EF4-FFF2-40B4-BE49-F238E27FC236}">
                <a16:creationId xmlns:a16="http://schemas.microsoft.com/office/drawing/2014/main" id="{03483ED2-1B2C-4548-B27C-A24395341ACD}"/>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chemeClr val="bg1"/>
                </a:solidFill>
                <a:latin typeface="Arial" panose="020B0604020202020204" pitchFamily="34" charset="0"/>
                <a:cs typeface="Arial" panose="020B0604020202020204" pitchFamily="34" charset="0"/>
              </a:defRPr>
            </a:lvl1pPr>
          </a:lstStyle>
          <a:p>
            <a:fld id="{3A2281A5-0AAD-5C43-9874-F8F3A9F5B29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091697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2" y="1610212"/>
            <a:ext cx="6934201" cy="965477"/>
          </a:xfrm>
        </p:spPr>
        <p:txBody>
          <a:bodyPr/>
          <a:lstStyle>
            <a:lvl1pPr>
              <a:defRPr/>
            </a:lvl1pPr>
          </a:lstStyle>
          <a:p>
            <a:r>
              <a:rPr lang="en-US" dirty="0"/>
              <a:t>Title</a:t>
            </a:r>
          </a:p>
        </p:txBody>
      </p:sp>
      <p:sp>
        <p:nvSpPr>
          <p:cNvPr id="3" name="Content Placeholder 2"/>
          <p:cNvSpPr>
            <a:spLocks noGrp="1"/>
          </p:cNvSpPr>
          <p:nvPr>
            <p:ph idx="1" hasCustomPrompt="1"/>
          </p:nvPr>
        </p:nvSpPr>
        <p:spPr>
          <a:xfrm>
            <a:off x="838201" y="2727434"/>
            <a:ext cx="6934200" cy="2585545"/>
          </a:xfrm>
        </p:spPr>
        <p:txBody>
          <a:bodyPr>
            <a:normAutofit/>
          </a:bodyPr>
          <a:lstStyle>
            <a:lvl1pPr marL="0" indent="0">
              <a:lnSpc>
                <a:spcPct val="110000"/>
              </a:lnSpc>
              <a:spcBef>
                <a:spcPts val="0"/>
              </a:spcBef>
              <a:spcAft>
                <a:spcPts val="1400"/>
              </a:spcAft>
              <a:buNone/>
              <a:defRPr sz="1800" baseline="0">
                <a:solidFill>
                  <a:schemeClr val="tx1">
                    <a:lumMod val="85000"/>
                    <a:lumOff val="15000"/>
                  </a:schemeClr>
                </a:solidFill>
              </a:defRPr>
            </a:lvl1pPr>
          </a:lstStyle>
          <a:p>
            <a:pPr lvl="0"/>
            <a:r>
              <a:rPr lang="en-US" dirty="0"/>
              <a:t>Body Text</a:t>
            </a:r>
          </a:p>
        </p:txBody>
      </p:sp>
      <p:sp>
        <p:nvSpPr>
          <p:cNvPr id="5" name="Date Placeholder 4">
            <a:extLst>
              <a:ext uri="{FF2B5EF4-FFF2-40B4-BE49-F238E27FC236}">
                <a16:creationId xmlns:a16="http://schemas.microsoft.com/office/drawing/2014/main" id="{AD3F8B50-04DC-45FC-9CE8-74743156B8E8}"/>
              </a:ext>
            </a:extLst>
          </p:cNvPr>
          <p:cNvSpPr>
            <a:spLocks noGrp="1"/>
          </p:cNvSpPr>
          <p:nvPr>
            <p:ph type="dt" sz="half" idx="11"/>
          </p:nvPr>
        </p:nvSpPr>
        <p:spPr>
          <a:xfrm>
            <a:off x="286512" y="6500383"/>
            <a:ext cx="2743200" cy="365125"/>
          </a:xfrm>
        </p:spPr>
        <p:txBody>
          <a:bodyPr/>
          <a:lstStyle>
            <a:lvl1pPr>
              <a:defRPr>
                <a:solidFill>
                  <a:schemeClr val="bg2">
                    <a:lumMod val="25000"/>
                  </a:schemeClr>
                </a:solidFill>
              </a:defRPr>
            </a:lvl1pPr>
          </a:lstStyle>
          <a:p>
            <a:fld id="{D7F96CE1-5BF1-4688-9D87-A5E4BF76EC8B}" type="datetime4">
              <a:rPr lang="en-US" smtClean="0">
                <a:solidFill>
                  <a:srgbClr val="E5DEDB">
                    <a:lumMod val="25000"/>
                  </a:srgbClr>
                </a:solidFill>
              </a:rPr>
              <a:pPr/>
              <a:t>June 8, 2021</a:t>
            </a:fld>
            <a:endParaRPr lang="en-US" dirty="0">
              <a:solidFill>
                <a:srgbClr val="E5DEDB">
                  <a:lumMod val="25000"/>
                </a:srgbClr>
              </a:solidFill>
            </a:endParaRPr>
          </a:p>
        </p:txBody>
      </p:sp>
      <p:sp>
        <p:nvSpPr>
          <p:cNvPr id="18" name="Slide Number Placeholder 17">
            <a:extLst>
              <a:ext uri="{FF2B5EF4-FFF2-40B4-BE49-F238E27FC236}">
                <a16:creationId xmlns:a16="http://schemas.microsoft.com/office/drawing/2014/main" id="{24A16EDA-751F-4207-8B7B-8743AF057495}"/>
              </a:ext>
            </a:extLst>
          </p:cNvPr>
          <p:cNvSpPr>
            <a:spLocks noGrp="1"/>
          </p:cNvSpPr>
          <p:nvPr>
            <p:ph type="sldNum" sz="quarter" idx="13"/>
          </p:nvPr>
        </p:nvSpPr>
        <p:spPr>
          <a:xfrm>
            <a:off x="9136380" y="6479628"/>
            <a:ext cx="2743200" cy="365125"/>
          </a:xfrm>
        </p:spPr>
        <p:txBody>
          <a:bodyPr/>
          <a:lstStyle>
            <a:lvl1pPr>
              <a:defRPr>
                <a:solidFill>
                  <a:schemeClr val="bg2">
                    <a:lumMod val="25000"/>
                  </a:schemeClr>
                </a:solidFill>
              </a:defRPr>
            </a:lvl1pPr>
          </a:lstStyle>
          <a:p>
            <a:fld id="{632BDE3A-8A5F-47C4-AA75-58FC1EB2D383}" type="slidenum">
              <a:rPr lang="en-US" smtClean="0">
                <a:solidFill>
                  <a:srgbClr val="E5DEDB">
                    <a:lumMod val="25000"/>
                  </a:srgbClr>
                </a:solidFill>
              </a:rPr>
              <a:pPr/>
              <a:t>‹#›</a:t>
            </a:fld>
            <a:endParaRPr lang="en-US">
              <a:solidFill>
                <a:srgbClr val="E5DEDB">
                  <a:lumMod val="25000"/>
                </a:srgbClr>
              </a:solidFill>
            </a:endParaRPr>
          </a:p>
        </p:txBody>
      </p:sp>
      <p:pic>
        <p:nvPicPr>
          <p:cNvPr id="19" name="Picture 7" descr="C:\Users\nelia.koliesnik\Desktop\Files\PMO\CII\Presentation\alberta.png">
            <a:extLst>
              <a:ext uri="{FF2B5EF4-FFF2-40B4-BE49-F238E27FC236}">
                <a16:creationId xmlns:a16="http://schemas.microsoft.com/office/drawing/2014/main" id="{B5611FE6-0488-47ED-A33A-7237F139BD1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6DA9FC32-D06F-4CDE-958E-B1F36538DE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629" y="169842"/>
            <a:ext cx="1664721" cy="734436"/>
          </a:xfrm>
          <a:prstGeom prst="rect">
            <a:avLst/>
          </a:prstGeom>
        </p:spPr>
      </p:pic>
      <p:sp>
        <p:nvSpPr>
          <p:cNvPr id="22" name="Picture Placeholder 21">
            <a:extLst>
              <a:ext uri="{FF2B5EF4-FFF2-40B4-BE49-F238E27FC236}">
                <a16:creationId xmlns:a16="http://schemas.microsoft.com/office/drawing/2014/main" id="{921F506C-0A73-40D5-92D4-C0E6DC0D9A3D}"/>
              </a:ext>
            </a:extLst>
          </p:cNvPr>
          <p:cNvSpPr>
            <a:spLocks noGrp="1"/>
          </p:cNvSpPr>
          <p:nvPr>
            <p:ph type="pic" sz="quarter" idx="14"/>
          </p:nvPr>
        </p:nvSpPr>
        <p:spPr>
          <a:xfrm>
            <a:off x="8250237" y="1609726"/>
            <a:ext cx="3103563" cy="3703639"/>
          </a:xfrm>
        </p:spPr>
        <p:txBody>
          <a:bodyPr/>
          <a:lstStyle/>
          <a:p>
            <a:endParaRPr lang="en-CA"/>
          </a:p>
        </p:txBody>
      </p:sp>
    </p:spTree>
    <p:extLst>
      <p:ext uri="{BB962C8B-B14F-4D97-AF65-F5344CB8AC3E}">
        <p14:creationId xmlns:p14="http://schemas.microsoft.com/office/powerpoint/2010/main" val="42628145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680AF-A80B-6D4D-9739-3B7D9C68EDF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5ABE448-0F1E-534C-955E-00C5E988358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2CCDD19-4114-664E-A101-9BCA9BD414BE}"/>
              </a:ext>
            </a:extLst>
          </p:cNvPr>
          <p:cNvSpPr>
            <a:spLocks noGrp="1"/>
          </p:cNvSpPr>
          <p:nvPr>
            <p:ph type="dt" sz="half" idx="10"/>
          </p:nvPr>
        </p:nvSpPr>
        <p:spPr>
          <a:xfrm>
            <a:off x="838200" y="6356352"/>
            <a:ext cx="2743200" cy="365125"/>
          </a:xfrm>
          <a:prstGeom prst="rect">
            <a:avLst/>
          </a:prstGeom>
        </p:spPr>
        <p:txBody>
          <a:bodyPr/>
          <a:lstStyle/>
          <a:p>
            <a:fld id="{422CB4AA-0F30-194A-8F68-722529340DFC}" type="datetimeFigureOut">
              <a:rPr lang="en-CA" smtClean="0">
                <a:solidFill>
                  <a:prstClr val="black">
                    <a:tint val="75000"/>
                  </a:prstClr>
                </a:solidFill>
              </a:rPr>
              <a:pPr/>
              <a:t>2021-06-08</a:t>
            </a:fld>
            <a:endParaRPr lang="en-CA">
              <a:solidFill>
                <a:prstClr val="black">
                  <a:tint val="75000"/>
                </a:prstClr>
              </a:solidFill>
            </a:endParaRPr>
          </a:p>
        </p:txBody>
      </p:sp>
      <p:sp>
        <p:nvSpPr>
          <p:cNvPr id="5" name="Footer Placeholder 4">
            <a:extLst>
              <a:ext uri="{FF2B5EF4-FFF2-40B4-BE49-F238E27FC236}">
                <a16:creationId xmlns:a16="http://schemas.microsoft.com/office/drawing/2014/main" id="{9232015C-AA95-E146-B59D-9DEFA5F4FAAB}"/>
              </a:ext>
            </a:extLst>
          </p:cNvPr>
          <p:cNvSpPr>
            <a:spLocks noGrp="1"/>
          </p:cNvSpPr>
          <p:nvPr>
            <p:ph type="ftr" sz="quarter" idx="11"/>
          </p:nvPr>
        </p:nvSpPr>
        <p:spPr>
          <a:xfrm>
            <a:off x="4038600" y="6356352"/>
            <a:ext cx="4114800" cy="365125"/>
          </a:xfrm>
          <a:prstGeom prst="rect">
            <a:avLst/>
          </a:prstGeom>
        </p:spPr>
        <p:txBody>
          <a:bodyPr/>
          <a:lstStyle/>
          <a:p>
            <a:endParaRPr lang="en-CA">
              <a:solidFill>
                <a:prstClr val="black">
                  <a:tint val="75000"/>
                </a:prstClr>
              </a:solidFill>
            </a:endParaRPr>
          </a:p>
        </p:txBody>
      </p:sp>
      <p:sp>
        <p:nvSpPr>
          <p:cNvPr id="6" name="Slide Number Placeholder 5">
            <a:extLst>
              <a:ext uri="{FF2B5EF4-FFF2-40B4-BE49-F238E27FC236}">
                <a16:creationId xmlns:a16="http://schemas.microsoft.com/office/drawing/2014/main" id="{2F584705-BB49-A44C-BF78-BD4C43CCDBE5}"/>
              </a:ext>
            </a:extLst>
          </p:cNvPr>
          <p:cNvSpPr>
            <a:spLocks noGrp="1"/>
          </p:cNvSpPr>
          <p:nvPr>
            <p:ph type="sldNum" sz="quarter" idx="12"/>
          </p:nvPr>
        </p:nvSpPr>
        <p:spPr/>
        <p:txBody>
          <a:bodyPr/>
          <a:lstStyle/>
          <a:p>
            <a:fld id="{2F72C91A-F371-A442-819F-418533824D85}"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784253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2CE2F6-4C7B-4C57-83C6-18132C4F0AF7}" type="datetimeFigureOut">
              <a:rPr lang="en-CA" smtClean="0"/>
              <a:t>2021-06-08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478F7A80-B2DB-445F-A349-2A75F9654827}" type="slidenum">
              <a:rPr lang="en-CA" smtClean="0"/>
              <a:t>‹#›</a:t>
            </a:fld>
            <a:endParaRPr lang="en-CA"/>
          </a:p>
        </p:txBody>
      </p:sp>
    </p:spTree>
    <p:extLst>
      <p:ext uri="{BB962C8B-B14F-4D97-AF65-F5344CB8AC3E}">
        <p14:creationId xmlns:p14="http://schemas.microsoft.com/office/powerpoint/2010/main" val="39683007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588163"/>
            <a:ext cx="10959008" cy="758957"/>
          </a:xfrm>
        </p:spPr>
        <p:txBody>
          <a:bodyPr anchor="b"/>
          <a:lstStyle>
            <a:lvl1pPr>
              <a:defRPr b="0">
                <a:solidFill>
                  <a:schemeClr val="accent3"/>
                </a:solidFill>
              </a:defRPr>
            </a:lvl1pPr>
          </a:lstStyle>
          <a:p>
            <a:r>
              <a:rPr lang="en-US" dirty="0"/>
              <a:t>List or agenda slide</a:t>
            </a:r>
            <a:endParaRPr lang="en-CA" dirty="0"/>
          </a:p>
        </p:txBody>
      </p:sp>
      <p:sp>
        <p:nvSpPr>
          <p:cNvPr id="3" name="Content Placeholder 2"/>
          <p:cNvSpPr>
            <a:spLocks noGrp="1"/>
          </p:cNvSpPr>
          <p:nvPr>
            <p:ph idx="1"/>
          </p:nvPr>
        </p:nvSpPr>
        <p:spPr>
          <a:xfrm>
            <a:off x="1871531" y="1892829"/>
            <a:ext cx="9710869" cy="4233335"/>
          </a:xfrm>
        </p:spPr>
        <p:txBody>
          <a:bodyPr/>
          <a:lstStyle>
            <a:lvl1pPr marL="0" indent="0">
              <a:buFontTx/>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9"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rgbClr val="5F6A72"/>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1398"/>
            <a:ext cx="1524000" cy="428413"/>
          </a:xfrm>
          <a:prstGeom prst="rect">
            <a:avLst/>
          </a:prstGeom>
        </p:spPr>
      </p:pic>
    </p:spTree>
    <p:extLst>
      <p:ext uri="{BB962C8B-B14F-4D97-AF65-F5344CB8AC3E}">
        <p14:creationId xmlns:p14="http://schemas.microsoft.com/office/powerpoint/2010/main" val="2048659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Dark)">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7" name="Title 1">
            <a:extLst>
              <a:ext uri="{FF2B5EF4-FFF2-40B4-BE49-F238E27FC236}">
                <a16:creationId xmlns:a16="http://schemas.microsoft.com/office/drawing/2014/main" id="{D5FF3AA9-C096-5042-98A3-25B775F60D1D}"/>
              </a:ext>
            </a:extLst>
          </p:cNvPr>
          <p:cNvSpPr>
            <a:spLocks noGrp="1"/>
          </p:cNvSpPr>
          <p:nvPr>
            <p:ph type="ctrTitle" hasCustomPrompt="1"/>
          </p:nvPr>
        </p:nvSpPr>
        <p:spPr>
          <a:xfrm>
            <a:off x="914400" y="905718"/>
            <a:ext cx="10363200" cy="2190716"/>
          </a:xfrm>
        </p:spPr>
        <p:txBody>
          <a:bodyPr lIns="0" tIns="0" rIns="0" bIns="0" anchor="b" anchorCtr="0"/>
          <a:lstStyle>
            <a:lvl1pPr algn="ctr">
              <a:defRPr b="0">
                <a:solidFill>
                  <a:schemeClr val="bg1"/>
                </a:solidFill>
              </a:defRPr>
            </a:lvl1pPr>
          </a:lstStyle>
          <a:p>
            <a:r>
              <a:rPr lang="en-US" dirty="0"/>
              <a:t>Click to add section title</a:t>
            </a:r>
            <a:endParaRPr lang="en-CA" dirty="0"/>
          </a:p>
        </p:txBody>
      </p:sp>
      <p:sp>
        <p:nvSpPr>
          <p:cNvPr id="9" name="Subtitle 2">
            <a:extLst>
              <a:ext uri="{FF2B5EF4-FFF2-40B4-BE49-F238E27FC236}">
                <a16:creationId xmlns:a16="http://schemas.microsoft.com/office/drawing/2014/main" id="{D039A923-0258-164F-A488-8BC51BE10E15}"/>
              </a:ext>
            </a:extLst>
          </p:cNvPr>
          <p:cNvSpPr>
            <a:spLocks noGrp="1"/>
          </p:cNvSpPr>
          <p:nvPr>
            <p:ph type="subTitle" idx="1" hasCustomPrompt="1"/>
          </p:nvPr>
        </p:nvSpPr>
        <p:spPr>
          <a:xfrm>
            <a:off x="1828800" y="3735630"/>
            <a:ext cx="8534400" cy="1752004"/>
          </a:xfrm>
        </p:spPr>
        <p:txBody>
          <a:bodyPr lIns="0" tIns="0" rIns="0" bIns="0"/>
          <a:lstStyle>
            <a:lvl1pPr marL="0" indent="0" algn="ctr">
              <a:buNone/>
              <a:defRPr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add section subtitle</a:t>
            </a:r>
            <a:endParaRPr lang="en-CA" dirty="0"/>
          </a:p>
        </p:txBody>
      </p:sp>
      <p:sp>
        <p:nvSpPr>
          <p:cNvPr id="10" name="Rectangle 9">
            <a:extLst>
              <a:ext uri="{FF2B5EF4-FFF2-40B4-BE49-F238E27FC236}">
                <a16:creationId xmlns:a16="http://schemas.microsoft.com/office/drawing/2014/main" id="{7A60EB15-79C0-8843-996A-FDCECF1B1958}"/>
              </a:ext>
            </a:extLst>
          </p:cNvPr>
          <p:cNvSpPr/>
          <p:nvPr userDrawn="1"/>
        </p:nvSpPr>
        <p:spPr>
          <a:xfrm>
            <a:off x="5645250" y="3348852"/>
            <a:ext cx="901501" cy="106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Slide Number Placeholder 1">
            <a:extLst>
              <a:ext uri="{FF2B5EF4-FFF2-40B4-BE49-F238E27FC236}">
                <a16:creationId xmlns:a16="http://schemas.microsoft.com/office/drawing/2014/main" id="{1AC16F65-694D-F14E-9914-32F826C69849}"/>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chemeClr val="bg1"/>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spTree>
    <p:extLst>
      <p:ext uri="{BB962C8B-B14F-4D97-AF65-F5344CB8AC3E}">
        <p14:creationId xmlns:p14="http://schemas.microsoft.com/office/powerpoint/2010/main" val="395744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Divider (Ligh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905718"/>
            <a:ext cx="10363200" cy="2190716"/>
          </a:xfrm>
        </p:spPr>
        <p:txBody>
          <a:bodyPr lIns="0" tIns="0" rIns="0" bIns="0" anchor="b" anchorCtr="0"/>
          <a:lstStyle>
            <a:lvl1pPr algn="ctr">
              <a:defRPr b="0">
                <a:solidFill>
                  <a:schemeClr val="tx1"/>
                </a:solidFill>
              </a:defRPr>
            </a:lvl1pPr>
          </a:lstStyle>
          <a:p>
            <a:r>
              <a:rPr lang="en-US" dirty="0"/>
              <a:t>Click to add section title</a:t>
            </a:r>
            <a:endParaRPr lang="en-CA" dirty="0"/>
          </a:p>
        </p:txBody>
      </p:sp>
      <p:sp>
        <p:nvSpPr>
          <p:cNvPr id="3" name="Subtitle 2"/>
          <p:cNvSpPr>
            <a:spLocks noGrp="1"/>
          </p:cNvSpPr>
          <p:nvPr>
            <p:ph type="subTitle" idx="1" hasCustomPrompt="1"/>
          </p:nvPr>
        </p:nvSpPr>
        <p:spPr>
          <a:xfrm>
            <a:off x="1828800" y="3735630"/>
            <a:ext cx="8534400" cy="1752004"/>
          </a:xfrm>
        </p:spPr>
        <p:txBody>
          <a:bodyPr lIns="0" tIns="0" rIns="0" bIns="0"/>
          <a:lstStyle>
            <a:lvl1pPr marL="0" indent="0" algn="ctr">
              <a:buNone/>
              <a:defRPr b="0"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add section subtitle</a:t>
            </a:r>
            <a:endParaRPr lang="en-CA" dirty="0"/>
          </a:p>
        </p:txBody>
      </p:sp>
      <p:sp>
        <p:nvSpPr>
          <p:cNvPr id="11" name="Rectangle 10">
            <a:extLst>
              <a:ext uri="{FF2B5EF4-FFF2-40B4-BE49-F238E27FC236}">
                <a16:creationId xmlns:a16="http://schemas.microsoft.com/office/drawing/2014/main" id="{83DB0C4A-0565-5F47-82BA-8B2815B8DA6E}"/>
              </a:ext>
            </a:extLst>
          </p:cNvPr>
          <p:cNvSpPr/>
          <p:nvPr userDrawn="1"/>
        </p:nvSpPr>
        <p:spPr>
          <a:xfrm>
            <a:off x="5645250" y="3348852"/>
            <a:ext cx="901501" cy="106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Slide Number Placeholder 1">
            <a:extLst>
              <a:ext uri="{FF2B5EF4-FFF2-40B4-BE49-F238E27FC236}">
                <a16:creationId xmlns:a16="http://schemas.microsoft.com/office/drawing/2014/main" id="{C80E4BFF-6BC0-CE48-BDC2-E9AF7A451548}"/>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rgbClr val="5F6A72"/>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1398"/>
            <a:ext cx="1524000" cy="428413"/>
          </a:xfrm>
          <a:prstGeom prst="rect">
            <a:avLst/>
          </a:prstGeom>
        </p:spPr>
      </p:pic>
    </p:spTree>
    <p:extLst>
      <p:ext uri="{BB962C8B-B14F-4D97-AF65-F5344CB8AC3E}">
        <p14:creationId xmlns:p14="http://schemas.microsoft.com/office/powerpoint/2010/main" val="37419582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r (Dark)">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7" name="Title 1">
            <a:extLst>
              <a:ext uri="{FF2B5EF4-FFF2-40B4-BE49-F238E27FC236}">
                <a16:creationId xmlns:a16="http://schemas.microsoft.com/office/drawing/2014/main" id="{D5FF3AA9-C096-5042-98A3-25B775F60D1D}"/>
              </a:ext>
            </a:extLst>
          </p:cNvPr>
          <p:cNvSpPr>
            <a:spLocks noGrp="1"/>
          </p:cNvSpPr>
          <p:nvPr>
            <p:ph type="ctrTitle" hasCustomPrompt="1"/>
          </p:nvPr>
        </p:nvSpPr>
        <p:spPr>
          <a:xfrm>
            <a:off x="914400" y="905718"/>
            <a:ext cx="10363200" cy="2190716"/>
          </a:xfrm>
        </p:spPr>
        <p:txBody>
          <a:bodyPr lIns="0" tIns="0" rIns="0" bIns="0" anchor="b" anchorCtr="0"/>
          <a:lstStyle>
            <a:lvl1pPr algn="ctr">
              <a:defRPr b="0">
                <a:solidFill>
                  <a:schemeClr val="bg1"/>
                </a:solidFill>
              </a:defRPr>
            </a:lvl1pPr>
          </a:lstStyle>
          <a:p>
            <a:r>
              <a:rPr lang="en-US" dirty="0"/>
              <a:t>Click to add section title</a:t>
            </a:r>
            <a:endParaRPr lang="en-CA" dirty="0"/>
          </a:p>
        </p:txBody>
      </p:sp>
      <p:sp>
        <p:nvSpPr>
          <p:cNvPr id="9" name="Subtitle 2">
            <a:extLst>
              <a:ext uri="{FF2B5EF4-FFF2-40B4-BE49-F238E27FC236}">
                <a16:creationId xmlns:a16="http://schemas.microsoft.com/office/drawing/2014/main" id="{D039A923-0258-164F-A488-8BC51BE10E15}"/>
              </a:ext>
            </a:extLst>
          </p:cNvPr>
          <p:cNvSpPr>
            <a:spLocks noGrp="1"/>
          </p:cNvSpPr>
          <p:nvPr>
            <p:ph type="subTitle" idx="1" hasCustomPrompt="1"/>
          </p:nvPr>
        </p:nvSpPr>
        <p:spPr>
          <a:xfrm>
            <a:off x="1828800" y="3735630"/>
            <a:ext cx="8534400" cy="1752004"/>
          </a:xfrm>
        </p:spPr>
        <p:txBody>
          <a:bodyPr lIns="0" tIns="0" rIns="0" bIns="0"/>
          <a:lstStyle>
            <a:lvl1pPr marL="0" indent="0" algn="ctr">
              <a:buNone/>
              <a:defRPr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add section subtitle</a:t>
            </a:r>
            <a:endParaRPr lang="en-CA" dirty="0"/>
          </a:p>
        </p:txBody>
      </p:sp>
      <p:sp>
        <p:nvSpPr>
          <p:cNvPr id="10" name="Rectangle 9">
            <a:extLst>
              <a:ext uri="{FF2B5EF4-FFF2-40B4-BE49-F238E27FC236}">
                <a16:creationId xmlns:a16="http://schemas.microsoft.com/office/drawing/2014/main" id="{7A60EB15-79C0-8843-996A-FDCECF1B1958}"/>
              </a:ext>
            </a:extLst>
          </p:cNvPr>
          <p:cNvSpPr/>
          <p:nvPr userDrawn="1"/>
        </p:nvSpPr>
        <p:spPr>
          <a:xfrm>
            <a:off x="5645250" y="3348852"/>
            <a:ext cx="901501" cy="106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Slide Number Placeholder 1">
            <a:extLst>
              <a:ext uri="{FF2B5EF4-FFF2-40B4-BE49-F238E27FC236}">
                <a16:creationId xmlns:a16="http://schemas.microsoft.com/office/drawing/2014/main" id="{1AC16F65-694D-F14E-9914-32F826C69849}"/>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chemeClr val="bg1"/>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spTree>
    <p:extLst>
      <p:ext uri="{BB962C8B-B14F-4D97-AF65-F5344CB8AC3E}">
        <p14:creationId xmlns:p14="http://schemas.microsoft.com/office/powerpoint/2010/main" val="38312598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 (Colour)">
    <p:bg>
      <p:bgPr>
        <a:solidFill>
          <a:schemeClr val="accent2"/>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9" name="Rectangle 8"/>
          <p:cNvSpPr/>
          <p:nvPr userDrawn="1"/>
        </p:nvSpPr>
        <p:spPr>
          <a:xfrm>
            <a:off x="0" y="6760464"/>
            <a:ext cx="12192000" cy="975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p>
        </p:txBody>
      </p:sp>
      <p:sp>
        <p:nvSpPr>
          <p:cNvPr id="10" name="Title 1">
            <a:extLst>
              <a:ext uri="{FF2B5EF4-FFF2-40B4-BE49-F238E27FC236}">
                <a16:creationId xmlns:a16="http://schemas.microsoft.com/office/drawing/2014/main" id="{CBBBC93A-5772-BA44-A64A-AA8C527E2424}"/>
              </a:ext>
            </a:extLst>
          </p:cNvPr>
          <p:cNvSpPr>
            <a:spLocks noGrp="1"/>
          </p:cNvSpPr>
          <p:nvPr>
            <p:ph type="ctrTitle" hasCustomPrompt="1"/>
          </p:nvPr>
        </p:nvSpPr>
        <p:spPr>
          <a:xfrm>
            <a:off x="914400" y="905718"/>
            <a:ext cx="10363200" cy="2190716"/>
          </a:xfrm>
        </p:spPr>
        <p:txBody>
          <a:bodyPr lIns="0" tIns="0" rIns="0" bIns="0" anchor="b" anchorCtr="0"/>
          <a:lstStyle>
            <a:lvl1pPr algn="ctr">
              <a:defRPr b="0">
                <a:solidFill>
                  <a:schemeClr val="bg1"/>
                </a:solidFill>
              </a:defRPr>
            </a:lvl1pPr>
          </a:lstStyle>
          <a:p>
            <a:r>
              <a:rPr lang="en-US" dirty="0"/>
              <a:t>Click to add section title</a:t>
            </a:r>
            <a:endParaRPr lang="en-CA" dirty="0"/>
          </a:p>
        </p:txBody>
      </p:sp>
      <p:sp>
        <p:nvSpPr>
          <p:cNvPr id="11" name="Subtitle 2">
            <a:extLst>
              <a:ext uri="{FF2B5EF4-FFF2-40B4-BE49-F238E27FC236}">
                <a16:creationId xmlns:a16="http://schemas.microsoft.com/office/drawing/2014/main" id="{2B57F7FB-B53B-F94F-9170-031F1333F6D2}"/>
              </a:ext>
            </a:extLst>
          </p:cNvPr>
          <p:cNvSpPr>
            <a:spLocks noGrp="1"/>
          </p:cNvSpPr>
          <p:nvPr>
            <p:ph type="subTitle" idx="1" hasCustomPrompt="1"/>
          </p:nvPr>
        </p:nvSpPr>
        <p:spPr>
          <a:xfrm>
            <a:off x="1828800" y="3735630"/>
            <a:ext cx="8534400" cy="1752004"/>
          </a:xfrm>
        </p:spPr>
        <p:txBody>
          <a:bodyPr lIns="0" tIns="0" rIns="0" bIns="0"/>
          <a:lstStyle>
            <a:lvl1pPr marL="0" indent="0" algn="ctr">
              <a:buNone/>
              <a:defRPr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add section subtitle</a:t>
            </a:r>
            <a:endParaRPr lang="en-CA" dirty="0"/>
          </a:p>
        </p:txBody>
      </p:sp>
      <p:sp>
        <p:nvSpPr>
          <p:cNvPr id="12" name="Rectangle 11">
            <a:extLst>
              <a:ext uri="{FF2B5EF4-FFF2-40B4-BE49-F238E27FC236}">
                <a16:creationId xmlns:a16="http://schemas.microsoft.com/office/drawing/2014/main" id="{4A4F7847-ACE9-6349-B9B4-E73FA7DBDEDC}"/>
              </a:ext>
            </a:extLst>
          </p:cNvPr>
          <p:cNvSpPr/>
          <p:nvPr userDrawn="1"/>
        </p:nvSpPr>
        <p:spPr>
          <a:xfrm>
            <a:off x="5645250" y="3348852"/>
            <a:ext cx="901501" cy="1062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Slide Number Placeholder 1">
            <a:extLst>
              <a:ext uri="{FF2B5EF4-FFF2-40B4-BE49-F238E27FC236}">
                <a16:creationId xmlns:a16="http://schemas.microsoft.com/office/drawing/2014/main" id="{6001A301-434E-A44D-80D0-6002EEEA94F1}"/>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chemeClr val="bg1"/>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spTree>
    <p:extLst>
      <p:ext uri="{BB962C8B-B14F-4D97-AF65-F5344CB8AC3E}">
        <p14:creationId xmlns:p14="http://schemas.microsoft.com/office/powerpoint/2010/main" val="32437463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mphasis (Light)">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219200" y="1237960"/>
            <a:ext cx="9753600" cy="4303275"/>
          </a:xfrm>
        </p:spPr>
        <p:txBody>
          <a:bodyPr anchor="ctr"/>
          <a:lstStyle>
            <a:lvl1pPr marL="0" indent="0" algn="ctr">
              <a:buNone/>
              <a:defRPr sz="4267" b="0"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add a point you want to emphasize.</a:t>
            </a:r>
            <a:endParaRPr lang="en-CA" dirty="0"/>
          </a:p>
        </p:txBody>
      </p:sp>
      <p:sp>
        <p:nvSpPr>
          <p:cNvPr id="12" name="Slide Number Placeholder 1">
            <a:extLst>
              <a:ext uri="{FF2B5EF4-FFF2-40B4-BE49-F238E27FC236}">
                <a16:creationId xmlns:a16="http://schemas.microsoft.com/office/drawing/2014/main" id="{425FD500-ADFA-CF4B-80F1-FD72C6992803}"/>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rgbClr val="5F6A72"/>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1398"/>
            <a:ext cx="1524000" cy="428413"/>
          </a:xfrm>
          <a:prstGeom prst="rect">
            <a:avLst/>
          </a:prstGeom>
        </p:spPr>
      </p:pic>
    </p:spTree>
    <p:extLst>
      <p:ext uri="{BB962C8B-B14F-4D97-AF65-F5344CB8AC3E}">
        <p14:creationId xmlns:p14="http://schemas.microsoft.com/office/powerpoint/2010/main" val="28649477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mphasis (Dark)">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9" name="Subtitle 2">
            <a:extLst>
              <a:ext uri="{FF2B5EF4-FFF2-40B4-BE49-F238E27FC236}">
                <a16:creationId xmlns:a16="http://schemas.microsoft.com/office/drawing/2014/main" id="{D6C6EC09-260E-7844-A3F8-F74886BBBE83}"/>
              </a:ext>
            </a:extLst>
          </p:cNvPr>
          <p:cNvSpPr>
            <a:spLocks noGrp="1"/>
          </p:cNvSpPr>
          <p:nvPr>
            <p:ph type="subTitle" idx="1" hasCustomPrompt="1"/>
          </p:nvPr>
        </p:nvSpPr>
        <p:spPr>
          <a:xfrm>
            <a:off x="1219200" y="1237960"/>
            <a:ext cx="9753600" cy="4303275"/>
          </a:xfrm>
        </p:spPr>
        <p:txBody>
          <a:bodyPr anchor="ctr"/>
          <a:lstStyle>
            <a:lvl1pPr marL="0" indent="0" algn="ctr">
              <a:buNone/>
              <a:defRPr sz="4267"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add a point you want to emphasize.</a:t>
            </a:r>
            <a:endParaRPr lang="en-CA" dirty="0"/>
          </a:p>
        </p:txBody>
      </p:sp>
      <p:sp>
        <p:nvSpPr>
          <p:cNvPr id="10" name="Slide Number Placeholder 1">
            <a:extLst>
              <a:ext uri="{FF2B5EF4-FFF2-40B4-BE49-F238E27FC236}">
                <a16:creationId xmlns:a16="http://schemas.microsoft.com/office/drawing/2014/main" id="{4BD0DB17-994A-D740-9A0F-0902A7FFCF16}"/>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chemeClr val="bg1"/>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spTree>
    <p:extLst>
      <p:ext uri="{BB962C8B-B14F-4D97-AF65-F5344CB8AC3E}">
        <p14:creationId xmlns:p14="http://schemas.microsoft.com/office/powerpoint/2010/main" val="49179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mphasis (Colour)">
    <p:bg>
      <p:bgPr>
        <a:solidFill>
          <a:schemeClr val="accent2"/>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10" name="Rectangle 9"/>
          <p:cNvSpPr/>
          <p:nvPr userDrawn="1"/>
        </p:nvSpPr>
        <p:spPr>
          <a:xfrm>
            <a:off x="0" y="6760464"/>
            <a:ext cx="12192000" cy="975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p>
        </p:txBody>
      </p:sp>
      <p:sp>
        <p:nvSpPr>
          <p:cNvPr id="9" name="Subtitle 2">
            <a:extLst>
              <a:ext uri="{FF2B5EF4-FFF2-40B4-BE49-F238E27FC236}">
                <a16:creationId xmlns:a16="http://schemas.microsoft.com/office/drawing/2014/main" id="{9BFDAEB0-C263-3249-9B91-A576F97273C4}"/>
              </a:ext>
            </a:extLst>
          </p:cNvPr>
          <p:cNvSpPr>
            <a:spLocks noGrp="1"/>
          </p:cNvSpPr>
          <p:nvPr>
            <p:ph type="subTitle" idx="1" hasCustomPrompt="1"/>
          </p:nvPr>
        </p:nvSpPr>
        <p:spPr>
          <a:xfrm>
            <a:off x="1219200" y="1237960"/>
            <a:ext cx="9753600" cy="4303275"/>
          </a:xfrm>
        </p:spPr>
        <p:txBody>
          <a:bodyPr anchor="ctr"/>
          <a:lstStyle>
            <a:lvl1pPr marL="0" indent="0" algn="ctr">
              <a:buNone/>
              <a:defRPr sz="4267"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add a point you want to emphasize.</a:t>
            </a:r>
            <a:endParaRPr lang="en-CA" dirty="0"/>
          </a:p>
        </p:txBody>
      </p:sp>
    </p:spTree>
    <p:extLst>
      <p:ext uri="{BB962C8B-B14F-4D97-AF65-F5344CB8AC3E}">
        <p14:creationId xmlns:p14="http://schemas.microsoft.com/office/powerpoint/2010/main" val="13663393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title">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07435" y="2006601"/>
            <a:ext cx="10177131" cy="381270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0" name="Title 1">
            <a:extLst>
              <a:ext uri="{FF2B5EF4-FFF2-40B4-BE49-F238E27FC236}">
                <a16:creationId xmlns:a16="http://schemas.microsoft.com/office/drawing/2014/main" id="{05A4F9AA-7CFA-3E45-A6C5-88CCE63E1F10}"/>
              </a:ext>
            </a:extLst>
          </p:cNvPr>
          <p:cNvSpPr>
            <a:spLocks noGrp="1"/>
          </p:cNvSpPr>
          <p:nvPr>
            <p:ph type="title" hasCustomPrompt="1"/>
          </p:nvPr>
        </p:nvSpPr>
        <p:spPr>
          <a:xfrm>
            <a:off x="623392" y="588163"/>
            <a:ext cx="10959008" cy="758957"/>
          </a:xfrm>
        </p:spPr>
        <p:txBody>
          <a:bodyPr anchor="b"/>
          <a:lstStyle>
            <a:lvl1pPr>
              <a:defRPr b="0">
                <a:solidFill>
                  <a:schemeClr val="accent3"/>
                </a:solidFill>
              </a:defRPr>
            </a:lvl1pPr>
          </a:lstStyle>
          <a:p>
            <a:r>
              <a:rPr lang="en-US" dirty="0"/>
              <a:t>Text content slide</a:t>
            </a:r>
            <a:endParaRPr lang="en-CA"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1398"/>
            <a:ext cx="1524000" cy="428413"/>
          </a:xfrm>
          <a:prstGeom prst="rect">
            <a:avLst/>
          </a:prstGeom>
        </p:spPr>
      </p:pic>
    </p:spTree>
    <p:extLst>
      <p:ext uri="{BB962C8B-B14F-4D97-AF65-F5344CB8AC3E}">
        <p14:creationId xmlns:p14="http://schemas.microsoft.com/office/powerpoint/2010/main" val="2659286065"/>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no title">
    <p:spTree>
      <p:nvGrpSpPr>
        <p:cNvPr id="1" name=""/>
        <p:cNvGrpSpPr/>
        <p:nvPr/>
      </p:nvGrpSpPr>
      <p:grpSpPr>
        <a:xfrm>
          <a:off x="0" y="0"/>
          <a:ext cx="0" cy="0"/>
          <a:chOff x="0" y="0"/>
          <a:chExt cx="0" cy="0"/>
        </a:xfrm>
      </p:grpSpPr>
      <p:sp>
        <p:nvSpPr>
          <p:cNvPr id="6" name="Content Placeholder 2"/>
          <p:cNvSpPr>
            <a:spLocks noGrp="1"/>
          </p:cNvSpPr>
          <p:nvPr>
            <p:ph idx="1"/>
          </p:nvPr>
        </p:nvSpPr>
        <p:spPr>
          <a:xfrm>
            <a:off x="609600" y="584200"/>
            <a:ext cx="10972800" cy="53721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1398"/>
            <a:ext cx="1524000" cy="428413"/>
          </a:xfrm>
          <a:prstGeom prst="rect">
            <a:avLst/>
          </a:prstGeom>
        </p:spPr>
      </p:pic>
    </p:spTree>
    <p:extLst>
      <p:ext uri="{BB962C8B-B14F-4D97-AF65-F5344CB8AC3E}">
        <p14:creationId xmlns:p14="http://schemas.microsoft.com/office/powerpoint/2010/main" val="38908495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e / Contras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24E056-0060-F047-943E-3150CB1524C2}"/>
              </a:ext>
            </a:extLst>
          </p:cNvPr>
          <p:cNvSpPr/>
          <p:nvPr userDrawn="1"/>
        </p:nvSpPr>
        <p:spPr>
          <a:xfrm>
            <a:off x="6096000" y="0"/>
            <a:ext cx="6096000" cy="6756400"/>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Content Placeholder 2"/>
          <p:cNvSpPr>
            <a:spLocks noGrp="1"/>
          </p:cNvSpPr>
          <p:nvPr>
            <p:ph sz="half" idx="1"/>
          </p:nvPr>
        </p:nvSpPr>
        <p:spPr>
          <a:xfrm>
            <a:off x="623392" y="2047783"/>
            <a:ext cx="4837608" cy="3877495"/>
          </a:xfrm>
        </p:spPr>
        <p:txBody>
          <a:bodyPr/>
          <a:lstStyle>
            <a:lvl1pPr>
              <a:defRPr sz="2400">
                <a:solidFill>
                  <a:schemeClr val="tx1"/>
                </a:solidFill>
              </a:defRPr>
            </a:lvl1pPr>
            <a:lvl2pPr>
              <a:defRPr sz="1867">
                <a:solidFill>
                  <a:schemeClr val="tx1"/>
                </a:solidFill>
              </a:defRPr>
            </a:lvl2pPr>
            <a:lvl3pPr>
              <a:defRPr sz="1867">
                <a:solidFill>
                  <a:schemeClr val="tx1"/>
                </a:solidFill>
              </a:defRPr>
            </a:lvl3pPr>
            <a:lvl4pPr>
              <a:defRPr sz="1867">
                <a:solidFill>
                  <a:schemeClr val="tx1"/>
                </a:solidFill>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6719392" y="2047783"/>
            <a:ext cx="4837608" cy="3877495"/>
          </a:xfrm>
        </p:spPr>
        <p:txBody>
          <a:bodyPr/>
          <a:lstStyle>
            <a:lvl1pPr>
              <a:defRPr sz="2400">
                <a:solidFill>
                  <a:schemeClr val="tx1"/>
                </a:solidFill>
              </a:defRPr>
            </a:lvl1pPr>
            <a:lvl2pPr>
              <a:defRPr sz="1867">
                <a:solidFill>
                  <a:schemeClr val="tx1"/>
                </a:solidFill>
              </a:defRPr>
            </a:lvl2pPr>
            <a:lvl3pPr>
              <a:defRPr sz="1867">
                <a:solidFill>
                  <a:schemeClr val="tx1"/>
                </a:solidFill>
              </a:defRPr>
            </a:lvl3pPr>
            <a:lvl4pPr>
              <a:defRPr sz="1867">
                <a:solidFill>
                  <a:schemeClr val="tx1"/>
                </a:solidFill>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34" name="Title 1">
            <a:extLst>
              <a:ext uri="{FF2B5EF4-FFF2-40B4-BE49-F238E27FC236}">
                <a16:creationId xmlns:a16="http://schemas.microsoft.com/office/drawing/2014/main" id="{3DEEA8F2-FD20-C944-86A1-F72E5972CF2D}"/>
              </a:ext>
            </a:extLst>
          </p:cNvPr>
          <p:cNvSpPr>
            <a:spLocks noGrp="1"/>
          </p:cNvSpPr>
          <p:nvPr>
            <p:ph type="title" hasCustomPrompt="1"/>
          </p:nvPr>
        </p:nvSpPr>
        <p:spPr>
          <a:xfrm>
            <a:off x="6719392" y="588163"/>
            <a:ext cx="4837608" cy="758957"/>
          </a:xfrm>
        </p:spPr>
        <p:txBody>
          <a:bodyPr anchor="b"/>
          <a:lstStyle>
            <a:lvl1pPr>
              <a:defRPr b="0">
                <a:solidFill>
                  <a:schemeClr val="accent3"/>
                </a:solidFill>
              </a:defRPr>
            </a:lvl1pPr>
          </a:lstStyle>
          <a:p>
            <a:r>
              <a:rPr lang="en-US" dirty="0"/>
              <a:t>Concept #2</a:t>
            </a:r>
            <a:endParaRPr lang="en-CA" dirty="0"/>
          </a:p>
        </p:txBody>
      </p:sp>
      <p:cxnSp>
        <p:nvCxnSpPr>
          <p:cNvPr id="35" name="Straight Connector 34">
            <a:extLst>
              <a:ext uri="{FF2B5EF4-FFF2-40B4-BE49-F238E27FC236}">
                <a16:creationId xmlns:a16="http://schemas.microsoft.com/office/drawing/2014/main" id="{977A2D19-1116-C84A-B924-7BE0A77CCD2C}"/>
              </a:ext>
            </a:extLst>
          </p:cNvPr>
          <p:cNvCxnSpPr>
            <a:cxnSpLocks/>
          </p:cNvCxnSpPr>
          <p:nvPr userDrawn="1"/>
        </p:nvCxnSpPr>
        <p:spPr>
          <a:xfrm>
            <a:off x="6843022" y="1412776"/>
            <a:ext cx="460195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66886E5-3998-DB46-B647-0C5B0CCFFCC3}"/>
              </a:ext>
            </a:extLst>
          </p:cNvPr>
          <p:cNvCxnSpPr>
            <a:cxnSpLocks/>
          </p:cNvCxnSpPr>
          <p:nvPr userDrawn="1"/>
        </p:nvCxnSpPr>
        <p:spPr>
          <a:xfrm>
            <a:off x="747022" y="1403924"/>
            <a:ext cx="460195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 Placeholder 50">
            <a:extLst>
              <a:ext uri="{FF2B5EF4-FFF2-40B4-BE49-F238E27FC236}">
                <a16:creationId xmlns:a16="http://schemas.microsoft.com/office/drawing/2014/main" id="{07D2C18B-0EFA-454F-8FCB-5CA4BEE7A2DA}"/>
              </a:ext>
            </a:extLst>
          </p:cNvPr>
          <p:cNvSpPr>
            <a:spLocks noGrp="1"/>
          </p:cNvSpPr>
          <p:nvPr>
            <p:ph type="body" sz="quarter" idx="10" hasCustomPrompt="1"/>
          </p:nvPr>
        </p:nvSpPr>
        <p:spPr>
          <a:xfrm>
            <a:off x="623392" y="585682"/>
            <a:ext cx="4837608" cy="767292"/>
          </a:xfrm>
        </p:spPr>
        <p:txBody>
          <a:bodyPr/>
          <a:lstStyle>
            <a:lvl1pPr marL="0" indent="0">
              <a:buNone/>
              <a:defRPr sz="4267">
                <a:solidFill>
                  <a:schemeClr val="accent3"/>
                </a:solidFill>
              </a:defRPr>
            </a:lvl1pPr>
          </a:lstStyle>
          <a:p>
            <a:pPr lvl="0"/>
            <a:r>
              <a:rPr lang="en-US" dirty="0"/>
              <a:t>Concept #1</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1398"/>
            <a:ext cx="1524000" cy="428413"/>
          </a:xfrm>
          <a:prstGeom prst="rect">
            <a:avLst/>
          </a:prstGeom>
        </p:spPr>
      </p:pic>
    </p:spTree>
    <p:extLst>
      <p:ext uri="{BB962C8B-B14F-4D97-AF65-F5344CB8AC3E}">
        <p14:creationId xmlns:p14="http://schemas.microsoft.com/office/powerpoint/2010/main" val="37687405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re / Contrast (Colour)">
    <p:bg>
      <p:bgPr>
        <a:solidFill>
          <a:schemeClr val="accent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24E056-0060-F047-943E-3150CB1524C2}"/>
              </a:ext>
            </a:extLst>
          </p:cNvPr>
          <p:cNvSpPr/>
          <p:nvPr userDrawn="1"/>
        </p:nvSpPr>
        <p:spPr>
          <a:xfrm>
            <a:off x="6096000" y="0"/>
            <a:ext cx="6096000" cy="6756400"/>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Content Placeholder 2"/>
          <p:cNvSpPr>
            <a:spLocks noGrp="1"/>
          </p:cNvSpPr>
          <p:nvPr>
            <p:ph sz="half" idx="1"/>
          </p:nvPr>
        </p:nvSpPr>
        <p:spPr>
          <a:xfrm>
            <a:off x="623392" y="2047783"/>
            <a:ext cx="4837608" cy="3877495"/>
          </a:xfrm>
        </p:spPr>
        <p:txBody>
          <a:bodyPr/>
          <a:lstStyle>
            <a:lvl1pPr>
              <a:defRPr sz="2400">
                <a:solidFill>
                  <a:schemeClr val="bg1"/>
                </a:solidFill>
              </a:defRPr>
            </a:lvl1pPr>
            <a:lvl2pPr>
              <a:defRPr sz="1867">
                <a:solidFill>
                  <a:schemeClr val="bg1"/>
                </a:solidFill>
              </a:defRPr>
            </a:lvl2pPr>
            <a:lvl3pPr>
              <a:defRPr sz="1867">
                <a:solidFill>
                  <a:schemeClr val="bg1"/>
                </a:solidFill>
              </a:defRPr>
            </a:lvl3pPr>
            <a:lvl4pPr>
              <a:defRPr sz="1867">
                <a:solidFill>
                  <a:schemeClr val="bg1"/>
                </a:solidFill>
              </a:defRPr>
            </a:lvl4pPr>
            <a:lvl5pPr>
              <a:defRPr sz="1867">
                <a:solidFill>
                  <a:schemeClr val="bg1"/>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6719392" y="2047783"/>
            <a:ext cx="4837608" cy="3877495"/>
          </a:xfrm>
        </p:spPr>
        <p:txBody>
          <a:bodyPr/>
          <a:lstStyle>
            <a:lvl1pPr>
              <a:defRPr sz="2400">
                <a:solidFill>
                  <a:schemeClr val="bg1"/>
                </a:solidFill>
              </a:defRPr>
            </a:lvl1pPr>
            <a:lvl2pPr>
              <a:defRPr sz="1867">
                <a:solidFill>
                  <a:schemeClr val="bg1"/>
                </a:solidFill>
              </a:defRPr>
            </a:lvl2pPr>
            <a:lvl3pPr>
              <a:defRPr sz="1867">
                <a:solidFill>
                  <a:schemeClr val="bg1"/>
                </a:solidFill>
              </a:defRPr>
            </a:lvl3pPr>
            <a:lvl4pPr>
              <a:defRPr sz="1867">
                <a:solidFill>
                  <a:schemeClr val="bg1"/>
                </a:solidFill>
              </a:defRPr>
            </a:lvl4pPr>
            <a:lvl5pPr>
              <a:defRPr sz="1867">
                <a:solidFill>
                  <a:schemeClr val="bg1"/>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34" name="Title 1">
            <a:extLst>
              <a:ext uri="{FF2B5EF4-FFF2-40B4-BE49-F238E27FC236}">
                <a16:creationId xmlns:a16="http://schemas.microsoft.com/office/drawing/2014/main" id="{3DEEA8F2-FD20-C944-86A1-F72E5972CF2D}"/>
              </a:ext>
            </a:extLst>
          </p:cNvPr>
          <p:cNvSpPr>
            <a:spLocks noGrp="1"/>
          </p:cNvSpPr>
          <p:nvPr>
            <p:ph type="title" hasCustomPrompt="1"/>
          </p:nvPr>
        </p:nvSpPr>
        <p:spPr>
          <a:xfrm>
            <a:off x="6719392" y="588163"/>
            <a:ext cx="4837608" cy="758957"/>
          </a:xfrm>
        </p:spPr>
        <p:txBody>
          <a:bodyPr anchor="b"/>
          <a:lstStyle>
            <a:lvl1pPr>
              <a:defRPr b="0">
                <a:solidFill>
                  <a:schemeClr val="bg1"/>
                </a:solidFill>
              </a:defRPr>
            </a:lvl1pPr>
          </a:lstStyle>
          <a:p>
            <a:r>
              <a:rPr lang="en-US" dirty="0"/>
              <a:t>Concept #2</a:t>
            </a:r>
            <a:endParaRPr lang="en-CA" dirty="0"/>
          </a:p>
        </p:txBody>
      </p:sp>
      <p:cxnSp>
        <p:nvCxnSpPr>
          <p:cNvPr id="35" name="Straight Connector 34">
            <a:extLst>
              <a:ext uri="{FF2B5EF4-FFF2-40B4-BE49-F238E27FC236}">
                <a16:creationId xmlns:a16="http://schemas.microsoft.com/office/drawing/2014/main" id="{977A2D19-1116-C84A-B924-7BE0A77CCD2C}"/>
              </a:ext>
            </a:extLst>
          </p:cNvPr>
          <p:cNvCxnSpPr>
            <a:cxnSpLocks/>
          </p:cNvCxnSpPr>
          <p:nvPr userDrawn="1"/>
        </p:nvCxnSpPr>
        <p:spPr>
          <a:xfrm>
            <a:off x="6843022" y="1412776"/>
            <a:ext cx="460195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66886E5-3998-DB46-B647-0C5B0CCFFCC3}"/>
              </a:ext>
            </a:extLst>
          </p:cNvPr>
          <p:cNvCxnSpPr>
            <a:cxnSpLocks/>
          </p:cNvCxnSpPr>
          <p:nvPr userDrawn="1"/>
        </p:nvCxnSpPr>
        <p:spPr>
          <a:xfrm>
            <a:off x="747022" y="1403924"/>
            <a:ext cx="460195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CD8BCBB-0B06-1640-B37C-E93E1BD483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12" name="Rectangle 11">
            <a:extLst>
              <a:ext uri="{FF2B5EF4-FFF2-40B4-BE49-F238E27FC236}">
                <a16:creationId xmlns:a16="http://schemas.microsoft.com/office/drawing/2014/main" id="{534161E6-DA0F-F149-8BF3-DDA07282D9A4}"/>
              </a:ext>
            </a:extLst>
          </p:cNvPr>
          <p:cNvSpPr/>
          <p:nvPr userDrawn="1"/>
        </p:nvSpPr>
        <p:spPr>
          <a:xfrm>
            <a:off x="0" y="6760464"/>
            <a:ext cx="12192000" cy="975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p>
        </p:txBody>
      </p:sp>
      <p:sp>
        <p:nvSpPr>
          <p:cNvPr id="13" name="Text Placeholder 50">
            <a:extLst>
              <a:ext uri="{FF2B5EF4-FFF2-40B4-BE49-F238E27FC236}">
                <a16:creationId xmlns:a16="http://schemas.microsoft.com/office/drawing/2014/main" id="{27E3A62C-72C3-AD43-99F2-39AEE5FF90AA}"/>
              </a:ext>
            </a:extLst>
          </p:cNvPr>
          <p:cNvSpPr>
            <a:spLocks noGrp="1"/>
          </p:cNvSpPr>
          <p:nvPr>
            <p:ph type="body" sz="quarter" idx="10" hasCustomPrompt="1"/>
          </p:nvPr>
        </p:nvSpPr>
        <p:spPr>
          <a:xfrm>
            <a:off x="623392" y="585682"/>
            <a:ext cx="4837608" cy="767292"/>
          </a:xfrm>
        </p:spPr>
        <p:txBody>
          <a:bodyPr/>
          <a:lstStyle>
            <a:lvl1pPr marL="0" indent="0">
              <a:buNone/>
              <a:defRPr sz="4267">
                <a:solidFill>
                  <a:schemeClr val="bg1"/>
                </a:solidFill>
              </a:defRPr>
            </a:lvl1pPr>
          </a:lstStyle>
          <a:p>
            <a:pPr lvl="0"/>
            <a:r>
              <a:rPr lang="en-US" dirty="0"/>
              <a:t>Concept #1</a:t>
            </a:r>
          </a:p>
        </p:txBody>
      </p:sp>
    </p:spTree>
    <p:extLst>
      <p:ext uri="{BB962C8B-B14F-4D97-AF65-F5344CB8AC3E}">
        <p14:creationId xmlns:p14="http://schemas.microsoft.com/office/powerpoint/2010/main" val="2062326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Colour)">
    <p:bg>
      <p:bgPr>
        <a:solidFill>
          <a:schemeClr val="accent2"/>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9" name="Rectangle 8"/>
          <p:cNvSpPr/>
          <p:nvPr userDrawn="1"/>
        </p:nvSpPr>
        <p:spPr>
          <a:xfrm>
            <a:off x="0" y="6760464"/>
            <a:ext cx="12192000" cy="975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p>
        </p:txBody>
      </p:sp>
      <p:sp>
        <p:nvSpPr>
          <p:cNvPr id="10" name="Title 1">
            <a:extLst>
              <a:ext uri="{FF2B5EF4-FFF2-40B4-BE49-F238E27FC236}">
                <a16:creationId xmlns:a16="http://schemas.microsoft.com/office/drawing/2014/main" id="{CBBBC93A-5772-BA44-A64A-AA8C527E2424}"/>
              </a:ext>
            </a:extLst>
          </p:cNvPr>
          <p:cNvSpPr>
            <a:spLocks noGrp="1"/>
          </p:cNvSpPr>
          <p:nvPr>
            <p:ph type="ctrTitle" hasCustomPrompt="1"/>
          </p:nvPr>
        </p:nvSpPr>
        <p:spPr>
          <a:xfrm>
            <a:off x="914400" y="905718"/>
            <a:ext cx="10363200" cy="2190716"/>
          </a:xfrm>
        </p:spPr>
        <p:txBody>
          <a:bodyPr lIns="0" tIns="0" rIns="0" bIns="0" anchor="b" anchorCtr="0"/>
          <a:lstStyle>
            <a:lvl1pPr algn="ctr">
              <a:defRPr b="0">
                <a:solidFill>
                  <a:schemeClr val="bg1"/>
                </a:solidFill>
              </a:defRPr>
            </a:lvl1pPr>
          </a:lstStyle>
          <a:p>
            <a:r>
              <a:rPr lang="en-US" dirty="0"/>
              <a:t>Click to add section title</a:t>
            </a:r>
            <a:endParaRPr lang="en-CA" dirty="0"/>
          </a:p>
        </p:txBody>
      </p:sp>
      <p:sp>
        <p:nvSpPr>
          <p:cNvPr id="11" name="Subtitle 2">
            <a:extLst>
              <a:ext uri="{FF2B5EF4-FFF2-40B4-BE49-F238E27FC236}">
                <a16:creationId xmlns:a16="http://schemas.microsoft.com/office/drawing/2014/main" id="{2B57F7FB-B53B-F94F-9170-031F1333F6D2}"/>
              </a:ext>
            </a:extLst>
          </p:cNvPr>
          <p:cNvSpPr>
            <a:spLocks noGrp="1"/>
          </p:cNvSpPr>
          <p:nvPr>
            <p:ph type="subTitle" idx="1" hasCustomPrompt="1"/>
          </p:nvPr>
        </p:nvSpPr>
        <p:spPr>
          <a:xfrm>
            <a:off x="1828800" y="3735630"/>
            <a:ext cx="8534400" cy="1752004"/>
          </a:xfrm>
        </p:spPr>
        <p:txBody>
          <a:bodyPr lIns="0" tIns="0" rIns="0" bIns="0"/>
          <a:lstStyle>
            <a:lvl1pPr marL="0" indent="0" algn="ctr">
              <a:buNone/>
              <a:defRPr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add section subtitle</a:t>
            </a:r>
            <a:endParaRPr lang="en-CA" dirty="0"/>
          </a:p>
        </p:txBody>
      </p:sp>
      <p:sp>
        <p:nvSpPr>
          <p:cNvPr id="12" name="Rectangle 11">
            <a:extLst>
              <a:ext uri="{FF2B5EF4-FFF2-40B4-BE49-F238E27FC236}">
                <a16:creationId xmlns:a16="http://schemas.microsoft.com/office/drawing/2014/main" id="{4A4F7847-ACE9-6349-B9B4-E73FA7DBDEDC}"/>
              </a:ext>
            </a:extLst>
          </p:cNvPr>
          <p:cNvSpPr/>
          <p:nvPr userDrawn="1"/>
        </p:nvSpPr>
        <p:spPr>
          <a:xfrm>
            <a:off x="5645250" y="3348852"/>
            <a:ext cx="901501" cy="1062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Slide Number Placeholder 1">
            <a:extLst>
              <a:ext uri="{FF2B5EF4-FFF2-40B4-BE49-F238E27FC236}">
                <a16:creationId xmlns:a16="http://schemas.microsoft.com/office/drawing/2014/main" id="{6001A301-434E-A44D-80D0-6002EEEA94F1}"/>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chemeClr val="bg1"/>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spTree>
    <p:extLst>
      <p:ext uri="{BB962C8B-B14F-4D97-AF65-F5344CB8AC3E}">
        <p14:creationId xmlns:p14="http://schemas.microsoft.com/office/powerpoint/2010/main" val="30608688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slide photo">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12192000" cy="6759923"/>
          </a:xfrm>
        </p:spPr>
        <p:txBody>
          <a:bodyPr/>
          <a:lstStyle>
            <a:lvl1pPr marL="0" indent="0">
              <a:buNone/>
              <a:defRPr baseline="0"/>
            </a:lvl1pPr>
          </a:lstStyle>
          <a:p>
            <a:r>
              <a:rPr lang="en-US" dirty="0"/>
              <a:t>[Insert picture]</a:t>
            </a:r>
            <a:endParaRPr lang="en-CA" dirty="0"/>
          </a:p>
        </p:txBody>
      </p:sp>
      <p:sp>
        <p:nvSpPr>
          <p:cNvPr id="4" name="Content Placeholder 2"/>
          <p:cNvSpPr>
            <a:spLocks noGrp="1"/>
          </p:cNvSpPr>
          <p:nvPr>
            <p:ph idx="1"/>
          </p:nvPr>
        </p:nvSpPr>
        <p:spPr>
          <a:xfrm>
            <a:off x="623392" y="644691"/>
            <a:ext cx="10945216" cy="5472608"/>
          </a:xfrm>
        </p:spPr>
        <p:txBody>
          <a:bodyPr/>
          <a:lstStyle>
            <a:lvl1pPr marL="0" indent="0">
              <a:buNone/>
              <a:defRPr sz="4267">
                <a:solidFill>
                  <a:schemeClr val="bg1"/>
                </a:solidFill>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7451823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2" y="1610212"/>
            <a:ext cx="6934201" cy="965477"/>
          </a:xfrm>
        </p:spPr>
        <p:txBody>
          <a:bodyPr/>
          <a:lstStyle>
            <a:lvl1pPr>
              <a:defRPr/>
            </a:lvl1pPr>
          </a:lstStyle>
          <a:p>
            <a:r>
              <a:rPr lang="en-US" dirty="0"/>
              <a:t>Title</a:t>
            </a:r>
          </a:p>
        </p:txBody>
      </p:sp>
      <p:sp>
        <p:nvSpPr>
          <p:cNvPr id="3" name="Content Placeholder 2"/>
          <p:cNvSpPr>
            <a:spLocks noGrp="1"/>
          </p:cNvSpPr>
          <p:nvPr>
            <p:ph idx="1" hasCustomPrompt="1"/>
          </p:nvPr>
        </p:nvSpPr>
        <p:spPr>
          <a:xfrm>
            <a:off x="838201" y="2727434"/>
            <a:ext cx="6934200" cy="2585545"/>
          </a:xfrm>
        </p:spPr>
        <p:txBody>
          <a:bodyPr>
            <a:normAutofit/>
          </a:bodyPr>
          <a:lstStyle>
            <a:lvl1pPr marL="0" indent="0">
              <a:lnSpc>
                <a:spcPct val="110000"/>
              </a:lnSpc>
              <a:spcBef>
                <a:spcPts val="0"/>
              </a:spcBef>
              <a:spcAft>
                <a:spcPts val="1400"/>
              </a:spcAft>
              <a:buNone/>
              <a:defRPr sz="1800" baseline="0">
                <a:solidFill>
                  <a:schemeClr val="tx1">
                    <a:lumMod val="85000"/>
                    <a:lumOff val="15000"/>
                  </a:schemeClr>
                </a:solidFill>
              </a:defRPr>
            </a:lvl1pPr>
          </a:lstStyle>
          <a:p>
            <a:pPr lvl="0"/>
            <a:r>
              <a:rPr lang="en-US" dirty="0"/>
              <a:t>Body Text</a:t>
            </a:r>
          </a:p>
        </p:txBody>
      </p:sp>
      <p:sp>
        <p:nvSpPr>
          <p:cNvPr id="18" name="Slide Number Placeholder 17">
            <a:extLst>
              <a:ext uri="{FF2B5EF4-FFF2-40B4-BE49-F238E27FC236}">
                <a16:creationId xmlns:a16="http://schemas.microsoft.com/office/drawing/2014/main" id="{24A16EDA-751F-4207-8B7B-8743AF057495}"/>
              </a:ext>
            </a:extLst>
          </p:cNvPr>
          <p:cNvSpPr>
            <a:spLocks noGrp="1"/>
          </p:cNvSpPr>
          <p:nvPr>
            <p:ph type="sldNum" sz="quarter" idx="13"/>
          </p:nvPr>
        </p:nvSpPr>
        <p:spPr>
          <a:xfrm>
            <a:off x="9136380" y="6479628"/>
            <a:ext cx="2743200" cy="365125"/>
          </a:xfrm>
        </p:spPr>
        <p:txBody>
          <a:bodyPr/>
          <a:lstStyle>
            <a:lvl1pPr>
              <a:defRPr>
                <a:solidFill>
                  <a:schemeClr val="bg2">
                    <a:lumMod val="25000"/>
                  </a:schemeClr>
                </a:solidFill>
              </a:defRPr>
            </a:lvl1pPr>
          </a:lstStyle>
          <a:p>
            <a:fld id="{632BDE3A-8A5F-47C4-AA75-58FC1EB2D383}" type="slidenum">
              <a:rPr lang="en-US" smtClean="0"/>
              <a:pPr/>
              <a:t>‹#›</a:t>
            </a:fld>
            <a:endParaRPr lang="en-US"/>
          </a:p>
        </p:txBody>
      </p:sp>
      <p:pic>
        <p:nvPicPr>
          <p:cNvPr id="19" name="Picture 7" descr="C:\Users\nelia.koliesnik\Desktop\Files\PMO\CII\Presentation\alberta.png">
            <a:extLst>
              <a:ext uri="{FF2B5EF4-FFF2-40B4-BE49-F238E27FC236}">
                <a16:creationId xmlns:a16="http://schemas.microsoft.com/office/drawing/2014/main" id="{B5611FE6-0488-47ED-A33A-7237F139BD1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6DA9FC32-D06F-4CDE-958E-B1F36538DE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629" y="169842"/>
            <a:ext cx="1664721" cy="734436"/>
          </a:xfrm>
          <a:prstGeom prst="rect">
            <a:avLst/>
          </a:prstGeom>
        </p:spPr>
      </p:pic>
      <p:sp>
        <p:nvSpPr>
          <p:cNvPr id="22" name="Picture Placeholder 21">
            <a:extLst>
              <a:ext uri="{FF2B5EF4-FFF2-40B4-BE49-F238E27FC236}">
                <a16:creationId xmlns:a16="http://schemas.microsoft.com/office/drawing/2014/main" id="{921F506C-0A73-40D5-92D4-C0E6DC0D9A3D}"/>
              </a:ext>
            </a:extLst>
          </p:cNvPr>
          <p:cNvSpPr>
            <a:spLocks noGrp="1"/>
          </p:cNvSpPr>
          <p:nvPr>
            <p:ph type="pic" sz="quarter" idx="14"/>
          </p:nvPr>
        </p:nvSpPr>
        <p:spPr>
          <a:xfrm>
            <a:off x="8250237" y="1609726"/>
            <a:ext cx="3103563" cy="3703639"/>
          </a:xfrm>
        </p:spPr>
        <p:txBody>
          <a:bodyPr/>
          <a:lstStyle/>
          <a:p>
            <a:endParaRPr lang="en-CA"/>
          </a:p>
        </p:txBody>
      </p:sp>
    </p:spTree>
    <p:extLst>
      <p:ext uri="{BB962C8B-B14F-4D97-AF65-F5344CB8AC3E}">
        <p14:creationId xmlns:p14="http://schemas.microsoft.com/office/powerpoint/2010/main" val="29563344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75421" y="2493085"/>
            <a:ext cx="4971619" cy="2033753"/>
          </a:xfrm>
        </p:spPr>
        <p:txBody>
          <a:bodyPr anchor="ctr">
            <a:normAutofit/>
          </a:bodyPr>
          <a:lstStyle>
            <a:lvl1pPr algn="r">
              <a:defRPr sz="2700"/>
            </a:lvl1pPr>
          </a:lstStyle>
          <a:p>
            <a:r>
              <a:rPr lang="en-US" dirty="0"/>
              <a:t>Title</a:t>
            </a:r>
          </a:p>
        </p:txBody>
      </p:sp>
      <p:sp>
        <p:nvSpPr>
          <p:cNvPr id="3" name="Subtitle 2"/>
          <p:cNvSpPr>
            <a:spLocks noGrp="1"/>
          </p:cNvSpPr>
          <p:nvPr>
            <p:ph type="subTitle" idx="1" hasCustomPrompt="1"/>
          </p:nvPr>
        </p:nvSpPr>
        <p:spPr>
          <a:xfrm>
            <a:off x="6569350" y="2493085"/>
            <a:ext cx="4984220" cy="2033752"/>
          </a:xfrm>
        </p:spPr>
        <p:txBody>
          <a:bodyPr anchor="ctr">
            <a:normAutofit/>
          </a:bodyPr>
          <a:lstStyle>
            <a:lvl1pPr marL="0" indent="0" algn="l">
              <a:buNone/>
              <a:defRPr sz="1350">
                <a:solidFill>
                  <a:schemeClr val="tx1">
                    <a:lumMod val="85000"/>
                    <a:lumOff val="1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p>
        </p:txBody>
      </p:sp>
      <p:sp>
        <p:nvSpPr>
          <p:cNvPr id="9" name="Rectangle 8" descr="Color filled rectangle borde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descr="Color filled rectangle borde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Picture 7" descr="C:\Users\nelia.koliesnik\Desktop\Files\PMO\CII\Presentation\alberta.png">
            <a:extLst>
              <a:ext uri="{FF2B5EF4-FFF2-40B4-BE49-F238E27FC236}">
                <a16:creationId xmlns:a16="http://schemas.microsoft.com/office/drawing/2014/main" id="{EF481957-6D53-4230-8447-1783D9139A0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946105" y="164057"/>
            <a:ext cx="1989270" cy="5386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4358" y="134637"/>
            <a:ext cx="1622989" cy="568094"/>
          </a:xfrm>
          <a:prstGeom prst="rect">
            <a:avLst/>
          </a:prstGeom>
        </p:spPr>
      </p:pic>
    </p:spTree>
    <p:extLst>
      <p:ext uri="{BB962C8B-B14F-4D97-AF65-F5344CB8AC3E}">
        <p14:creationId xmlns:p14="http://schemas.microsoft.com/office/powerpoint/2010/main" val="24118179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Content Full">
    <p:spTree>
      <p:nvGrpSpPr>
        <p:cNvPr id="1" name=""/>
        <p:cNvGrpSpPr/>
        <p:nvPr/>
      </p:nvGrpSpPr>
      <p:grpSpPr>
        <a:xfrm>
          <a:off x="0" y="0"/>
          <a:ext cx="0" cy="0"/>
          <a:chOff x="0" y="0"/>
          <a:chExt cx="0" cy="0"/>
        </a:xfrm>
      </p:grpSpPr>
      <p:sp>
        <p:nvSpPr>
          <p:cNvPr id="5" name="Rectangle 4" descr="Color filled rectangle border">
            <a:extLst>
              <a:ext uri="{FF2B5EF4-FFF2-40B4-BE49-F238E27FC236}">
                <a16:creationId xmlns:a16="http://schemas.microsoft.com/office/drawing/2014/main" id="{EABD192B-92DF-4EDD-B6C4-E18539237C15}"/>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descr="Color filled rectangle border">
            <a:extLst>
              <a:ext uri="{FF2B5EF4-FFF2-40B4-BE49-F238E27FC236}">
                <a16:creationId xmlns:a16="http://schemas.microsoft.com/office/drawing/2014/main" id="{8893439C-63A0-40AB-9117-8640379003B9}"/>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descr="Color filled rectangle border">
            <a:extLst>
              <a:ext uri="{FF2B5EF4-FFF2-40B4-BE49-F238E27FC236}">
                <a16:creationId xmlns:a16="http://schemas.microsoft.com/office/drawing/2014/main" id="{37F1CBA9-498F-4C9D-AF91-0DC23D1F00D6}"/>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descr="Color filled rectangle border">
            <a:extLst>
              <a:ext uri="{FF2B5EF4-FFF2-40B4-BE49-F238E27FC236}">
                <a16:creationId xmlns:a16="http://schemas.microsoft.com/office/drawing/2014/main" id="{0D254D8D-ECC6-4906-A7B2-B0E8ED544A06}"/>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7" descr="C:\Users\nelia.koliesnik\Desktop\Files\PMO\CII\Presentation\alberta.png">
            <a:extLst>
              <a:ext uri="{FF2B5EF4-FFF2-40B4-BE49-F238E27FC236}">
                <a16:creationId xmlns:a16="http://schemas.microsoft.com/office/drawing/2014/main" id="{F68678B7-8C71-4C0F-83BB-937A8A7371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3706738-6B43-4B85-B801-2AEA80A74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
        <p:nvSpPr>
          <p:cNvPr id="13" name="Title 1">
            <a:extLst>
              <a:ext uri="{FF2B5EF4-FFF2-40B4-BE49-F238E27FC236}">
                <a16:creationId xmlns:a16="http://schemas.microsoft.com/office/drawing/2014/main" id="{E4745A13-4914-4A64-BB25-B55FC324B338}"/>
              </a:ext>
            </a:extLst>
          </p:cNvPr>
          <p:cNvSpPr>
            <a:spLocks noGrp="1"/>
          </p:cNvSpPr>
          <p:nvPr>
            <p:ph type="title"/>
          </p:nvPr>
        </p:nvSpPr>
        <p:spPr>
          <a:xfrm>
            <a:off x="838200" y="901251"/>
            <a:ext cx="10515600" cy="1325563"/>
          </a:xfrm>
        </p:spPr>
        <p:txBody>
          <a:bodyPr/>
          <a:lstStyle/>
          <a:p>
            <a:r>
              <a:rPr lang="en-US"/>
              <a:t>Click to edit Master title style</a:t>
            </a:r>
          </a:p>
        </p:txBody>
      </p:sp>
      <p:sp>
        <p:nvSpPr>
          <p:cNvPr id="16" name="Content Placeholder 2">
            <a:extLst>
              <a:ext uri="{FF2B5EF4-FFF2-40B4-BE49-F238E27FC236}">
                <a16:creationId xmlns:a16="http://schemas.microsoft.com/office/drawing/2014/main" id="{2C87BDBE-0F03-4FCE-8976-E74655D2FC1B}"/>
              </a:ext>
            </a:extLst>
          </p:cNvPr>
          <p:cNvSpPr>
            <a:spLocks noGrp="1"/>
          </p:cNvSpPr>
          <p:nvPr>
            <p:ph idx="1" hasCustomPrompt="1"/>
          </p:nvPr>
        </p:nvSpPr>
        <p:spPr>
          <a:xfrm>
            <a:off x="838202" y="2459725"/>
            <a:ext cx="10515599" cy="3497027"/>
          </a:xfrm>
        </p:spPr>
        <p:txBody>
          <a:bodyPr>
            <a:normAutofit/>
          </a:bodyPr>
          <a:lstStyle>
            <a:lvl1pPr marL="0" indent="0">
              <a:lnSpc>
                <a:spcPct val="110000"/>
              </a:lnSpc>
              <a:spcBef>
                <a:spcPts val="0"/>
              </a:spcBef>
              <a:spcAft>
                <a:spcPts val="1050"/>
              </a:spcAft>
              <a:buNone/>
              <a:defRPr sz="1350" baseline="0">
                <a:solidFill>
                  <a:schemeClr val="tx1">
                    <a:lumMod val="85000"/>
                    <a:lumOff val="15000"/>
                  </a:schemeClr>
                </a:solidFill>
              </a:defRPr>
            </a:lvl1pPr>
          </a:lstStyle>
          <a:p>
            <a:pPr lvl="0"/>
            <a:r>
              <a:rPr lang="en-US" dirty="0"/>
              <a:t>Body Text</a:t>
            </a:r>
          </a:p>
        </p:txBody>
      </p:sp>
    </p:spTree>
    <p:extLst>
      <p:ext uri="{BB962C8B-B14F-4D97-AF65-F5344CB8AC3E}">
        <p14:creationId xmlns:p14="http://schemas.microsoft.com/office/powerpoint/2010/main" val="34614272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2" y="1610212"/>
            <a:ext cx="6934201" cy="965477"/>
          </a:xfrm>
        </p:spPr>
        <p:txBody>
          <a:bodyPr/>
          <a:lstStyle>
            <a:lvl1pPr>
              <a:defRPr/>
            </a:lvl1pPr>
          </a:lstStyle>
          <a:p>
            <a:r>
              <a:rPr lang="en-US" dirty="0"/>
              <a:t>Title</a:t>
            </a:r>
          </a:p>
        </p:txBody>
      </p:sp>
      <p:sp>
        <p:nvSpPr>
          <p:cNvPr id="3" name="Content Placeholder 2"/>
          <p:cNvSpPr>
            <a:spLocks noGrp="1"/>
          </p:cNvSpPr>
          <p:nvPr>
            <p:ph idx="1" hasCustomPrompt="1"/>
          </p:nvPr>
        </p:nvSpPr>
        <p:spPr>
          <a:xfrm>
            <a:off x="838201" y="2727433"/>
            <a:ext cx="6934200" cy="2585545"/>
          </a:xfrm>
        </p:spPr>
        <p:txBody>
          <a:bodyPr>
            <a:normAutofit/>
          </a:bodyPr>
          <a:lstStyle>
            <a:lvl1pPr marL="0" indent="0">
              <a:lnSpc>
                <a:spcPct val="110000"/>
              </a:lnSpc>
              <a:spcBef>
                <a:spcPts val="0"/>
              </a:spcBef>
              <a:spcAft>
                <a:spcPts val="1050"/>
              </a:spcAft>
              <a:buNone/>
              <a:defRPr sz="1350" baseline="0">
                <a:solidFill>
                  <a:schemeClr val="tx1">
                    <a:lumMod val="85000"/>
                    <a:lumOff val="15000"/>
                  </a:schemeClr>
                </a:solidFill>
              </a:defRPr>
            </a:lvl1pPr>
          </a:lstStyle>
          <a:p>
            <a:pPr lvl="0"/>
            <a:r>
              <a:rPr lang="en-US" dirty="0"/>
              <a:t>Body Text</a:t>
            </a:r>
          </a:p>
        </p:txBody>
      </p:sp>
      <p:sp>
        <p:nvSpPr>
          <p:cNvPr id="11" name="Rectangle 10" descr="Color filled rectangle border">
            <a:extLst>
              <a:ext uri="{FF2B5EF4-FFF2-40B4-BE49-F238E27FC236}">
                <a16:creationId xmlns:a16="http://schemas.microsoft.com/office/drawing/2014/main" id="{D1079C45-31B5-49CF-9C11-9CA3D6B30153}"/>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descr="Color filled rectangle border">
            <a:extLst>
              <a:ext uri="{FF2B5EF4-FFF2-40B4-BE49-F238E27FC236}">
                <a16:creationId xmlns:a16="http://schemas.microsoft.com/office/drawing/2014/main" id="{E8B6D2CD-5AF0-4FE3-89C7-BE1E12A65838}"/>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descr="Color filled rectangle border">
            <a:extLst>
              <a:ext uri="{FF2B5EF4-FFF2-40B4-BE49-F238E27FC236}">
                <a16:creationId xmlns:a16="http://schemas.microsoft.com/office/drawing/2014/main" id="{CE54DAAD-44B0-4D23-9BC4-3ED79B2A5611}"/>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descr="Color filled rectangle border">
            <a:extLst>
              <a:ext uri="{FF2B5EF4-FFF2-40B4-BE49-F238E27FC236}">
                <a16:creationId xmlns:a16="http://schemas.microsoft.com/office/drawing/2014/main" id="{C178D1BD-0D39-4111-83B3-EF3EB1093D06}"/>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9" name="Picture 7" descr="C:\Users\nelia.koliesnik\Desktop\Files\PMO\CII\Presentation\alberta.png">
            <a:extLst>
              <a:ext uri="{FF2B5EF4-FFF2-40B4-BE49-F238E27FC236}">
                <a16:creationId xmlns:a16="http://schemas.microsoft.com/office/drawing/2014/main" id="{B5611FE6-0488-47ED-A33A-7237F139BD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6DA9FC32-D06F-4CDE-958E-B1F36538D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
        <p:nvSpPr>
          <p:cNvPr id="22" name="Picture Placeholder 21">
            <a:extLst>
              <a:ext uri="{FF2B5EF4-FFF2-40B4-BE49-F238E27FC236}">
                <a16:creationId xmlns:a16="http://schemas.microsoft.com/office/drawing/2014/main" id="{921F506C-0A73-40D5-92D4-C0E6DC0D9A3D}"/>
              </a:ext>
            </a:extLst>
          </p:cNvPr>
          <p:cNvSpPr>
            <a:spLocks noGrp="1"/>
          </p:cNvSpPr>
          <p:nvPr>
            <p:ph type="pic" sz="quarter" idx="14"/>
          </p:nvPr>
        </p:nvSpPr>
        <p:spPr>
          <a:xfrm>
            <a:off x="8250237" y="1609725"/>
            <a:ext cx="3103563" cy="3703638"/>
          </a:xfrm>
        </p:spPr>
        <p:txBody>
          <a:bodyPr/>
          <a:lstStyle/>
          <a:p>
            <a:r>
              <a:rPr lang="en-US"/>
              <a:t>Click icon to add picture</a:t>
            </a:r>
            <a:endParaRPr lang="en-CA"/>
          </a:p>
        </p:txBody>
      </p:sp>
    </p:spTree>
    <p:extLst>
      <p:ext uri="{BB962C8B-B14F-4D97-AF65-F5344CB8AC3E}">
        <p14:creationId xmlns:p14="http://schemas.microsoft.com/office/powerpoint/2010/main" val="23252969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7" name="Rectangle 6" descr="Color filled rectangle border">
            <a:extLst>
              <a:ext uri="{FF2B5EF4-FFF2-40B4-BE49-F238E27FC236}">
                <a16:creationId xmlns:a16="http://schemas.microsoft.com/office/drawing/2014/main" id="{A5E902B2-AC85-49FE-9BA3-413D2CD651EA}"/>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descr="Color filled rectangle border">
            <a:extLst>
              <a:ext uri="{FF2B5EF4-FFF2-40B4-BE49-F238E27FC236}">
                <a16:creationId xmlns:a16="http://schemas.microsoft.com/office/drawing/2014/main" id="{F9168307-D39C-44DF-8847-1221D74B3F28}"/>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a:extLst>
              <a:ext uri="{FF2B5EF4-FFF2-40B4-BE49-F238E27FC236}">
                <a16:creationId xmlns:a16="http://schemas.microsoft.com/office/drawing/2014/main" id="{9D5B19E0-BE47-4518-AEB5-9E9CA72D8801}"/>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a:extLst>
              <a:ext uri="{FF2B5EF4-FFF2-40B4-BE49-F238E27FC236}">
                <a16:creationId xmlns:a16="http://schemas.microsoft.com/office/drawing/2014/main" id="{3DEC1E75-2606-41CB-9903-4122B44AF2B2}"/>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7" descr="C:\Users\nelia.koliesnik\Desktop\Files\PMO\CII\Presentation\alberta.png">
            <a:extLst>
              <a:ext uri="{FF2B5EF4-FFF2-40B4-BE49-F238E27FC236}">
                <a16:creationId xmlns:a16="http://schemas.microsoft.com/office/drawing/2014/main" id="{D36BFDD4-385A-4A42-A56C-9360C2F75DB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77C1665-D10D-42ED-AFE2-F04BF29AD8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Tree>
    <p:extLst>
      <p:ext uri="{BB962C8B-B14F-4D97-AF65-F5344CB8AC3E}">
        <p14:creationId xmlns:p14="http://schemas.microsoft.com/office/powerpoint/2010/main" val="39063144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descr="Color filled rectangle border">
            <a:extLst>
              <a:ext uri="{FF2B5EF4-FFF2-40B4-BE49-F238E27FC236}">
                <a16:creationId xmlns:a16="http://schemas.microsoft.com/office/drawing/2014/main" id="{81A5E4DA-E612-4925-A223-D436F3B818EB}"/>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a:extLst>
              <a:ext uri="{FF2B5EF4-FFF2-40B4-BE49-F238E27FC236}">
                <a16:creationId xmlns:a16="http://schemas.microsoft.com/office/drawing/2014/main" id="{4C65DB46-7EE9-4640-8B07-9F4E1D9CDCFD}"/>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descr="Color filled rectangle border">
            <a:extLst>
              <a:ext uri="{FF2B5EF4-FFF2-40B4-BE49-F238E27FC236}">
                <a16:creationId xmlns:a16="http://schemas.microsoft.com/office/drawing/2014/main" id="{E2840C70-33B4-4A37-9880-4A7254D661E4}"/>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descr="Color filled rectangle border">
            <a:extLst>
              <a:ext uri="{FF2B5EF4-FFF2-40B4-BE49-F238E27FC236}">
                <a16:creationId xmlns:a16="http://schemas.microsoft.com/office/drawing/2014/main" id="{47843EB0-4AC4-42BE-9C7D-E6864FBF5DC8}"/>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Picture 7" descr="C:\Users\nelia.koliesnik\Desktop\Files\PMO\CII\Presentation\alberta.png">
            <a:extLst>
              <a:ext uri="{FF2B5EF4-FFF2-40B4-BE49-F238E27FC236}">
                <a16:creationId xmlns:a16="http://schemas.microsoft.com/office/drawing/2014/main" id="{A2BA6A87-78B3-49BF-BA1C-A727A346AA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7565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901251"/>
            <a:ext cx="10515600" cy="1325563"/>
          </a:xfrm>
        </p:spPr>
        <p:txBody>
          <a:bodyPr/>
          <a:lstStyle/>
          <a:p>
            <a:r>
              <a:rPr lang="en-US"/>
              <a:t>Click to edit Master title style</a:t>
            </a:r>
          </a:p>
        </p:txBody>
      </p:sp>
      <p:sp>
        <p:nvSpPr>
          <p:cNvPr id="6" name="Rectangle 5" descr="Color filled rectangle border">
            <a:extLst>
              <a:ext uri="{FF2B5EF4-FFF2-40B4-BE49-F238E27FC236}">
                <a16:creationId xmlns:a16="http://schemas.microsoft.com/office/drawing/2014/main" id="{C4685675-4934-4869-831E-9E7F6D9894FB}"/>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descr="Color filled rectangle border">
            <a:extLst>
              <a:ext uri="{FF2B5EF4-FFF2-40B4-BE49-F238E27FC236}">
                <a16:creationId xmlns:a16="http://schemas.microsoft.com/office/drawing/2014/main" id="{DC0513BC-8F0A-48BA-82FA-C0F8FB48B5E3}"/>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descr="Color filled rectangle border">
            <a:extLst>
              <a:ext uri="{FF2B5EF4-FFF2-40B4-BE49-F238E27FC236}">
                <a16:creationId xmlns:a16="http://schemas.microsoft.com/office/drawing/2014/main" id="{169CABF5-A016-44BA-B9C6-244C022F31AD}"/>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a:extLst>
              <a:ext uri="{FF2B5EF4-FFF2-40B4-BE49-F238E27FC236}">
                <a16:creationId xmlns:a16="http://schemas.microsoft.com/office/drawing/2014/main" id="{1B9BBFB0-2E78-4E29-92F7-86D732BDF1E4}"/>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7" descr="C:\Users\nelia.koliesnik\Desktop\Files\PMO\CII\Presentation\alberta.png">
            <a:extLst>
              <a:ext uri="{FF2B5EF4-FFF2-40B4-BE49-F238E27FC236}">
                <a16:creationId xmlns:a16="http://schemas.microsoft.com/office/drawing/2014/main" id="{34867AB8-8998-41FD-B3F8-BEEB10139DA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91537" y="169841"/>
            <a:ext cx="1443836" cy="4984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9636" y="237232"/>
            <a:ext cx="1332701" cy="547562"/>
          </a:xfrm>
          <a:prstGeom prst="rect">
            <a:avLst/>
          </a:prstGeom>
        </p:spPr>
      </p:pic>
      <p:pic>
        <p:nvPicPr>
          <p:cNvPr id="11" name="Picture 10" descr="cid:image005.png@01D51FA9.9ABC6670"/>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961377" y="237232"/>
            <a:ext cx="2673863" cy="541879"/>
          </a:xfrm>
          <a:prstGeom prst="rect">
            <a:avLst/>
          </a:prstGeom>
          <a:noFill/>
          <a:ln>
            <a:noFill/>
          </a:ln>
        </p:spPr>
      </p:pic>
    </p:spTree>
    <p:extLst>
      <p:ext uri="{BB962C8B-B14F-4D97-AF65-F5344CB8AC3E}">
        <p14:creationId xmlns:p14="http://schemas.microsoft.com/office/powerpoint/2010/main" val="30203192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Rectangle 7" descr="Color filled rectangle border">
            <a:extLst>
              <a:ext uri="{FF2B5EF4-FFF2-40B4-BE49-F238E27FC236}">
                <a16:creationId xmlns:a16="http://schemas.microsoft.com/office/drawing/2014/main" id="{DBD2D1A0-33CE-42CE-8898-2FB8B720C1EC}"/>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a:extLst>
              <a:ext uri="{FF2B5EF4-FFF2-40B4-BE49-F238E27FC236}">
                <a16:creationId xmlns:a16="http://schemas.microsoft.com/office/drawing/2014/main" id="{9B3446FE-0184-4CD9-9B35-D357E60344DA}"/>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a:extLst>
              <a:ext uri="{FF2B5EF4-FFF2-40B4-BE49-F238E27FC236}">
                <a16:creationId xmlns:a16="http://schemas.microsoft.com/office/drawing/2014/main" id="{434EF3AD-4A5A-4221-9225-5AD131568DAC}"/>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a:extLst>
              <a:ext uri="{FF2B5EF4-FFF2-40B4-BE49-F238E27FC236}">
                <a16:creationId xmlns:a16="http://schemas.microsoft.com/office/drawing/2014/main" id="{BA03258C-B384-46B0-830D-E38594EA58FC}"/>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7" descr="C:\Users\nelia.koliesnik\Desktop\Files\PMO\CII\Presentation\alberta.png">
            <a:extLst>
              <a:ext uri="{FF2B5EF4-FFF2-40B4-BE49-F238E27FC236}">
                <a16:creationId xmlns:a16="http://schemas.microsoft.com/office/drawing/2014/main" id="{34BCDFE6-1872-43E8-B2D3-59C8B474C6A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71FF854-9E06-43C9-AE65-C15DE2FF3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Tree>
    <p:extLst>
      <p:ext uri="{BB962C8B-B14F-4D97-AF65-F5344CB8AC3E}">
        <p14:creationId xmlns:p14="http://schemas.microsoft.com/office/powerpoint/2010/main" val="42725605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Rectangle 7" descr="Color filled rectangle border">
            <a:extLst>
              <a:ext uri="{FF2B5EF4-FFF2-40B4-BE49-F238E27FC236}">
                <a16:creationId xmlns:a16="http://schemas.microsoft.com/office/drawing/2014/main" id="{FBBBF67C-171F-4D2D-AC36-D4912D86595B}"/>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a:extLst>
              <a:ext uri="{FF2B5EF4-FFF2-40B4-BE49-F238E27FC236}">
                <a16:creationId xmlns:a16="http://schemas.microsoft.com/office/drawing/2014/main" id="{DFD4B377-1EF3-4020-9FF8-22DABD7B5E3D}"/>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a:extLst>
              <a:ext uri="{FF2B5EF4-FFF2-40B4-BE49-F238E27FC236}">
                <a16:creationId xmlns:a16="http://schemas.microsoft.com/office/drawing/2014/main" id="{292276E4-2757-4434-B96E-10BD46ED7EED}"/>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a:extLst>
              <a:ext uri="{FF2B5EF4-FFF2-40B4-BE49-F238E27FC236}">
                <a16:creationId xmlns:a16="http://schemas.microsoft.com/office/drawing/2014/main" id="{9AE9F581-C05F-4F49-8D67-07A9971267DC}"/>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7" descr="C:\Users\nelia.koliesnik\Desktop\Files\PMO\CII\Presentation\alberta.png">
            <a:extLst>
              <a:ext uri="{FF2B5EF4-FFF2-40B4-BE49-F238E27FC236}">
                <a16:creationId xmlns:a16="http://schemas.microsoft.com/office/drawing/2014/main" id="{9C7A871E-7881-4753-920F-3DE2262C963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0A93E442-BECB-4427-AC9A-C72DC494C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Tree>
    <p:extLst>
      <p:ext uri="{BB962C8B-B14F-4D97-AF65-F5344CB8AC3E}">
        <p14:creationId xmlns:p14="http://schemas.microsoft.com/office/powerpoint/2010/main" val="1840415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mphasis (Light)">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219200" y="1237960"/>
            <a:ext cx="9753600" cy="4303275"/>
          </a:xfrm>
        </p:spPr>
        <p:txBody>
          <a:bodyPr anchor="ctr"/>
          <a:lstStyle>
            <a:lvl1pPr marL="0" indent="0" algn="ctr">
              <a:buNone/>
              <a:defRPr sz="4267" b="0"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add a point you want to emphasize.</a:t>
            </a:r>
            <a:endParaRPr lang="en-CA" dirty="0"/>
          </a:p>
        </p:txBody>
      </p:sp>
      <p:sp>
        <p:nvSpPr>
          <p:cNvPr id="12" name="Slide Number Placeholder 1">
            <a:extLst>
              <a:ext uri="{FF2B5EF4-FFF2-40B4-BE49-F238E27FC236}">
                <a16:creationId xmlns:a16="http://schemas.microsoft.com/office/drawing/2014/main" id="{425FD500-ADFA-CF4B-80F1-FD72C6992803}"/>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rgbClr val="5F6A72"/>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1398"/>
            <a:ext cx="1524000" cy="428413"/>
          </a:xfrm>
          <a:prstGeom prst="rect">
            <a:avLst/>
          </a:prstGeom>
        </p:spPr>
      </p:pic>
    </p:spTree>
    <p:extLst>
      <p:ext uri="{BB962C8B-B14F-4D97-AF65-F5344CB8AC3E}">
        <p14:creationId xmlns:p14="http://schemas.microsoft.com/office/powerpoint/2010/main" val="4797552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Slide1">
    <p:spTree>
      <p:nvGrpSpPr>
        <p:cNvPr id="1" name=""/>
        <p:cNvGrpSpPr/>
        <p:nvPr/>
      </p:nvGrpSpPr>
      <p:grpSpPr>
        <a:xfrm>
          <a:off x="0" y="0"/>
          <a:ext cx="0" cy="0"/>
          <a:chOff x="0" y="0"/>
          <a:chExt cx="0" cy="0"/>
        </a:xfrm>
      </p:grpSpPr>
      <p:sp>
        <p:nvSpPr>
          <p:cNvPr id="2" name="Titlu 1"/>
          <p:cNvSpPr>
            <a:spLocks noGrp="1"/>
          </p:cNvSpPr>
          <p:nvPr>
            <p:ph type="title" hasCustomPrompt="1"/>
          </p:nvPr>
        </p:nvSpPr>
        <p:spPr/>
        <p:txBody>
          <a:bodyPr/>
          <a:lstStyle>
            <a:lvl1pPr>
              <a:defRPr>
                <a:solidFill>
                  <a:srgbClr val="275971"/>
                </a:solidFill>
              </a:defRPr>
            </a:lvl1pPr>
          </a:lstStyle>
          <a:p>
            <a:r>
              <a:rPr lang="en-US" dirty="0"/>
              <a:t>Title</a:t>
            </a:r>
          </a:p>
        </p:txBody>
      </p:sp>
      <p:sp>
        <p:nvSpPr>
          <p:cNvPr id="3" name="Substituent conținut 2"/>
          <p:cNvSpPr>
            <a:spLocks noGrp="1"/>
          </p:cNvSpPr>
          <p:nvPr>
            <p:ph idx="1" hasCustomPrompt="1"/>
          </p:nvPr>
        </p:nvSpPr>
        <p:spPr/>
        <p:txBody>
          <a:bodyPr/>
          <a:lstStyle/>
          <a:p>
            <a:pPr lvl="0"/>
            <a:r>
              <a:rPr lang="en-US" dirty="0"/>
              <a:t>Subtitle</a:t>
            </a:r>
            <a:endParaRPr lang="ro-RO" dirty="0"/>
          </a:p>
          <a:p>
            <a:pPr lvl="2"/>
            <a:r>
              <a:rPr lang="en-US" dirty="0"/>
              <a:t>Subtitle 2</a:t>
            </a:r>
            <a:endParaRPr lang="ro-RO" dirty="0"/>
          </a:p>
          <a:p>
            <a:pPr lvl="3"/>
            <a:r>
              <a:rPr lang="en-US" dirty="0"/>
              <a:t>Subtitle 3</a:t>
            </a:r>
            <a:endParaRPr lang="ro-RO" dirty="0"/>
          </a:p>
          <a:p>
            <a:pPr lvl="4"/>
            <a:r>
              <a:rPr lang="en-US" dirty="0"/>
              <a:t>Subtitle 4</a:t>
            </a:r>
          </a:p>
        </p:txBody>
      </p:sp>
    </p:spTree>
    <p:extLst>
      <p:ext uri="{BB962C8B-B14F-4D97-AF65-F5344CB8AC3E}">
        <p14:creationId xmlns:p14="http://schemas.microsoft.com/office/powerpoint/2010/main" val="16359956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ontent with title">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07435" y="2006602"/>
            <a:ext cx="10177131" cy="381270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0" name="Title 1">
            <a:extLst>
              <a:ext uri="{FF2B5EF4-FFF2-40B4-BE49-F238E27FC236}">
                <a16:creationId xmlns:a16="http://schemas.microsoft.com/office/drawing/2014/main" id="{05A4F9AA-7CFA-3E45-A6C5-88CCE63E1F10}"/>
              </a:ext>
            </a:extLst>
          </p:cNvPr>
          <p:cNvSpPr>
            <a:spLocks noGrp="1"/>
          </p:cNvSpPr>
          <p:nvPr>
            <p:ph type="title" hasCustomPrompt="1"/>
          </p:nvPr>
        </p:nvSpPr>
        <p:spPr>
          <a:xfrm>
            <a:off x="623392" y="588163"/>
            <a:ext cx="10959008" cy="758957"/>
          </a:xfrm>
        </p:spPr>
        <p:txBody>
          <a:bodyPr anchor="b"/>
          <a:lstStyle>
            <a:lvl1pPr>
              <a:defRPr b="0">
                <a:solidFill>
                  <a:srgbClr val="275971"/>
                </a:solidFill>
              </a:defRPr>
            </a:lvl1pPr>
          </a:lstStyle>
          <a:p>
            <a:r>
              <a:rPr lang="en-US" dirty="0"/>
              <a:t>Text content slide</a:t>
            </a:r>
            <a:endParaRPr lang="en-CA" dirty="0"/>
          </a:p>
        </p:txBody>
      </p:sp>
    </p:spTree>
    <p:extLst>
      <p:ext uri="{BB962C8B-B14F-4D97-AF65-F5344CB8AC3E}">
        <p14:creationId xmlns:p14="http://schemas.microsoft.com/office/powerpoint/2010/main" val="2638650337"/>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Emphasis (Light)">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219200" y="1237961"/>
            <a:ext cx="9753600" cy="4303275"/>
          </a:xfrm>
        </p:spPr>
        <p:txBody>
          <a:bodyPr anchor="ctr"/>
          <a:lstStyle>
            <a:lvl1pPr marL="0" indent="0" algn="ctr">
              <a:buNone/>
              <a:defRPr sz="3200"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a point you want to emphasize.</a:t>
            </a:r>
            <a:endParaRPr lang="en-CA" dirty="0"/>
          </a:p>
        </p:txBody>
      </p:sp>
    </p:spTree>
    <p:extLst>
      <p:ext uri="{BB962C8B-B14F-4D97-AF65-F5344CB8AC3E}">
        <p14:creationId xmlns:p14="http://schemas.microsoft.com/office/powerpoint/2010/main" val="30179107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9" name="Rectangle 8">
            <a:extLst>
              <a:ext uri="{FF2B5EF4-FFF2-40B4-BE49-F238E27FC236}">
                <a16:creationId xmlns:a16="http://schemas.microsoft.com/office/drawing/2014/main" id="{AB7099E1-DF10-2B41-8532-CAA5267F1F05}"/>
              </a:ext>
            </a:extLst>
          </p:cNvPr>
          <p:cNvSpPr/>
          <p:nvPr userDrawn="1"/>
        </p:nvSpPr>
        <p:spPr>
          <a:xfrm>
            <a:off x="740605" y="3315331"/>
            <a:ext cx="1995023" cy="1062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ectangle 13"/>
          <p:cNvSpPr/>
          <p:nvPr userDrawn="1"/>
        </p:nvSpPr>
        <p:spPr>
          <a:xfrm>
            <a:off x="0" y="6760464"/>
            <a:ext cx="12192000" cy="975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p>
        </p:txBody>
      </p:sp>
      <p:sp>
        <p:nvSpPr>
          <p:cNvPr id="25" name="Subtitle 2"/>
          <p:cNvSpPr>
            <a:spLocks noGrp="1"/>
          </p:cNvSpPr>
          <p:nvPr>
            <p:ph type="subTitle" idx="1" hasCustomPrompt="1"/>
          </p:nvPr>
        </p:nvSpPr>
        <p:spPr>
          <a:xfrm>
            <a:off x="644595" y="3785779"/>
            <a:ext cx="11141005" cy="603328"/>
          </a:xfrm>
        </p:spPr>
        <p:txBody>
          <a:bodyPr>
            <a:normAutofit/>
          </a:bodyPr>
          <a:lstStyle>
            <a:lvl1pPr marL="0" indent="0" algn="l">
              <a:spcBef>
                <a:spcPts val="0"/>
              </a:spcBef>
              <a:buNone/>
              <a:defRPr sz="3200" baseline="0">
                <a:solidFill>
                  <a:schemeClr val="tx1">
                    <a:lumMod val="50000"/>
                    <a:lumOff val="50000"/>
                  </a:schemeClr>
                </a:solidFill>
              </a:defRPr>
            </a:lvl1pPr>
            <a:lvl2pPr marL="0" marR="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sz="1867">
                <a:solidFill>
                  <a:schemeClr val="bg1"/>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a:t>
            </a:r>
          </a:p>
          <a:p>
            <a:pPr lvl="1"/>
            <a:endParaRPr lang="en-CA" dirty="0"/>
          </a:p>
        </p:txBody>
      </p:sp>
      <p:sp>
        <p:nvSpPr>
          <p:cNvPr id="26" name="Text Placeholder 21"/>
          <p:cNvSpPr>
            <a:spLocks noGrp="1"/>
          </p:cNvSpPr>
          <p:nvPr>
            <p:ph type="body" sz="quarter" idx="12" hasCustomPrompt="1"/>
          </p:nvPr>
        </p:nvSpPr>
        <p:spPr>
          <a:xfrm>
            <a:off x="644595" y="4248381"/>
            <a:ext cx="11141005" cy="812800"/>
          </a:xfrm>
        </p:spPr>
        <p:txBody>
          <a:bodyPr>
            <a:normAutofit/>
          </a:bodyPr>
          <a:lstStyle>
            <a:lvl1pPr marL="0" indent="0">
              <a:buNone/>
              <a:defRPr sz="1867" baseline="0">
                <a:solidFill>
                  <a:schemeClr val="tx1">
                    <a:lumMod val="50000"/>
                    <a:lumOff val="50000"/>
                  </a:schemeClr>
                </a:solidFill>
              </a:defRPr>
            </a:lvl1pPr>
            <a:lvl2pPr marL="0" indent="0">
              <a:buNone/>
              <a:defRPr sz="1867">
                <a:solidFill>
                  <a:schemeClr val="bg1"/>
                </a:solidFill>
              </a:defRPr>
            </a:lvl2pPr>
          </a:lstStyle>
          <a:p>
            <a:pPr lvl="0"/>
            <a:r>
              <a:rPr lang="en-US" dirty="0"/>
              <a:t>[Presenter Name], [Presenter Title]</a:t>
            </a:r>
          </a:p>
          <a:p>
            <a:pPr lvl="0"/>
            <a:r>
              <a:rPr lang="en-US" dirty="0"/>
              <a:t>[Month] [Day], [Year]</a:t>
            </a:r>
          </a:p>
        </p:txBody>
      </p:sp>
      <p:sp>
        <p:nvSpPr>
          <p:cNvPr id="22" name="Title 1"/>
          <p:cNvSpPr>
            <a:spLocks noGrp="1"/>
          </p:cNvSpPr>
          <p:nvPr>
            <p:ph type="ctrTitle" hasCustomPrompt="1"/>
          </p:nvPr>
        </p:nvSpPr>
        <p:spPr>
          <a:xfrm>
            <a:off x="629344" y="1035394"/>
            <a:ext cx="11131285" cy="2009564"/>
          </a:xfrm>
        </p:spPr>
        <p:txBody>
          <a:bodyPr anchor="b"/>
          <a:lstStyle>
            <a:lvl1pPr algn="l">
              <a:defRPr sz="6400">
                <a:solidFill>
                  <a:schemeClr val="tx1">
                    <a:lumMod val="50000"/>
                    <a:lumOff val="50000"/>
                  </a:schemeClr>
                </a:solidFill>
              </a:defRPr>
            </a:lvl1pPr>
          </a:lstStyle>
          <a:p>
            <a:r>
              <a:rPr lang="en-US" dirty="0"/>
              <a:t>Title of Presentation</a:t>
            </a:r>
            <a:endParaRPr lang="en-CA" dirty="0"/>
          </a:p>
        </p:txBody>
      </p:sp>
    </p:spTree>
    <p:extLst>
      <p:ext uri="{BB962C8B-B14F-4D97-AF65-F5344CB8AC3E}">
        <p14:creationId xmlns:p14="http://schemas.microsoft.com/office/powerpoint/2010/main" val="33924570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4"/>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6760464"/>
          </a:xfrm>
        </p:spPr>
        <p:txBody>
          <a:bodyPr/>
          <a:lstStyle/>
          <a:p>
            <a:endParaRPr lang="en-CA" dirty="0"/>
          </a:p>
        </p:txBody>
      </p:sp>
      <p:sp>
        <p:nvSpPr>
          <p:cNvPr id="7" name="Rectangle 6"/>
          <p:cNvSpPr/>
          <p:nvPr userDrawn="1"/>
        </p:nvSpPr>
        <p:spPr>
          <a:xfrm>
            <a:off x="0" y="6760464"/>
            <a:ext cx="12192000" cy="975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15" name="Rectangle 14">
            <a:extLst>
              <a:ext uri="{FF2B5EF4-FFF2-40B4-BE49-F238E27FC236}">
                <a16:creationId xmlns:a16="http://schemas.microsoft.com/office/drawing/2014/main" id="{68443C66-28E3-894E-ADFB-0D0E71F3ABFB}"/>
              </a:ext>
            </a:extLst>
          </p:cNvPr>
          <p:cNvSpPr/>
          <p:nvPr userDrawn="1"/>
        </p:nvSpPr>
        <p:spPr>
          <a:xfrm>
            <a:off x="740605" y="3315331"/>
            <a:ext cx="1995023" cy="106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6" name="Subtitle 2">
            <a:extLst>
              <a:ext uri="{FF2B5EF4-FFF2-40B4-BE49-F238E27FC236}">
                <a16:creationId xmlns:a16="http://schemas.microsoft.com/office/drawing/2014/main" id="{A940BA24-46BE-EC46-90EA-EE6B28A526BA}"/>
              </a:ext>
            </a:extLst>
          </p:cNvPr>
          <p:cNvSpPr>
            <a:spLocks noGrp="1"/>
          </p:cNvSpPr>
          <p:nvPr>
            <p:ph type="subTitle" idx="1" hasCustomPrompt="1"/>
          </p:nvPr>
        </p:nvSpPr>
        <p:spPr>
          <a:xfrm>
            <a:off x="644595" y="3785779"/>
            <a:ext cx="11141005" cy="603328"/>
          </a:xfrm>
        </p:spPr>
        <p:txBody>
          <a:bodyPr>
            <a:normAutofit/>
          </a:bodyPr>
          <a:lstStyle>
            <a:lvl1pPr marL="0" indent="0" algn="l">
              <a:spcBef>
                <a:spcPts val="0"/>
              </a:spcBef>
              <a:buNone/>
              <a:defRPr sz="3200" baseline="0">
                <a:solidFill>
                  <a:schemeClr val="bg1"/>
                </a:solidFill>
              </a:defRPr>
            </a:lvl1pPr>
            <a:lvl2pPr marL="0" marR="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sz="1867">
                <a:solidFill>
                  <a:schemeClr val="bg1"/>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a:t>
            </a:r>
          </a:p>
          <a:p>
            <a:pPr lvl="1"/>
            <a:endParaRPr lang="en-CA" dirty="0"/>
          </a:p>
        </p:txBody>
      </p:sp>
      <p:sp>
        <p:nvSpPr>
          <p:cNvPr id="17" name="Text Placeholder 21">
            <a:extLst>
              <a:ext uri="{FF2B5EF4-FFF2-40B4-BE49-F238E27FC236}">
                <a16:creationId xmlns:a16="http://schemas.microsoft.com/office/drawing/2014/main" id="{1F1B8A6B-31F6-D24F-9107-3F874DBA32E7}"/>
              </a:ext>
            </a:extLst>
          </p:cNvPr>
          <p:cNvSpPr>
            <a:spLocks noGrp="1"/>
          </p:cNvSpPr>
          <p:nvPr>
            <p:ph type="body" sz="quarter" idx="12" hasCustomPrompt="1"/>
          </p:nvPr>
        </p:nvSpPr>
        <p:spPr>
          <a:xfrm>
            <a:off x="644595" y="4248381"/>
            <a:ext cx="11141005" cy="812800"/>
          </a:xfrm>
        </p:spPr>
        <p:txBody>
          <a:bodyPr>
            <a:normAutofit/>
          </a:bodyPr>
          <a:lstStyle>
            <a:lvl1pPr marL="0" indent="0">
              <a:buNone/>
              <a:defRPr sz="1867" baseline="0">
                <a:solidFill>
                  <a:schemeClr val="bg1"/>
                </a:solidFill>
              </a:defRPr>
            </a:lvl1pPr>
            <a:lvl2pPr marL="0" indent="0">
              <a:buNone/>
              <a:defRPr sz="1867">
                <a:solidFill>
                  <a:schemeClr val="bg1"/>
                </a:solidFill>
              </a:defRPr>
            </a:lvl2pPr>
          </a:lstStyle>
          <a:p>
            <a:pPr lvl="0"/>
            <a:r>
              <a:rPr lang="en-US" dirty="0"/>
              <a:t>[Presenter Name], [Presenter Title]</a:t>
            </a:r>
          </a:p>
          <a:p>
            <a:pPr lvl="0"/>
            <a:r>
              <a:rPr lang="en-US" dirty="0"/>
              <a:t>[Month] [Day], [Year]</a:t>
            </a:r>
          </a:p>
        </p:txBody>
      </p:sp>
      <p:sp>
        <p:nvSpPr>
          <p:cNvPr id="18" name="Title 1">
            <a:extLst>
              <a:ext uri="{FF2B5EF4-FFF2-40B4-BE49-F238E27FC236}">
                <a16:creationId xmlns:a16="http://schemas.microsoft.com/office/drawing/2014/main" id="{228A715B-9DE5-CE47-9A7C-B601EA34C3A1}"/>
              </a:ext>
            </a:extLst>
          </p:cNvPr>
          <p:cNvSpPr>
            <a:spLocks noGrp="1"/>
          </p:cNvSpPr>
          <p:nvPr>
            <p:ph type="ctrTitle" hasCustomPrompt="1"/>
          </p:nvPr>
        </p:nvSpPr>
        <p:spPr>
          <a:xfrm>
            <a:off x="629344" y="1035394"/>
            <a:ext cx="11131285" cy="2009564"/>
          </a:xfrm>
        </p:spPr>
        <p:txBody>
          <a:bodyPr anchor="b"/>
          <a:lstStyle>
            <a:lvl1pPr algn="l">
              <a:defRPr sz="6400">
                <a:solidFill>
                  <a:schemeClr val="bg1"/>
                </a:solidFill>
              </a:defRPr>
            </a:lvl1pPr>
          </a:lstStyle>
          <a:p>
            <a:r>
              <a:rPr lang="en-US" dirty="0"/>
              <a:t>Title of Presentation</a:t>
            </a:r>
            <a:endParaRPr lang="en-CA" dirty="0"/>
          </a:p>
        </p:txBody>
      </p:sp>
    </p:spTree>
    <p:extLst>
      <p:ext uri="{BB962C8B-B14F-4D97-AF65-F5344CB8AC3E}">
        <p14:creationId xmlns:p14="http://schemas.microsoft.com/office/powerpoint/2010/main" val="7305949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13" name="Title 1">
            <a:extLst>
              <a:ext uri="{FF2B5EF4-FFF2-40B4-BE49-F238E27FC236}">
                <a16:creationId xmlns:a16="http://schemas.microsoft.com/office/drawing/2014/main" id="{52A50F4C-F19A-854F-A096-57CE3873BB9D}"/>
              </a:ext>
            </a:extLst>
          </p:cNvPr>
          <p:cNvSpPr>
            <a:spLocks noGrp="1"/>
          </p:cNvSpPr>
          <p:nvPr>
            <p:ph type="ctrTitle" hasCustomPrompt="1"/>
          </p:nvPr>
        </p:nvSpPr>
        <p:spPr>
          <a:xfrm>
            <a:off x="629344" y="1035394"/>
            <a:ext cx="11131285" cy="2009564"/>
          </a:xfrm>
        </p:spPr>
        <p:txBody>
          <a:bodyPr anchor="b"/>
          <a:lstStyle>
            <a:lvl1pPr algn="l">
              <a:defRPr sz="6400">
                <a:solidFill>
                  <a:schemeClr val="bg1"/>
                </a:solidFill>
              </a:defRPr>
            </a:lvl1pPr>
          </a:lstStyle>
          <a:p>
            <a:r>
              <a:rPr lang="en-US" dirty="0"/>
              <a:t>Closing note (</a:t>
            </a:r>
            <a:r>
              <a:rPr lang="en-US" dirty="0" err="1"/>
              <a:t>eg.</a:t>
            </a:r>
            <a:r>
              <a:rPr lang="en-US" dirty="0"/>
              <a:t> ”Discuss”)</a:t>
            </a:r>
            <a:endParaRPr lang="en-CA" dirty="0"/>
          </a:p>
        </p:txBody>
      </p:sp>
    </p:spTree>
    <p:extLst>
      <p:ext uri="{BB962C8B-B14F-4D97-AF65-F5344CB8AC3E}">
        <p14:creationId xmlns:p14="http://schemas.microsoft.com/office/powerpoint/2010/main" val="8733307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Content with 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07435" y="2006601"/>
            <a:ext cx="10177131" cy="381270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0" name="Title 1">
            <a:extLst>
              <a:ext uri="{FF2B5EF4-FFF2-40B4-BE49-F238E27FC236}">
                <a16:creationId xmlns:a16="http://schemas.microsoft.com/office/drawing/2014/main" id="{05A4F9AA-7CFA-3E45-A6C5-88CCE63E1F10}"/>
              </a:ext>
            </a:extLst>
          </p:cNvPr>
          <p:cNvSpPr>
            <a:spLocks noGrp="1"/>
          </p:cNvSpPr>
          <p:nvPr>
            <p:ph type="title" hasCustomPrompt="1"/>
          </p:nvPr>
        </p:nvSpPr>
        <p:spPr>
          <a:xfrm>
            <a:off x="623392" y="588163"/>
            <a:ext cx="10959008" cy="758957"/>
          </a:xfrm>
        </p:spPr>
        <p:txBody>
          <a:bodyPr anchor="b"/>
          <a:lstStyle>
            <a:lvl1pPr>
              <a:defRPr b="0">
                <a:solidFill>
                  <a:srgbClr val="275971"/>
                </a:solidFill>
              </a:defRPr>
            </a:lvl1pPr>
          </a:lstStyle>
          <a:p>
            <a:r>
              <a:rPr lang="en-US" dirty="0"/>
              <a:t>Text content slide</a:t>
            </a:r>
            <a:endParaRPr lang="en-CA" dirty="0"/>
          </a:p>
        </p:txBody>
      </p:sp>
    </p:spTree>
    <p:extLst>
      <p:ext uri="{BB962C8B-B14F-4D97-AF65-F5344CB8AC3E}">
        <p14:creationId xmlns:p14="http://schemas.microsoft.com/office/powerpoint/2010/main" val="27985713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7597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9"/>
          <p:cNvSpPr>
            <a:spLocks noGrp="1"/>
          </p:cNvSpPr>
          <p:nvPr>
            <p:ph type="body" sz="quarter" idx="13"/>
          </p:nvPr>
        </p:nvSpPr>
        <p:spPr>
          <a:xfrm>
            <a:off x="838201" y="1778001"/>
            <a:ext cx="10560051" cy="4370388"/>
          </a:xfrm>
        </p:spPr>
        <p:txBody>
          <a:bodyPr/>
          <a:lstStyle>
            <a:lvl1pPr marL="0" indent="0">
              <a:spcAft>
                <a:spcPts val="600"/>
              </a:spcAft>
              <a:buNone/>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4"/>
          </p:nvPr>
        </p:nvSpPr>
        <p:spPr/>
        <p:txBody>
          <a:bodyPr/>
          <a:lstStyle>
            <a:lvl1pPr>
              <a:defRPr/>
            </a:lvl1pPr>
          </a:lstStyle>
          <a:p>
            <a:pPr>
              <a:defRPr/>
            </a:pPr>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11192933" y="504827"/>
            <a:ext cx="730251" cy="365125"/>
          </a:xfrm>
        </p:spPr>
        <p:txBody>
          <a:bodyPr/>
          <a:lstStyle>
            <a:lvl1pPr>
              <a:defRPr sz="1000"/>
            </a:lvl1pPr>
          </a:lstStyle>
          <a:p>
            <a:pPr>
              <a:defRPr/>
            </a:pPr>
            <a:fld id="{52444773-9724-402B-AE5B-0A0490B85646}" type="slidenum">
              <a:rPr lang="en-US" smtClean="0"/>
              <a:pPr>
                <a:defRPr/>
              </a:pPr>
              <a:t>‹#›</a:t>
            </a:fld>
            <a:endParaRPr lang="en-US" dirty="0"/>
          </a:p>
        </p:txBody>
      </p:sp>
    </p:spTree>
    <p:extLst>
      <p:ext uri="{BB962C8B-B14F-4D97-AF65-F5344CB8AC3E}">
        <p14:creationId xmlns:p14="http://schemas.microsoft.com/office/powerpoint/2010/main" val="8836755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Content with no title">
    <p:spTree>
      <p:nvGrpSpPr>
        <p:cNvPr id="1" name=""/>
        <p:cNvGrpSpPr/>
        <p:nvPr/>
      </p:nvGrpSpPr>
      <p:grpSpPr>
        <a:xfrm>
          <a:off x="0" y="0"/>
          <a:ext cx="0" cy="0"/>
          <a:chOff x="0" y="0"/>
          <a:chExt cx="0" cy="0"/>
        </a:xfrm>
      </p:grpSpPr>
      <p:sp>
        <p:nvSpPr>
          <p:cNvPr id="6" name="Content Placeholder 2"/>
          <p:cNvSpPr>
            <a:spLocks noGrp="1"/>
          </p:cNvSpPr>
          <p:nvPr>
            <p:ph idx="1"/>
          </p:nvPr>
        </p:nvSpPr>
        <p:spPr>
          <a:xfrm>
            <a:off x="609600" y="584200"/>
            <a:ext cx="10972800" cy="53721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5" name="Picture 4">
            <a:extLst>
              <a:ext uri="{FF2B5EF4-FFF2-40B4-BE49-F238E27FC236}">
                <a16:creationId xmlns:a16="http://schemas.microsoft.com/office/drawing/2014/main" id="{8DC57F9E-64C5-0849-B724-FCDB065CAB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1398"/>
            <a:ext cx="1524000" cy="428413"/>
          </a:xfrm>
          <a:prstGeom prst="rect">
            <a:avLst/>
          </a:prstGeom>
        </p:spPr>
      </p:pic>
    </p:spTree>
    <p:extLst>
      <p:ext uri="{BB962C8B-B14F-4D97-AF65-F5344CB8AC3E}">
        <p14:creationId xmlns:p14="http://schemas.microsoft.com/office/powerpoint/2010/main" val="20275369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75421" y="2493085"/>
            <a:ext cx="4971619" cy="2033753"/>
          </a:xfrm>
        </p:spPr>
        <p:txBody>
          <a:bodyPr anchor="ctr">
            <a:normAutofit/>
          </a:bodyPr>
          <a:lstStyle>
            <a:lvl1pPr algn="r">
              <a:defRPr sz="2700"/>
            </a:lvl1pPr>
          </a:lstStyle>
          <a:p>
            <a:r>
              <a:rPr lang="en-US" dirty="0"/>
              <a:t>Title</a:t>
            </a:r>
          </a:p>
        </p:txBody>
      </p:sp>
      <p:sp>
        <p:nvSpPr>
          <p:cNvPr id="3" name="Subtitle 2"/>
          <p:cNvSpPr>
            <a:spLocks noGrp="1"/>
          </p:cNvSpPr>
          <p:nvPr>
            <p:ph type="subTitle" idx="1" hasCustomPrompt="1"/>
          </p:nvPr>
        </p:nvSpPr>
        <p:spPr>
          <a:xfrm>
            <a:off x="6569350" y="2493085"/>
            <a:ext cx="4984220" cy="2033752"/>
          </a:xfrm>
        </p:spPr>
        <p:txBody>
          <a:bodyPr anchor="ctr">
            <a:normAutofit/>
          </a:bodyPr>
          <a:lstStyle>
            <a:lvl1pPr marL="0" indent="0" algn="l">
              <a:buNone/>
              <a:defRPr sz="1350">
                <a:solidFill>
                  <a:schemeClr val="tx1">
                    <a:lumMod val="85000"/>
                    <a:lumOff val="1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p>
        </p:txBody>
      </p:sp>
      <p:sp>
        <p:nvSpPr>
          <p:cNvPr id="9" name="Rectangle 8" descr="Color filled rectangle borde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descr="Color filled rectangle borde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Picture 7" descr="C:\Users\nelia.koliesnik\Desktop\Files\PMO\CII\Presentation\alberta.png">
            <a:extLst>
              <a:ext uri="{FF2B5EF4-FFF2-40B4-BE49-F238E27FC236}">
                <a16:creationId xmlns:a16="http://schemas.microsoft.com/office/drawing/2014/main" id="{EF481957-6D53-4230-8447-1783D9139A0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946105" y="164057"/>
            <a:ext cx="1989270" cy="5386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4358" y="134637"/>
            <a:ext cx="1622989" cy="568094"/>
          </a:xfrm>
          <a:prstGeom prst="rect">
            <a:avLst/>
          </a:prstGeom>
        </p:spPr>
      </p:pic>
    </p:spTree>
    <p:extLst>
      <p:ext uri="{BB962C8B-B14F-4D97-AF65-F5344CB8AC3E}">
        <p14:creationId xmlns:p14="http://schemas.microsoft.com/office/powerpoint/2010/main" val="2190532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mphasis (Dark)">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9" name="Subtitle 2">
            <a:extLst>
              <a:ext uri="{FF2B5EF4-FFF2-40B4-BE49-F238E27FC236}">
                <a16:creationId xmlns:a16="http://schemas.microsoft.com/office/drawing/2014/main" id="{D6C6EC09-260E-7844-A3F8-F74886BBBE83}"/>
              </a:ext>
            </a:extLst>
          </p:cNvPr>
          <p:cNvSpPr>
            <a:spLocks noGrp="1"/>
          </p:cNvSpPr>
          <p:nvPr>
            <p:ph type="subTitle" idx="1" hasCustomPrompt="1"/>
          </p:nvPr>
        </p:nvSpPr>
        <p:spPr>
          <a:xfrm>
            <a:off x="1219200" y="1237960"/>
            <a:ext cx="9753600" cy="4303275"/>
          </a:xfrm>
        </p:spPr>
        <p:txBody>
          <a:bodyPr anchor="ctr"/>
          <a:lstStyle>
            <a:lvl1pPr marL="0" indent="0" algn="ctr">
              <a:buNone/>
              <a:defRPr sz="4267"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add a point you want to emphasize.</a:t>
            </a:r>
            <a:endParaRPr lang="en-CA" dirty="0"/>
          </a:p>
        </p:txBody>
      </p:sp>
      <p:sp>
        <p:nvSpPr>
          <p:cNvPr id="10" name="Slide Number Placeholder 1">
            <a:extLst>
              <a:ext uri="{FF2B5EF4-FFF2-40B4-BE49-F238E27FC236}">
                <a16:creationId xmlns:a16="http://schemas.microsoft.com/office/drawing/2014/main" id="{4BD0DB17-994A-D740-9A0F-0902A7FFCF16}"/>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chemeClr val="bg1"/>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spTree>
    <p:extLst>
      <p:ext uri="{BB962C8B-B14F-4D97-AF65-F5344CB8AC3E}">
        <p14:creationId xmlns:p14="http://schemas.microsoft.com/office/powerpoint/2010/main" val="13476389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Content Full">
    <p:spTree>
      <p:nvGrpSpPr>
        <p:cNvPr id="1" name=""/>
        <p:cNvGrpSpPr/>
        <p:nvPr/>
      </p:nvGrpSpPr>
      <p:grpSpPr>
        <a:xfrm>
          <a:off x="0" y="0"/>
          <a:ext cx="0" cy="0"/>
          <a:chOff x="0" y="0"/>
          <a:chExt cx="0" cy="0"/>
        </a:xfrm>
      </p:grpSpPr>
      <p:sp>
        <p:nvSpPr>
          <p:cNvPr id="5" name="Rectangle 4" descr="Color filled rectangle border">
            <a:extLst>
              <a:ext uri="{FF2B5EF4-FFF2-40B4-BE49-F238E27FC236}">
                <a16:creationId xmlns:a16="http://schemas.microsoft.com/office/drawing/2014/main" id="{EABD192B-92DF-4EDD-B6C4-E18539237C15}"/>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descr="Color filled rectangle border">
            <a:extLst>
              <a:ext uri="{FF2B5EF4-FFF2-40B4-BE49-F238E27FC236}">
                <a16:creationId xmlns:a16="http://schemas.microsoft.com/office/drawing/2014/main" id="{8893439C-63A0-40AB-9117-8640379003B9}"/>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descr="Color filled rectangle border">
            <a:extLst>
              <a:ext uri="{FF2B5EF4-FFF2-40B4-BE49-F238E27FC236}">
                <a16:creationId xmlns:a16="http://schemas.microsoft.com/office/drawing/2014/main" id="{37F1CBA9-498F-4C9D-AF91-0DC23D1F00D6}"/>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descr="Color filled rectangle border">
            <a:extLst>
              <a:ext uri="{FF2B5EF4-FFF2-40B4-BE49-F238E27FC236}">
                <a16:creationId xmlns:a16="http://schemas.microsoft.com/office/drawing/2014/main" id="{0D254D8D-ECC6-4906-A7B2-B0E8ED544A06}"/>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7" descr="C:\Users\nelia.koliesnik\Desktop\Files\PMO\CII\Presentation\alberta.png">
            <a:extLst>
              <a:ext uri="{FF2B5EF4-FFF2-40B4-BE49-F238E27FC236}">
                <a16:creationId xmlns:a16="http://schemas.microsoft.com/office/drawing/2014/main" id="{F68678B7-8C71-4C0F-83BB-937A8A7371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3706738-6B43-4B85-B801-2AEA80A74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
        <p:nvSpPr>
          <p:cNvPr id="13" name="Title 1">
            <a:extLst>
              <a:ext uri="{FF2B5EF4-FFF2-40B4-BE49-F238E27FC236}">
                <a16:creationId xmlns:a16="http://schemas.microsoft.com/office/drawing/2014/main" id="{E4745A13-4914-4A64-BB25-B55FC324B338}"/>
              </a:ext>
            </a:extLst>
          </p:cNvPr>
          <p:cNvSpPr>
            <a:spLocks noGrp="1"/>
          </p:cNvSpPr>
          <p:nvPr>
            <p:ph type="title"/>
          </p:nvPr>
        </p:nvSpPr>
        <p:spPr>
          <a:xfrm>
            <a:off x="838200" y="901251"/>
            <a:ext cx="10515600" cy="1325563"/>
          </a:xfrm>
        </p:spPr>
        <p:txBody>
          <a:bodyPr/>
          <a:lstStyle/>
          <a:p>
            <a:r>
              <a:rPr lang="en-US"/>
              <a:t>Click to edit Master title style</a:t>
            </a:r>
          </a:p>
        </p:txBody>
      </p:sp>
      <p:sp>
        <p:nvSpPr>
          <p:cNvPr id="16" name="Content Placeholder 2">
            <a:extLst>
              <a:ext uri="{FF2B5EF4-FFF2-40B4-BE49-F238E27FC236}">
                <a16:creationId xmlns:a16="http://schemas.microsoft.com/office/drawing/2014/main" id="{2C87BDBE-0F03-4FCE-8976-E74655D2FC1B}"/>
              </a:ext>
            </a:extLst>
          </p:cNvPr>
          <p:cNvSpPr>
            <a:spLocks noGrp="1"/>
          </p:cNvSpPr>
          <p:nvPr>
            <p:ph idx="1" hasCustomPrompt="1"/>
          </p:nvPr>
        </p:nvSpPr>
        <p:spPr>
          <a:xfrm>
            <a:off x="838202" y="2459725"/>
            <a:ext cx="10515599" cy="3497027"/>
          </a:xfrm>
        </p:spPr>
        <p:txBody>
          <a:bodyPr>
            <a:normAutofit/>
          </a:bodyPr>
          <a:lstStyle>
            <a:lvl1pPr marL="0" indent="0">
              <a:lnSpc>
                <a:spcPct val="110000"/>
              </a:lnSpc>
              <a:spcBef>
                <a:spcPts val="0"/>
              </a:spcBef>
              <a:spcAft>
                <a:spcPts val="1050"/>
              </a:spcAft>
              <a:buNone/>
              <a:defRPr sz="1350" baseline="0">
                <a:solidFill>
                  <a:schemeClr val="tx1">
                    <a:lumMod val="85000"/>
                    <a:lumOff val="15000"/>
                  </a:schemeClr>
                </a:solidFill>
              </a:defRPr>
            </a:lvl1pPr>
          </a:lstStyle>
          <a:p>
            <a:pPr lvl="0"/>
            <a:r>
              <a:rPr lang="en-US" dirty="0"/>
              <a:t>Body Text</a:t>
            </a:r>
          </a:p>
        </p:txBody>
      </p:sp>
    </p:spTree>
    <p:extLst>
      <p:ext uri="{BB962C8B-B14F-4D97-AF65-F5344CB8AC3E}">
        <p14:creationId xmlns:p14="http://schemas.microsoft.com/office/powerpoint/2010/main" val="31280284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2" y="1610212"/>
            <a:ext cx="6934201" cy="965477"/>
          </a:xfrm>
        </p:spPr>
        <p:txBody>
          <a:bodyPr/>
          <a:lstStyle>
            <a:lvl1pPr>
              <a:defRPr/>
            </a:lvl1pPr>
          </a:lstStyle>
          <a:p>
            <a:r>
              <a:rPr lang="en-US" dirty="0"/>
              <a:t>Title</a:t>
            </a:r>
          </a:p>
        </p:txBody>
      </p:sp>
      <p:sp>
        <p:nvSpPr>
          <p:cNvPr id="3" name="Content Placeholder 2"/>
          <p:cNvSpPr>
            <a:spLocks noGrp="1"/>
          </p:cNvSpPr>
          <p:nvPr>
            <p:ph idx="1" hasCustomPrompt="1"/>
          </p:nvPr>
        </p:nvSpPr>
        <p:spPr>
          <a:xfrm>
            <a:off x="838201" y="2727433"/>
            <a:ext cx="6934200" cy="2585545"/>
          </a:xfrm>
        </p:spPr>
        <p:txBody>
          <a:bodyPr>
            <a:normAutofit/>
          </a:bodyPr>
          <a:lstStyle>
            <a:lvl1pPr marL="0" indent="0">
              <a:lnSpc>
                <a:spcPct val="110000"/>
              </a:lnSpc>
              <a:spcBef>
                <a:spcPts val="0"/>
              </a:spcBef>
              <a:spcAft>
                <a:spcPts val="1050"/>
              </a:spcAft>
              <a:buNone/>
              <a:defRPr sz="1350" baseline="0">
                <a:solidFill>
                  <a:schemeClr val="tx1">
                    <a:lumMod val="85000"/>
                    <a:lumOff val="15000"/>
                  </a:schemeClr>
                </a:solidFill>
              </a:defRPr>
            </a:lvl1pPr>
          </a:lstStyle>
          <a:p>
            <a:pPr lvl="0"/>
            <a:r>
              <a:rPr lang="en-US" dirty="0"/>
              <a:t>Body Text</a:t>
            </a:r>
          </a:p>
        </p:txBody>
      </p:sp>
      <p:sp>
        <p:nvSpPr>
          <p:cNvPr id="11" name="Rectangle 10" descr="Color filled rectangle border">
            <a:extLst>
              <a:ext uri="{FF2B5EF4-FFF2-40B4-BE49-F238E27FC236}">
                <a16:creationId xmlns:a16="http://schemas.microsoft.com/office/drawing/2014/main" id="{D1079C45-31B5-49CF-9C11-9CA3D6B30153}"/>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descr="Color filled rectangle border">
            <a:extLst>
              <a:ext uri="{FF2B5EF4-FFF2-40B4-BE49-F238E27FC236}">
                <a16:creationId xmlns:a16="http://schemas.microsoft.com/office/drawing/2014/main" id="{E8B6D2CD-5AF0-4FE3-89C7-BE1E12A65838}"/>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descr="Color filled rectangle border">
            <a:extLst>
              <a:ext uri="{FF2B5EF4-FFF2-40B4-BE49-F238E27FC236}">
                <a16:creationId xmlns:a16="http://schemas.microsoft.com/office/drawing/2014/main" id="{CE54DAAD-44B0-4D23-9BC4-3ED79B2A5611}"/>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descr="Color filled rectangle border">
            <a:extLst>
              <a:ext uri="{FF2B5EF4-FFF2-40B4-BE49-F238E27FC236}">
                <a16:creationId xmlns:a16="http://schemas.microsoft.com/office/drawing/2014/main" id="{C178D1BD-0D39-4111-83B3-EF3EB1093D06}"/>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9" name="Picture 7" descr="C:\Users\nelia.koliesnik\Desktop\Files\PMO\CII\Presentation\alberta.png">
            <a:extLst>
              <a:ext uri="{FF2B5EF4-FFF2-40B4-BE49-F238E27FC236}">
                <a16:creationId xmlns:a16="http://schemas.microsoft.com/office/drawing/2014/main" id="{B5611FE6-0488-47ED-A33A-7237F139BD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6DA9FC32-D06F-4CDE-958E-B1F36538D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
        <p:nvSpPr>
          <p:cNvPr id="22" name="Picture Placeholder 21">
            <a:extLst>
              <a:ext uri="{FF2B5EF4-FFF2-40B4-BE49-F238E27FC236}">
                <a16:creationId xmlns:a16="http://schemas.microsoft.com/office/drawing/2014/main" id="{921F506C-0A73-40D5-92D4-C0E6DC0D9A3D}"/>
              </a:ext>
            </a:extLst>
          </p:cNvPr>
          <p:cNvSpPr>
            <a:spLocks noGrp="1"/>
          </p:cNvSpPr>
          <p:nvPr>
            <p:ph type="pic" sz="quarter" idx="14"/>
          </p:nvPr>
        </p:nvSpPr>
        <p:spPr>
          <a:xfrm>
            <a:off x="8250237" y="1609725"/>
            <a:ext cx="3103563" cy="3703638"/>
          </a:xfrm>
        </p:spPr>
        <p:txBody>
          <a:bodyPr/>
          <a:lstStyle/>
          <a:p>
            <a:r>
              <a:rPr lang="en-US"/>
              <a:t>Click icon to add picture</a:t>
            </a:r>
            <a:endParaRPr lang="en-CA"/>
          </a:p>
        </p:txBody>
      </p:sp>
    </p:spTree>
    <p:extLst>
      <p:ext uri="{BB962C8B-B14F-4D97-AF65-F5344CB8AC3E}">
        <p14:creationId xmlns:p14="http://schemas.microsoft.com/office/powerpoint/2010/main" val="32731467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7" name="Rectangle 6" descr="Color filled rectangle border">
            <a:extLst>
              <a:ext uri="{FF2B5EF4-FFF2-40B4-BE49-F238E27FC236}">
                <a16:creationId xmlns:a16="http://schemas.microsoft.com/office/drawing/2014/main" id="{A5E902B2-AC85-49FE-9BA3-413D2CD651EA}"/>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descr="Color filled rectangle border">
            <a:extLst>
              <a:ext uri="{FF2B5EF4-FFF2-40B4-BE49-F238E27FC236}">
                <a16:creationId xmlns:a16="http://schemas.microsoft.com/office/drawing/2014/main" id="{F9168307-D39C-44DF-8847-1221D74B3F28}"/>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a:extLst>
              <a:ext uri="{FF2B5EF4-FFF2-40B4-BE49-F238E27FC236}">
                <a16:creationId xmlns:a16="http://schemas.microsoft.com/office/drawing/2014/main" id="{9D5B19E0-BE47-4518-AEB5-9E9CA72D8801}"/>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a:extLst>
              <a:ext uri="{FF2B5EF4-FFF2-40B4-BE49-F238E27FC236}">
                <a16:creationId xmlns:a16="http://schemas.microsoft.com/office/drawing/2014/main" id="{3DEC1E75-2606-41CB-9903-4122B44AF2B2}"/>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7" descr="C:\Users\nelia.koliesnik\Desktop\Files\PMO\CII\Presentation\alberta.png">
            <a:extLst>
              <a:ext uri="{FF2B5EF4-FFF2-40B4-BE49-F238E27FC236}">
                <a16:creationId xmlns:a16="http://schemas.microsoft.com/office/drawing/2014/main" id="{D36BFDD4-385A-4A42-A56C-9360C2F75DB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77C1665-D10D-42ED-AFE2-F04BF29AD8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Tree>
    <p:extLst>
      <p:ext uri="{BB962C8B-B14F-4D97-AF65-F5344CB8AC3E}">
        <p14:creationId xmlns:p14="http://schemas.microsoft.com/office/powerpoint/2010/main" val="25695781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descr="Color filled rectangle border">
            <a:extLst>
              <a:ext uri="{FF2B5EF4-FFF2-40B4-BE49-F238E27FC236}">
                <a16:creationId xmlns:a16="http://schemas.microsoft.com/office/drawing/2014/main" id="{81A5E4DA-E612-4925-A223-D436F3B818EB}"/>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a:extLst>
              <a:ext uri="{FF2B5EF4-FFF2-40B4-BE49-F238E27FC236}">
                <a16:creationId xmlns:a16="http://schemas.microsoft.com/office/drawing/2014/main" id="{4C65DB46-7EE9-4640-8B07-9F4E1D9CDCFD}"/>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descr="Color filled rectangle border">
            <a:extLst>
              <a:ext uri="{FF2B5EF4-FFF2-40B4-BE49-F238E27FC236}">
                <a16:creationId xmlns:a16="http://schemas.microsoft.com/office/drawing/2014/main" id="{E2840C70-33B4-4A37-9880-4A7254D661E4}"/>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descr="Color filled rectangle border">
            <a:extLst>
              <a:ext uri="{FF2B5EF4-FFF2-40B4-BE49-F238E27FC236}">
                <a16:creationId xmlns:a16="http://schemas.microsoft.com/office/drawing/2014/main" id="{47843EB0-4AC4-42BE-9C7D-E6864FBF5DC8}"/>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Picture 7" descr="C:\Users\nelia.koliesnik\Desktop\Files\PMO\CII\Presentation\alberta.png">
            <a:extLst>
              <a:ext uri="{FF2B5EF4-FFF2-40B4-BE49-F238E27FC236}">
                <a16:creationId xmlns:a16="http://schemas.microsoft.com/office/drawing/2014/main" id="{A2BA6A87-78B3-49BF-BA1C-A727A346AA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9376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901251"/>
            <a:ext cx="10515600" cy="1325563"/>
          </a:xfrm>
        </p:spPr>
        <p:txBody>
          <a:bodyPr/>
          <a:lstStyle/>
          <a:p>
            <a:r>
              <a:rPr lang="en-US"/>
              <a:t>Click to edit Master title style</a:t>
            </a:r>
          </a:p>
        </p:txBody>
      </p:sp>
      <p:sp>
        <p:nvSpPr>
          <p:cNvPr id="7" name="Rectangle 6" descr="Color filled rectangle border">
            <a:extLst>
              <a:ext uri="{FF2B5EF4-FFF2-40B4-BE49-F238E27FC236}">
                <a16:creationId xmlns:a16="http://schemas.microsoft.com/office/drawing/2014/main" id="{DC0513BC-8F0A-48BA-82FA-C0F8FB48B5E3}"/>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descr="Color filled rectangle border">
            <a:extLst>
              <a:ext uri="{FF2B5EF4-FFF2-40B4-BE49-F238E27FC236}">
                <a16:creationId xmlns:a16="http://schemas.microsoft.com/office/drawing/2014/main" id="{169CABF5-A016-44BA-B9C6-244C022F31AD}"/>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a:extLst>
              <a:ext uri="{FF2B5EF4-FFF2-40B4-BE49-F238E27FC236}">
                <a16:creationId xmlns:a16="http://schemas.microsoft.com/office/drawing/2014/main" id="{1B9BBFB0-2E78-4E29-92F7-86D732BDF1E4}"/>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7" descr="C:\Users\nelia.koliesnik\Desktop\Files\PMO\CII\Presentation\alberta.png">
            <a:extLst>
              <a:ext uri="{FF2B5EF4-FFF2-40B4-BE49-F238E27FC236}">
                <a16:creationId xmlns:a16="http://schemas.microsoft.com/office/drawing/2014/main" id="{34867AB8-8998-41FD-B3F8-BEEB10139DA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91537" y="169841"/>
            <a:ext cx="1443836" cy="4984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9636" y="237232"/>
            <a:ext cx="1332701" cy="547562"/>
          </a:xfrm>
          <a:prstGeom prst="rect">
            <a:avLst/>
          </a:prstGeom>
        </p:spPr>
      </p:pic>
      <p:pic>
        <p:nvPicPr>
          <p:cNvPr id="11" name="Picture 10" descr="cid:image005.png@01D51FA9.9ABC6670"/>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961377" y="237232"/>
            <a:ext cx="2673863" cy="541879"/>
          </a:xfrm>
          <a:prstGeom prst="rect">
            <a:avLst/>
          </a:prstGeom>
          <a:noFill/>
          <a:ln>
            <a:noFill/>
          </a:ln>
        </p:spPr>
      </p:pic>
    </p:spTree>
    <p:extLst>
      <p:ext uri="{BB962C8B-B14F-4D97-AF65-F5344CB8AC3E}">
        <p14:creationId xmlns:p14="http://schemas.microsoft.com/office/powerpoint/2010/main" val="30724256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Rectangle 7" descr="Color filled rectangle border">
            <a:extLst>
              <a:ext uri="{FF2B5EF4-FFF2-40B4-BE49-F238E27FC236}">
                <a16:creationId xmlns:a16="http://schemas.microsoft.com/office/drawing/2014/main" id="{DBD2D1A0-33CE-42CE-8898-2FB8B720C1EC}"/>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a:extLst>
              <a:ext uri="{FF2B5EF4-FFF2-40B4-BE49-F238E27FC236}">
                <a16:creationId xmlns:a16="http://schemas.microsoft.com/office/drawing/2014/main" id="{9B3446FE-0184-4CD9-9B35-D357E60344DA}"/>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a:extLst>
              <a:ext uri="{FF2B5EF4-FFF2-40B4-BE49-F238E27FC236}">
                <a16:creationId xmlns:a16="http://schemas.microsoft.com/office/drawing/2014/main" id="{434EF3AD-4A5A-4221-9225-5AD131568DAC}"/>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a:extLst>
              <a:ext uri="{FF2B5EF4-FFF2-40B4-BE49-F238E27FC236}">
                <a16:creationId xmlns:a16="http://schemas.microsoft.com/office/drawing/2014/main" id="{BA03258C-B384-46B0-830D-E38594EA58FC}"/>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7" descr="C:\Users\nelia.koliesnik\Desktop\Files\PMO\CII\Presentation\alberta.png">
            <a:extLst>
              <a:ext uri="{FF2B5EF4-FFF2-40B4-BE49-F238E27FC236}">
                <a16:creationId xmlns:a16="http://schemas.microsoft.com/office/drawing/2014/main" id="{34BCDFE6-1872-43E8-B2D3-59C8B474C6A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71FF854-9E06-43C9-AE65-C15DE2FF3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Tree>
    <p:extLst>
      <p:ext uri="{BB962C8B-B14F-4D97-AF65-F5344CB8AC3E}">
        <p14:creationId xmlns:p14="http://schemas.microsoft.com/office/powerpoint/2010/main" val="16381359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9" name="Rectangle 8" descr="Color filled rectangle border">
            <a:extLst>
              <a:ext uri="{FF2B5EF4-FFF2-40B4-BE49-F238E27FC236}">
                <a16:creationId xmlns:a16="http://schemas.microsoft.com/office/drawing/2014/main" id="{DFD4B377-1EF3-4020-9FF8-22DABD7B5E3D}"/>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a:extLst>
              <a:ext uri="{FF2B5EF4-FFF2-40B4-BE49-F238E27FC236}">
                <a16:creationId xmlns:a16="http://schemas.microsoft.com/office/drawing/2014/main" id="{292276E4-2757-4434-B96E-10BD46ED7EED}"/>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a:extLst>
              <a:ext uri="{FF2B5EF4-FFF2-40B4-BE49-F238E27FC236}">
                <a16:creationId xmlns:a16="http://schemas.microsoft.com/office/drawing/2014/main" id="{9AE9F581-C05F-4F49-8D67-07A9971267DC}"/>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7" descr="C:\Users\nelia.koliesnik\Desktop\Files\PMO\CII\Presentation\alberta.png">
            <a:extLst>
              <a:ext uri="{FF2B5EF4-FFF2-40B4-BE49-F238E27FC236}">
                <a16:creationId xmlns:a16="http://schemas.microsoft.com/office/drawing/2014/main" id="{9C7A871E-7881-4753-920F-3DE2262C963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0A93E442-BECB-4427-AC9A-C72DC494C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Tree>
    <p:extLst>
      <p:ext uri="{BB962C8B-B14F-4D97-AF65-F5344CB8AC3E}">
        <p14:creationId xmlns:p14="http://schemas.microsoft.com/office/powerpoint/2010/main" val="2044522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Slide1">
    <p:spTree>
      <p:nvGrpSpPr>
        <p:cNvPr id="1" name=""/>
        <p:cNvGrpSpPr/>
        <p:nvPr/>
      </p:nvGrpSpPr>
      <p:grpSpPr>
        <a:xfrm>
          <a:off x="0" y="0"/>
          <a:ext cx="0" cy="0"/>
          <a:chOff x="0" y="0"/>
          <a:chExt cx="0" cy="0"/>
        </a:xfrm>
      </p:grpSpPr>
      <p:sp>
        <p:nvSpPr>
          <p:cNvPr id="2" name="Titlu 1"/>
          <p:cNvSpPr>
            <a:spLocks noGrp="1"/>
          </p:cNvSpPr>
          <p:nvPr>
            <p:ph type="title" hasCustomPrompt="1"/>
          </p:nvPr>
        </p:nvSpPr>
        <p:spPr/>
        <p:txBody>
          <a:bodyPr/>
          <a:lstStyle>
            <a:lvl1pPr>
              <a:defRPr>
                <a:solidFill>
                  <a:srgbClr val="275971"/>
                </a:solidFill>
              </a:defRPr>
            </a:lvl1pPr>
          </a:lstStyle>
          <a:p>
            <a:r>
              <a:rPr lang="en-US" dirty="0"/>
              <a:t>Title</a:t>
            </a:r>
          </a:p>
        </p:txBody>
      </p:sp>
      <p:sp>
        <p:nvSpPr>
          <p:cNvPr id="3" name="Substituent conținut 2"/>
          <p:cNvSpPr>
            <a:spLocks noGrp="1"/>
          </p:cNvSpPr>
          <p:nvPr>
            <p:ph idx="1" hasCustomPrompt="1"/>
          </p:nvPr>
        </p:nvSpPr>
        <p:spPr/>
        <p:txBody>
          <a:bodyPr/>
          <a:lstStyle/>
          <a:p>
            <a:pPr lvl="0"/>
            <a:r>
              <a:rPr lang="en-US" dirty="0"/>
              <a:t>Subtitle</a:t>
            </a:r>
            <a:endParaRPr lang="ro-RO" dirty="0"/>
          </a:p>
          <a:p>
            <a:pPr lvl="2"/>
            <a:r>
              <a:rPr lang="en-US" dirty="0"/>
              <a:t>Subtitle 2</a:t>
            </a:r>
            <a:endParaRPr lang="ro-RO" dirty="0"/>
          </a:p>
          <a:p>
            <a:pPr lvl="3"/>
            <a:r>
              <a:rPr lang="en-US" dirty="0"/>
              <a:t>Subtitle 3</a:t>
            </a:r>
            <a:endParaRPr lang="ro-RO" dirty="0"/>
          </a:p>
          <a:p>
            <a:pPr lvl="4"/>
            <a:r>
              <a:rPr lang="en-US" dirty="0"/>
              <a:t>Subtitle 4</a:t>
            </a:r>
          </a:p>
        </p:txBody>
      </p:sp>
    </p:spTree>
    <p:extLst>
      <p:ext uri="{BB962C8B-B14F-4D97-AF65-F5344CB8AC3E}">
        <p14:creationId xmlns:p14="http://schemas.microsoft.com/office/powerpoint/2010/main" val="22746242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7099E1-DF10-2B41-8532-CAA5267F1F05}"/>
              </a:ext>
            </a:extLst>
          </p:cNvPr>
          <p:cNvSpPr/>
          <p:nvPr userDrawn="1"/>
        </p:nvSpPr>
        <p:spPr>
          <a:xfrm>
            <a:off x="740607" y="3315333"/>
            <a:ext cx="1995023" cy="1062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5" name="Subtitle 2"/>
          <p:cNvSpPr>
            <a:spLocks noGrp="1"/>
          </p:cNvSpPr>
          <p:nvPr>
            <p:ph type="subTitle" idx="1" hasCustomPrompt="1"/>
          </p:nvPr>
        </p:nvSpPr>
        <p:spPr>
          <a:xfrm>
            <a:off x="644596" y="3785779"/>
            <a:ext cx="11141005" cy="603328"/>
          </a:xfrm>
        </p:spPr>
        <p:txBody>
          <a:bodyPr>
            <a:normAutofit/>
          </a:bodyPr>
          <a:lstStyle>
            <a:lvl1pPr marL="0" indent="0" algn="l">
              <a:spcBef>
                <a:spcPts val="0"/>
              </a:spcBef>
              <a:buNone/>
              <a:defRPr sz="2400" baseline="0">
                <a:solidFill>
                  <a:schemeClr val="bg1"/>
                </a:solidFill>
              </a:defRPr>
            </a:lvl1pPr>
            <a:lvl2pPr marL="0" marR="0" indent="0" algn="l" defTabSz="914378" rtl="0" eaLnBrk="1" fontAlgn="auto" latinLnBrk="0" hangingPunct="1">
              <a:lnSpc>
                <a:spcPct val="100000"/>
              </a:lnSpc>
              <a:spcBef>
                <a:spcPts val="0"/>
              </a:spcBef>
              <a:spcAft>
                <a:spcPts val="0"/>
              </a:spcAft>
              <a:buClrTx/>
              <a:buSzTx/>
              <a:buFont typeface="Arial" panose="020B0604020202020204" pitchFamily="34" charset="0"/>
              <a:buNone/>
              <a:tabLst/>
              <a:defRPr sz="1400">
                <a:solidFill>
                  <a:schemeClr val="bg1"/>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Subtitle</a:t>
            </a:r>
          </a:p>
          <a:p>
            <a:pPr lvl="1"/>
            <a:endParaRPr lang="en-CA" dirty="0"/>
          </a:p>
        </p:txBody>
      </p:sp>
      <p:sp>
        <p:nvSpPr>
          <p:cNvPr id="26" name="Text Placeholder 21"/>
          <p:cNvSpPr>
            <a:spLocks noGrp="1"/>
          </p:cNvSpPr>
          <p:nvPr>
            <p:ph type="body" sz="quarter" idx="12" hasCustomPrompt="1"/>
          </p:nvPr>
        </p:nvSpPr>
        <p:spPr>
          <a:xfrm>
            <a:off x="644596" y="4248381"/>
            <a:ext cx="11141005" cy="812800"/>
          </a:xfrm>
        </p:spPr>
        <p:txBody>
          <a:bodyPr>
            <a:normAutofit/>
          </a:bodyPr>
          <a:lstStyle>
            <a:lvl1pPr marL="0" indent="0">
              <a:buNone/>
              <a:defRPr sz="1400" baseline="0">
                <a:solidFill>
                  <a:schemeClr val="bg1"/>
                </a:solidFill>
              </a:defRPr>
            </a:lvl1pPr>
            <a:lvl2pPr marL="0" indent="0">
              <a:buNone/>
              <a:defRPr sz="1400">
                <a:solidFill>
                  <a:schemeClr val="bg1"/>
                </a:solidFill>
              </a:defRPr>
            </a:lvl2pPr>
          </a:lstStyle>
          <a:p>
            <a:pPr lvl="0"/>
            <a:r>
              <a:rPr lang="en-US" dirty="0"/>
              <a:t>[Presenter Name], [Presenter Title]</a:t>
            </a:r>
          </a:p>
          <a:p>
            <a:pPr lvl="0"/>
            <a:r>
              <a:rPr lang="en-US" dirty="0"/>
              <a:t>[Month] [Day], [Year]</a:t>
            </a:r>
          </a:p>
        </p:txBody>
      </p:sp>
      <p:sp>
        <p:nvSpPr>
          <p:cNvPr id="22" name="Title 1"/>
          <p:cNvSpPr>
            <a:spLocks noGrp="1"/>
          </p:cNvSpPr>
          <p:nvPr>
            <p:ph type="ctrTitle" hasCustomPrompt="1"/>
          </p:nvPr>
        </p:nvSpPr>
        <p:spPr>
          <a:xfrm>
            <a:off x="629344" y="1035395"/>
            <a:ext cx="11131285" cy="2009564"/>
          </a:xfrm>
        </p:spPr>
        <p:txBody>
          <a:bodyPr anchor="b"/>
          <a:lstStyle>
            <a:lvl1pPr algn="l">
              <a:defRPr sz="4800">
                <a:solidFill>
                  <a:schemeClr val="bg1"/>
                </a:solidFill>
              </a:defRPr>
            </a:lvl1pPr>
          </a:lstStyle>
          <a:p>
            <a:r>
              <a:rPr lang="en-US" dirty="0"/>
              <a:t>Title of Presentation</a:t>
            </a:r>
            <a:endParaRPr lang="en-CA" dirty="0"/>
          </a:p>
        </p:txBody>
      </p:sp>
    </p:spTree>
    <p:extLst>
      <p:ext uri="{BB962C8B-B14F-4D97-AF65-F5344CB8AC3E}">
        <p14:creationId xmlns:p14="http://schemas.microsoft.com/office/powerpoint/2010/main" val="17144914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ontent with no title">
    <p:spTree>
      <p:nvGrpSpPr>
        <p:cNvPr id="1" name=""/>
        <p:cNvGrpSpPr/>
        <p:nvPr/>
      </p:nvGrpSpPr>
      <p:grpSpPr>
        <a:xfrm>
          <a:off x="0" y="0"/>
          <a:ext cx="0" cy="0"/>
          <a:chOff x="0" y="0"/>
          <a:chExt cx="0" cy="0"/>
        </a:xfrm>
      </p:grpSpPr>
      <p:sp>
        <p:nvSpPr>
          <p:cNvPr id="6" name="Content Placeholder 2"/>
          <p:cNvSpPr>
            <a:spLocks noGrp="1"/>
          </p:cNvSpPr>
          <p:nvPr>
            <p:ph idx="1"/>
          </p:nvPr>
        </p:nvSpPr>
        <p:spPr>
          <a:xfrm>
            <a:off x="609600" y="584201"/>
            <a:ext cx="10972800" cy="53721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450400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mphasis (Colour)">
    <p:bg>
      <p:bgPr>
        <a:solidFill>
          <a:schemeClr val="accent2"/>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10" name="Rectangle 9"/>
          <p:cNvSpPr/>
          <p:nvPr userDrawn="1"/>
        </p:nvSpPr>
        <p:spPr>
          <a:xfrm>
            <a:off x="0" y="6760464"/>
            <a:ext cx="12192000" cy="975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p>
        </p:txBody>
      </p:sp>
      <p:sp>
        <p:nvSpPr>
          <p:cNvPr id="9" name="Subtitle 2">
            <a:extLst>
              <a:ext uri="{FF2B5EF4-FFF2-40B4-BE49-F238E27FC236}">
                <a16:creationId xmlns:a16="http://schemas.microsoft.com/office/drawing/2014/main" id="{9BFDAEB0-C263-3249-9B91-A576F97273C4}"/>
              </a:ext>
            </a:extLst>
          </p:cNvPr>
          <p:cNvSpPr>
            <a:spLocks noGrp="1"/>
          </p:cNvSpPr>
          <p:nvPr>
            <p:ph type="subTitle" idx="1" hasCustomPrompt="1"/>
          </p:nvPr>
        </p:nvSpPr>
        <p:spPr>
          <a:xfrm>
            <a:off x="1219200" y="1237960"/>
            <a:ext cx="9753600" cy="4303275"/>
          </a:xfrm>
        </p:spPr>
        <p:txBody>
          <a:bodyPr anchor="ctr"/>
          <a:lstStyle>
            <a:lvl1pPr marL="0" indent="0" algn="ctr">
              <a:buNone/>
              <a:defRPr sz="4267"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add a point you want to emphasize.</a:t>
            </a:r>
            <a:endParaRPr lang="en-CA" dirty="0"/>
          </a:p>
        </p:txBody>
      </p:sp>
      <p:sp>
        <p:nvSpPr>
          <p:cNvPr id="11" name="Slide Number Placeholder 1">
            <a:extLst>
              <a:ext uri="{FF2B5EF4-FFF2-40B4-BE49-F238E27FC236}">
                <a16:creationId xmlns:a16="http://schemas.microsoft.com/office/drawing/2014/main" id="{2C9F18CE-2759-7845-B2CF-3C394A07B6CA}"/>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chemeClr val="bg1"/>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spTree>
    <p:extLst>
      <p:ext uri="{BB962C8B-B14F-4D97-AF65-F5344CB8AC3E}">
        <p14:creationId xmlns:p14="http://schemas.microsoft.com/office/powerpoint/2010/main" val="30160593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75421" y="2493085"/>
            <a:ext cx="4971619" cy="2033753"/>
          </a:xfrm>
        </p:spPr>
        <p:txBody>
          <a:bodyPr anchor="ctr">
            <a:normAutofit/>
          </a:bodyPr>
          <a:lstStyle>
            <a:lvl1pPr algn="r">
              <a:defRPr sz="2700"/>
            </a:lvl1pPr>
          </a:lstStyle>
          <a:p>
            <a:r>
              <a:rPr lang="en-US" dirty="0"/>
              <a:t>Title</a:t>
            </a:r>
          </a:p>
        </p:txBody>
      </p:sp>
      <p:sp>
        <p:nvSpPr>
          <p:cNvPr id="3" name="Subtitle 2"/>
          <p:cNvSpPr>
            <a:spLocks noGrp="1"/>
          </p:cNvSpPr>
          <p:nvPr>
            <p:ph type="subTitle" idx="1" hasCustomPrompt="1"/>
          </p:nvPr>
        </p:nvSpPr>
        <p:spPr>
          <a:xfrm>
            <a:off x="6569350" y="2493085"/>
            <a:ext cx="4984220" cy="2033752"/>
          </a:xfrm>
        </p:spPr>
        <p:txBody>
          <a:bodyPr anchor="ctr">
            <a:normAutofit/>
          </a:bodyPr>
          <a:lstStyle>
            <a:lvl1pPr marL="0" indent="0" algn="l">
              <a:buNone/>
              <a:defRPr sz="1350">
                <a:solidFill>
                  <a:schemeClr val="tx1">
                    <a:lumMod val="85000"/>
                    <a:lumOff val="1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p>
        </p:txBody>
      </p:sp>
      <p:sp>
        <p:nvSpPr>
          <p:cNvPr id="9" name="Rectangle 8" descr="Color filled rectangle borde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descr="Color filled rectangle borde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Picture 7" descr="C:\Users\nelia.koliesnik\Desktop\Files\PMO\CII\Presentation\alberta.png">
            <a:extLst>
              <a:ext uri="{FF2B5EF4-FFF2-40B4-BE49-F238E27FC236}">
                <a16:creationId xmlns:a16="http://schemas.microsoft.com/office/drawing/2014/main" id="{EF481957-6D53-4230-8447-1783D9139A0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946105" y="164057"/>
            <a:ext cx="1989270" cy="5386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4358" y="134636"/>
            <a:ext cx="1622989" cy="678163"/>
          </a:xfrm>
          <a:prstGeom prst="rect">
            <a:avLst/>
          </a:prstGeom>
        </p:spPr>
      </p:pic>
    </p:spTree>
    <p:extLst>
      <p:ext uri="{BB962C8B-B14F-4D97-AF65-F5344CB8AC3E}">
        <p14:creationId xmlns:p14="http://schemas.microsoft.com/office/powerpoint/2010/main" val="14283377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Content Full">
    <p:spTree>
      <p:nvGrpSpPr>
        <p:cNvPr id="1" name=""/>
        <p:cNvGrpSpPr/>
        <p:nvPr/>
      </p:nvGrpSpPr>
      <p:grpSpPr>
        <a:xfrm>
          <a:off x="0" y="0"/>
          <a:ext cx="0" cy="0"/>
          <a:chOff x="0" y="0"/>
          <a:chExt cx="0" cy="0"/>
        </a:xfrm>
      </p:grpSpPr>
      <p:sp>
        <p:nvSpPr>
          <p:cNvPr id="5" name="Rectangle 4" descr="Color filled rectangle border">
            <a:extLst>
              <a:ext uri="{FF2B5EF4-FFF2-40B4-BE49-F238E27FC236}">
                <a16:creationId xmlns:a16="http://schemas.microsoft.com/office/drawing/2014/main" id="{EABD192B-92DF-4EDD-B6C4-E18539237C15}"/>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descr="Color filled rectangle border">
            <a:extLst>
              <a:ext uri="{FF2B5EF4-FFF2-40B4-BE49-F238E27FC236}">
                <a16:creationId xmlns:a16="http://schemas.microsoft.com/office/drawing/2014/main" id="{8893439C-63A0-40AB-9117-8640379003B9}"/>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descr="Color filled rectangle border">
            <a:extLst>
              <a:ext uri="{FF2B5EF4-FFF2-40B4-BE49-F238E27FC236}">
                <a16:creationId xmlns:a16="http://schemas.microsoft.com/office/drawing/2014/main" id="{37F1CBA9-498F-4C9D-AF91-0DC23D1F00D6}"/>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descr="Color filled rectangle border">
            <a:extLst>
              <a:ext uri="{FF2B5EF4-FFF2-40B4-BE49-F238E27FC236}">
                <a16:creationId xmlns:a16="http://schemas.microsoft.com/office/drawing/2014/main" id="{0D254D8D-ECC6-4906-A7B2-B0E8ED544A06}"/>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7" descr="C:\Users\nelia.koliesnik\Desktop\Files\PMO\CII\Presentation\alberta.png">
            <a:extLst>
              <a:ext uri="{FF2B5EF4-FFF2-40B4-BE49-F238E27FC236}">
                <a16:creationId xmlns:a16="http://schemas.microsoft.com/office/drawing/2014/main" id="{F68678B7-8C71-4C0F-83BB-937A8A7371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3706738-6B43-4B85-B801-2AEA80A74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
        <p:nvSpPr>
          <p:cNvPr id="13" name="Title 1">
            <a:extLst>
              <a:ext uri="{FF2B5EF4-FFF2-40B4-BE49-F238E27FC236}">
                <a16:creationId xmlns:a16="http://schemas.microsoft.com/office/drawing/2014/main" id="{E4745A13-4914-4A64-BB25-B55FC324B338}"/>
              </a:ext>
            </a:extLst>
          </p:cNvPr>
          <p:cNvSpPr>
            <a:spLocks noGrp="1"/>
          </p:cNvSpPr>
          <p:nvPr>
            <p:ph type="title"/>
          </p:nvPr>
        </p:nvSpPr>
        <p:spPr>
          <a:xfrm>
            <a:off x="838200" y="901251"/>
            <a:ext cx="10515600" cy="1325563"/>
          </a:xfrm>
        </p:spPr>
        <p:txBody>
          <a:bodyPr/>
          <a:lstStyle/>
          <a:p>
            <a:r>
              <a:rPr lang="en-US"/>
              <a:t>Click to edit Master title style</a:t>
            </a:r>
          </a:p>
        </p:txBody>
      </p:sp>
      <p:sp>
        <p:nvSpPr>
          <p:cNvPr id="16" name="Content Placeholder 2">
            <a:extLst>
              <a:ext uri="{FF2B5EF4-FFF2-40B4-BE49-F238E27FC236}">
                <a16:creationId xmlns:a16="http://schemas.microsoft.com/office/drawing/2014/main" id="{2C87BDBE-0F03-4FCE-8976-E74655D2FC1B}"/>
              </a:ext>
            </a:extLst>
          </p:cNvPr>
          <p:cNvSpPr>
            <a:spLocks noGrp="1"/>
          </p:cNvSpPr>
          <p:nvPr>
            <p:ph idx="1" hasCustomPrompt="1"/>
          </p:nvPr>
        </p:nvSpPr>
        <p:spPr>
          <a:xfrm>
            <a:off x="838202" y="2459725"/>
            <a:ext cx="10515599" cy="3497027"/>
          </a:xfrm>
        </p:spPr>
        <p:txBody>
          <a:bodyPr>
            <a:normAutofit/>
          </a:bodyPr>
          <a:lstStyle>
            <a:lvl1pPr marL="0" indent="0">
              <a:lnSpc>
                <a:spcPct val="110000"/>
              </a:lnSpc>
              <a:spcBef>
                <a:spcPts val="0"/>
              </a:spcBef>
              <a:spcAft>
                <a:spcPts val="1050"/>
              </a:spcAft>
              <a:buNone/>
              <a:defRPr sz="1350" baseline="0">
                <a:solidFill>
                  <a:schemeClr val="tx1">
                    <a:lumMod val="85000"/>
                    <a:lumOff val="15000"/>
                  </a:schemeClr>
                </a:solidFill>
              </a:defRPr>
            </a:lvl1pPr>
          </a:lstStyle>
          <a:p>
            <a:pPr lvl="0"/>
            <a:r>
              <a:rPr lang="en-US" dirty="0"/>
              <a:t>Body Text</a:t>
            </a:r>
          </a:p>
        </p:txBody>
      </p:sp>
    </p:spTree>
    <p:extLst>
      <p:ext uri="{BB962C8B-B14F-4D97-AF65-F5344CB8AC3E}">
        <p14:creationId xmlns:p14="http://schemas.microsoft.com/office/powerpoint/2010/main" val="18266140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2" y="1610212"/>
            <a:ext cx="6934201" cy="965477"/>
          </a:xfrm>
        </p:spPr>
        <p:txBody>
          <a:bodyPr/>
          <a:lstStyle>
            <a:lvl1pPr>
              <a:defRPr/>
            </a:lvl1pPr>
          </a:lstStyle>
          <a:p>
            <a:r>
              <a:rPr lang="en-US" dirty="0"/>
              <a:t>Title</a:t>
            </a:r>
          </a:p>
        </p:txBody>
      </p:sp>
      <p:sp>
        <p:nvSpPr>
          <p:cNvPr id="3" name="Content Placeholder 2"/>
          <p:cNvSpPr>
            <a:spLocks noGrp="1"/>
          </p:cNvSpPr>
          <p:nvPr>
            <p:ph idx="1" hasCustomPrompt="1"/>
          </p:nvPr>
        </p:nvSpPr>
        <p:spPr>
          <a:xfrm>
            <a:off x="838201" y="2727433"/>
            <a:ext cx="6934200" cy="2585545"/>
          </a:xfrm>
        </p:spPr>
        <p:txBody>
          <a:bodyPr>
            <a:normAutofit/>
          </a:bodyPr>
          <a:lstStyle>
            <a:lvl1pPr marL="0" indent="0">
              <a:lnSpc>
                <a:spcPct val="110000"/>
              </a:lnSpc>
              <a:spcBef>
                <a:spcPts val="0"/>
              </a:spcBef>
              <a:spcAft>
                <a:spcPts val="1050"/>
              </a:spcAft>
              <a:buNone/>
              <a:defRPr sz="1350" baseline="0">
                <a:solidFill>
                  <a:schemeClr val="tx1">
                    <a:lumMod val="85000"/>
                    <a:lumOff val="15000"/>
                  </a:schemeClr>
                </a:solidFill>
              </a:defRPr>
            </a:lvl1pPr>
          </a:lstStyle>
          <a:p>
            <a:pPr lvl="0"/>
            <a:r>
              <a:rPr lang="en-US" dirty="0"/>
              <a:t>Body Text</a:t>
            </a:r>
          </a:p>
        </p:txBody>
      </p:sp>
      <p:sp>
        <p:nvSpPr>
          <p:cNvPr id="11" name="Rectangle 10" descr="Color filled rectangle border">
            <a:extLst>
              <a:ext uri="{FF2B5EF4-FFF2-40B4-BE49-F238E27FC236}">
                <a16:creationId xmlns:a16="http://schemas.microsoft.com/office/drawing/2014/main" id="{D1079C45-31B5-49CF-9C11-9CA3D6B30153}"/>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descr="Color filled rectangle border">
            <a:extLst>
              <a:ext uri="{FF2B5EF4-FFF2-40B4-BE49-F238E27FC236}">
                <a16:creationId xmlns:a16="http://schemas.microsoft.com/office/drawing/2014/main" id="{E8B6D2CD-5AF0-4FE3-89C7-BE1E12A65838}"/>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descr="Color filled rectangle border">
            <a:extLst>
              <a:ext uri="{FF2B5EF4-FFF2-40B4-BE49-F238E27FC236}">
                <a16:creationId xmlns:a16="http://schemas.microsoft.com/office/drawing/2014/main" id="{CE54DAAD-44B0-4D23-9BC4-3ED79B2A5611}"/>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descr="Color filled rectangle border">
            <a:extLst>
              <a:ext uri="{FF2B5EF4-FFF2-40B4-BE49-F238E27FC236}">
                <a16:creationId xmlns:a16="http://schemas.microsoft.com/office/drawing/2014/main" id="{C178D1BD-0D39-4111-83B3-EF3EB1093D06}"/>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9" name="Picture 7" descr="C:\Users\nelia.koliesnik\Desktop\Files\PMO\CII\Presentation\alberta.png">
            <a:extLst>
              <a:ext uri="{FF2B5EF4-FFF2-40B4-BE49-F238E27FC236}">
                <a16:creationId xmlns:a16="http://schemas.microsoft.com/office/drawing/2014/main" id="{B5611FE6-0488-47ED-A33A-7237F139BD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6DA9FC32-D06F-4CDE-958E-B1F36538D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
        <p:nvSpPr>
          <p:cNvPr id="22" name="Picture Placeholder 21">
            <a:extLst>
              <a:ext uri="{FF2B5EF4-FFF2-40B4-BE49-F238E27FC236}">
                <a16:creationId xmlns:a16="http://schemas.microsoft.com/office/drawing/2014/main" id="{921F506C-0A73-40D5-92D4-C0E6DC0D9A3D}"/>
              </a:ext>
            </a:extLst>
          </p:cNvPr>
          <p:cNvSpPr>
            <a:spLocks noGrp="1"/>
          </p:cNvSpPr>
          <p:nvPr>
            <p:ph type="pic" sz="quarter" idx="14"/>
          </p:nvPr>
        </p:nvSpPr>
        <p:spPr>
          <a:xfrm>
            <a:off x="8250237" y="1609725"/>
            <a:ext cx="3103563" cy="3703638"/>
          </a:xfrm>
        </p:spPr>
        <p:txBody>
          <a:bodyPr/>
          <a:lstStyle/>
          <a:p>
            <a:r>
              <a:rPr lang="en-US"/>
              <a:t>Click icon to add picture</a:t>
            </a:r>
            <a:endParaRPr lang="en-CA"/>
          </a:p>
        </p:txBody>
      </p:sp>
    </p:spTree>
    <p:extLst>
      <p:ext uri="{BB962C8B-B14F-4D97-AF65-F5344CB8AC3E}">
        <p14:creationId xmlns:p14="http://schemas.microsoft.com/office/powerpoint/2010/main" val="4045892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7" name="Rectangle 6" descr="Color filled rectangle border">
            <a:extLst>
              <a:ext uri="{FF2B5EF4-FFF2-40B4-BE49-F238E27FC236}">
                <a16:creationId xmlns:a16="http://schemas.microsoft.com/office/drawing/2014/main" id="{A5E902B2-AC85-49FE-9BA3-413D2CD651EA}"/>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descr="Color filled rectangle border">
            <a:extLst>
              <a:ext uri="{FF2B5EF4-FFF2-40B4-BE49-F238E27FC236}">
                <a16:creationId xmlns:a16="http://schemas.microsoft.com/office/drawing/2014/main" id="{F9168307-D39C-44DF-8847-1221D74B3F28}"/>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a:extLst>
              <a:ext uri="{FF2B5EF4-FFF2-40B4-BE49-F238E27FC236}">
                <a16:creationId xmlns:a16="http://schemas.microsoft.com/office/drawing/2014/main" id="{9D5B19E0-BE47-4518-AEB5-9E9CA72D8801}"/>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a:extLst>
              <a:ext uri="{FF2B5EF4-FFF2-40B4-BE49-F238E27FC236}">
                <a16:creationId xmlns:a16="http://schemas.microsoft.com/office/drawing/2014/main" id="{3DEC1E75-2606-41CB-9903-4122B44AF2B2}"/>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7" descr="C:\Users\nelia.koliesnik\Desktop\Files\PMO\CII\Presentation\alberta.png">
            <a:extLst>
              <a:ext uri="{FF2B5EF4-FFF2-40B4-BE49-F238E27FC236}">
                <a16:creationId xmlns:a16="http://schemas.microsoft.com/office/drawing/2014/main" id="{D36BFDD4-385A-4A42-A56C-9360C2F75DB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77C1665-D10D-42ED-AFE2-F04BF29AD8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Tree>
    <p:extLst>
      <p:ext uri="{BB962C8B-B14F-4D97-AF65-F5344CB8AC3E}">
        <p14:creationId xmlns:p14="http://schemas.microsoft.com/office/powerpoint/2010/main" val="23286463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descr="Color filled rectangle border">
            <a:extLst>
              <a:ext uri="{FF2B5EF4-FFF2-40B4-BE49-F238E27FC236}">
                <a16:creationId xmlns:a16="http://schemas.microsoft.com/office/drawing/2014/main" id="{81A5E4DA-E612-4925-A223-D436F3B818EB}"/>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a:extLst>
              <a:ext uri="{FF2B5EF4-FFF2-40B4-BE49-F238E27FC236}">
                <a16:creationId xmlns:a16="http://schemas.microsoft.com/office/drawing/2014/main" id="{4C65DB46-7EE9-4640-8B07-9F4E1D9CDCFD}"/>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descr="Color filled rectangle border">
            <a:extLst>
              <a:ext uri="{FF2B5EF4-FFF2-40B4-BE49-F238E27FC236}">
                <a16:creationId xmlns:a16="http://schemas.microsoft.com/office/drawing/2014/main" id="{E2840C70-33B4-4A37-9880-4A7254D661E4}"/>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descr="Color filled rectangle border">
            <a:extLst>
              <a:ext uri="{FF2B5EF4-FFF2-40B4-BE49-F238E27FC236}">
                <a16:creationId xmlns:a16="http://schemas.microsoft.com/office/drawing/2014/main" id="{47843EB0-4AC4-42BE-9C7D-E6864FBF5DC8}"/>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itle 1">
            <a:extLst>
              <a:ext uri="{FF2B5EF4-FFF2-40B4-BE49-F238E27FC236}">
                <a16:creationId xmlns:a16="http://schemas.microsoft.com/office/drawing/2014/main" id="{A67E7C2D-F6B4-4FAC-9845-A437E79CF9E5}"/>
              </a:ext>
            </a:extLst>
          </p:cNvPr>
          <p:cNvSpPr>
            <a:spLocks noGrp="1"/>
          </p:cNvSpPr>
          <p:nvPr>
            <p:ph type="title" hasCustomPrompt="1"/>
          </p:nvPr>
        </p:nvSpPr>
        <p:spPr>
          <a:xfrm>
            <a:off x="623392" y="63372"/>
            <a:ext cx="10959008" cy="758957"/>
          </a:xfrm>
        </p:spPr>
        <p:txBody>
          <a:bodyPr anchor="b"/>
          <a:lstStyle>
            <a:lvl1pPr>
              <a:defRPr b="0">
                <a:solidFill>
                  <a:srgbClr val="275971"/>
                </a:solidFill>
              </a:defRPr>
            </a:lvl1pPr>
          </a:lstStyle>
          <a:p>
            <a:r>
              <a:rPr lang="en-US" dirty="0"/>
              <a:t>Text content slide</a:t>
            </a:r>
            <a:endParaRPr lang="en-CA" dirty="0"/>
          </a:p>
        </p:txBody>
      </p:sp>
    </p:spTree>
    <p:extLst>
      <p:ext uri="{BB962C8B-B14F-4D97-AF65-F5344CB8AC3E}">
        <p14:creationId xmlns:p14="http://schemas.microsoft.com/office/powerpoint/2010/main" val="7077929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descr="Color filled rectangle border">
            <a:extLst>
              <a:ext uri="{FF2B5EF4-FFF2-40B4-BE49-F238E27FC236}">
                <a16:creationId xmlns:a16="http://schemas.microsoft.com/office/drawing/2014/main" id="{DC0513BC-8F0A-48BA-82FA-C0F8FB48B5E3}"/>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descr="Color filled rectangle border">
            <a:extLst>
              <a:ext uri="{FF2B5EF4-FFF2-40B4-BE49-F238E27FC236}">
                <a16:creationId xmlns:a16="http://schemas.microsoft.com/office/drawing/2014/main" id="{169CABF5-A016-44BA-B9C6-244C022F31AD}"/>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a:extLst>
              <a:ext uri="{FF2B5EF4-FFF2-40B4-BE49-F238E27FC236}">
                <a16:creationId xmlns:a16="http://schemas.microsoft.com/office/drawing/2014/main" id="{1B9BBFB0-2E78-4E29-92F7-86D732BDF1E4}"/>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itle 1">
            <a:extLst>
              <a:ext uri="{FF2B5EF4-FFF2-40B4-BE49-F238E27FC236}">
                <a16:creationId xmlns:a16="http://schemas.microsoft.com/office/drawing/2014/main" id="{31086D01-64C2-4D22-81D3-2696378AEA37}"/>
              </a:ext>
            </a:extLst>
          </p:cNvPr>
          <p:cNvSpPr>
            <a:spLocks noGrp="1"/>
          </p:cNvSpPr>
          <p:nvPr>
            <p:ph type="title" hasCustomPrompt="1"/>
          </p:nvPr>
        </p:nvSpPr>
        <p:spPr>
          <a:xfrm>
            <a:off x="623392" y="63372"/>
            <a:ext cx="10959008" cy="758957"/>
          </a:xfrm>
        </p:spPr>
        <p:txBody>
          <a:bodyPr anchor="b"/>
          <a:lstStyle>
            <a:lvl1pPr>
              <a:defRPr b="0">
                <a:solidFill>
                  <a:srgbClr val="275971"/>
                </a:solidFill>
              </a:defRPr>
            </a:lvl1pPr>
          </a:lstStyle>
          <a:p>
            <a:r>
              <a:rPr lang="en-US" dirty="0"/>
              <a:t>Text content slide</a:t>
            </a:r>
            <a:endParaRPr lang="en-CA" dirty="0"/>
          </a:p>
        </p:txBody>
      </p:sp>
    </p:spTree>
    <p:extLst>
      <p:ext uri="{BB962C8B-B14F-4D97-AF65-F5344CB8AC3E}">
        <p14:creationId xmlns:p14="http://schemas.microsoft.com/office/powerpoint/2010/main" val="2042777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Rectangle 7" descr="Color filled rectangle border">
            <a:extLst>
              <a:ext uri="{FF2B5EF4-FFF2-40B4-BE49-F238E27FC236}">
                <a16:creationId xmlns:a16="http://schemas.microsoft.com/office/drawing/2014/main" id="{DBD2D1A0-33CE-42CE-8898-2FB8B720C1EC}"/>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a:extLst>
              <a:ext uri="{FF2B5EF4-FFF2-40B4-BE49-F238E27FC236}">
                <a16:creationId xmlns:a16="http://schemas.microsoft.com/office/drawing/2014/main" id="{9B3446FE-0184-4CD9-9B35-D357E60344DA}"/>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a:extLst>
              <a:ext uri="{FF2B5EF4-FFF2-40B4-BE49-F238E27FC236}">
                <a16:creationId xmlns:a16="http://schemas.microsoft.com/office/drawing/2014/main" id="{434EF3AD-4A5A-4221-9225-5AD131568DAC}"/>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a:extLst>
              <a:ext uri="{FF2B5EF4-FFF2-40B4-BE49-F238E27FC236}">
                <a16:creationId xmlns:a16="http://schemas.microsoft.com/office/drawing/2014/main" id="{BA03258C-B384-46B0-830D-E38594EA58FC}"/>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7" descr="C:\Users\nelia.koliesnik\Desktop\Files\PMO\CII\Presentation\alberta.png">
            <a:extLst>
              <a:ext uri="{FF2B5EF4-FFF2-40B4-BE49-F238E27FC236}">
                <a16:creationId xmlns:a16="http://schemas.microsoft.com/office/drawing/2014/main" id="{34BCDFE6-1872-43E8-B2D3-59C8B474C6A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71FF854-9E06-43C9-AE65-C15DE2FF3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Tree>
    <p:extLst>
      <p:ext uri="{BB962C8B-B14F-4D97-AF65-F5344CB8AC3E}">
        <p14:creationId xmlns:p14="http://schemas.microsoft.com/office/powerpoint/2010/main" val="29372708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Rectangle 7" descr="Color filled rectangle border">
            <a:extLst>
              <a:ext uri="{FF2B5EF4-FFF2-40B4-BE49-F238E27FC236}">
                <a16:creationId xmlns:a16="http://schemas.microsoft.com/office/drawing/2014/main" id="{FBBBF67C-171F-4D2D-AC36-D4912D86595B}"/>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a:extLst>
              <a:ext uri="{FF2B5EF4-FFF2-40B4-BE49-F238E27FC236}">
                <a16:creationId xmlns:a16="http://schemas.microsoft.com/office/drawing/2014/main" id="{DFD4B377-1EF3-4020-9FF8-22DABD7B5E3D}"/>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a:extLst>
              <a:ext uri="{FF2B5EF4-FFF2-40B4-BE49-F238E27FC236}">
                <a16:creationId xmlns:a16="http://schemas.microsoft.com/office/drawing/2014/main" id="{292276E4-2757-4434-B96E-10BD46ED7EED}"/>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a:extLst>
              <a:ext uri="{FF2B5EF4-FFF2-40B4-BE49-F238E27FC236}">
                <a16:creationId xmlns:a16="http://schemas.microsoft.com/office/drawing/2014/main" id="{9AE9F581-C05F-4F49-8D67-07A9971267DC}"/>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7" descr="C:\Users\nelia.koliesnik\Desktop\Files\PMO\CII\Presentation\alberta.png">
            <a:extLst>
              <a:ext uri="{FF2B5EF4-FFF2-40B4-BE49-F238E27FC236}">
                <a16:creationId xmlns:a16="http://schemas.microsoft.com/office/drawing/2014/main" id="{9C7A871E-7881-4753-920F-3DE2262C963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0A93E442-BECB-4427-AC9A-C72DC494C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Tree>
    <p:extLst>
      <p:ext uri="{BB962C8B-B14F-4D97-AF65-F5344CB8AC3E}">
        <p14:creationId xmlns:p14="http://schemas.microsoft.com/office/powerpoint/2010/main" val="27116900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Slide1">
    <p:spTree>
      <p:nvGrpSpPr>
        <p:cNvPr id="1" name=""/>
        <p:cNvGrpSpPr/>
        <p:nvPr/>
      </p:nvGrpSpPr>
      <p:grpSpPr>
        <a:xfrm>
          <a:off x="0" y="0"/>
          <a:ext cx="0" cy="0"/>
          <a:chOff x="0" y="0"/>
          <a:chExt cx="0" cy="0"/>
        </a:xfrm>
      </p:grpSpPr>
      <p:sp>
        <p:nvSpPr>
          <p:cNvPr id="3" name="Substituent conținut 2"/>
          <p:cNvSpPr>
            <a:spLocks noGrp="1"/>
          </p:cNvSpPr>
          <p:nvPr>
            <p:ph idx="1" hasCustomPrompt="1"/>
          </p:nvPr>
        </p:nvSpPr>
        <p:spPr/>
        <p:txBody>
          <a:bodyPr/>
          <a:lstStyle/>
          <a:p>
            <a:pPr lvl="0"/>
            <a:r>
              <a:rPr lang="en-US" dirty="0"/>
              <a:t>Subtitle</a:t>
            </a:r>
            <a:endParaRPr lang="ro-RO" dirty="0"/>
          </a:p>
          <a:p>
            <a:pPr lvl="2"/>
            <a:r>
              <a:rPr lang="en-US" dirty="0"/>
              <a:t>Subtitle 2</a:t>
            </a:r>
            <a:endParaRPr lang="ro-RO" dirty="0"/>
          </a:p>
          <a:p>
            <a:pPr lvl="3"/>
            <a:r>
              <a:rPr lang="en-US" dirty="0"/>
              <a:t>Subtitle 3</a:t>
            </a:r>
            <a:endParaRPr lang="ro-RO" dirty="0"/>
          </a:p>
          <a:p>
            <a:pPr lvl="4"/>
            <a:r>
              <a:rPr lang="en-US" dirty="0"/>
              <a:t>Subtitle 4</a:t>
            </a:r>
          </a:p>
        </p:txBody>
      </p:sp>
      <p:sp>
        <p:nvSpPr>
          <p:cNvPr id="4" name="Title 1">
            <a:extLst>
              <a:ext uri="{FF2B5EF4-FFF2-40B4-BE49-F238E27FC236}">
                <a16:creationId xmlns:a16="http://schemas.microsoft.com/office/drawing/2014/main" id="{79D931E0-CE1F-4942-B91F-DC4693BBD7C9}"/>
              </a:ext>
            </a:extLst>
          </p:cNvPr>
          <p:cNvSpPr>
            <a:spLocks noGrp="1"/>
          </p:cNvSpPr>
          <p:nvPr>
            <p:ph type="title" hasCustomPrompt="1"/>
          </p:nvPr>
        </p:nvSpPr>
        <p:spPr>
          <a:xfrm>
            <a:off x="623392" y="63372"/>
            <a:ext cx="10959008" cy="758957"/>
          </a:xfrm>
        </p:spPr>
        <p:txBody>
          <a:bodyPr anchor="b"/>
          <a:lstStyle>
            <a:lvl1pPr>
              <a:defRPr b="0">
                <a:solidFill>
                  <a:srgbClr val="275971"/>
                </a:solidFill>
              </a:defRPr>
            </a:lvl1pPr>
          </a:lstStyle>
          <a:p>
            <a:r>
              <a:rPr lang="en-US" dirty="0"/>
              <a:t>Text content slide</a:t>
            </a:r>
            <a:endParaRPr lang="en-CA" dirty="0"/>
          </a:p>
        </p:txBody>
      </p:sp>
    </p:spTree>
    <p:extLst>
      <p:ext uri="{BB962C8B-B14F-4D97-AF65-F5344CB8AC3E}">
        <p14:creationId xmlns:p14="http://schemas.microsoft.com/office/powerpoint/2010/main" val="5977013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Content with title">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07435" y="2006602"/>
            <a:ext cx="10177131" cy="381270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itle 1">
            <a:extLst>
              <a:ext uri="{FF2B5EF4-FFF2-40B4-BE49-F238E27FC236}">
                <a16:creationId xmlns:a16="http://schemas.microsoft.com/office/drawing/2014/main" id="{B21F09AD-ED75-4831-836C-252260FDC06A}"/>
              </a:ext>
            </a:extLst>
          </p:cNvPr>
          <p:cNvSpPr txBox="1">
            <a:spLocks/>
          </p:cNvSpPr>
          <p:nvPr userDrawn="1"/>
        </p:nvSpPr>
        <p:spPr>
          <a:xfrm>
            <a:off x="623392" y="63372"/>
            <a:ext cx="10959008" cy="758957"/>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000" b="0" kern="1200">
                <a:solidFill>
                  <a:srgbClr val="275971"/>
                </a:solidFill>
                <a:latin typeface="+mj-lt"/>
                <a:ea typeface="+mj-ea"/>
                <a:cs typeface="+mj-cs"/>
              </a:defRPr>
            </a:lvl1pPr>
          </a:lstStyle>
          <a:p>
            <a:endParaRPr lang="en-CA" dirty="0">
              <a:latin typeface="Segoe UI" panose="020B0502040204020203" pitchFamily="34" charset="0"/>
            </a:endParaRPr>
          </a:p>
        </p:txBody>
      </p:sp>
    </p:spTree>
    <p:extLst>
      <p:ext uri="{BB962C8B-B14F-4D97-AF65-F5344CB8AC3E}">
        <p14:creationId xmlns:p14="http://schemas.microsoft.com/office/powerpoint/2010/main" val="3437783825"/>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title">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07435" y="2006601"/>
            <a:ext cx="10177131" cy="381270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0" name="Title 1">
            <a:extLst>
              <a:ext uri="{FF2B5EF4-FFF2-40B4-BE49-F238E27FC236}">
                <a16:creationId xmlns:a16="http://schemas.microsoft.com/office/drawing/2014/main" id="{05A4F9AA-7CFA-3E45-A6C5-88CCE63E1F10}"/>
              </a:ext>
            </a:extLst>
          </p:cNvPr>
          <p:cNvSpPr>
            <a:spLocks noGrp="1"/>
          </p:cNvSpPr>
          <p:nvPr>
            <p:ph type="title" hasCustomPrompt="1"/>
          </p:nvPr>
        </p:nvSpPr>
        <p:spPr>
          <a:xfrm>
            <a:off x="623392" y="588163"/>
            <a:ext cx="10959008" cy="758957"/>
          </a:xfrm>
        </p:spPr>
        <p:txBody>
          <a:bodyPr anchor="b"/>
          <a:lstStyle>
            <a:lvl1pPr>
              <a:defRPr b="0">
                <a:solidFill>
                  <a:schemeClr val="accent3"/>
                </a:solidFill>
              </a:defRPr>
            </a:lvl1pPr>
          </a:lstStyle>
          <a:p>
            <a:r>
              <a:rPr lang="en-US" dirty="0"/>
              <a:t>Text content slide</a:t>
            </a:r>
            <a:endParaRPr lang="en-CA" dirty="0"/>
          </a:p>
        </p:txBody>
      </p:sp>
      <p:sp>
        <p:nvSpPr>
          <p:cNvPr id="19" name="Slide Number Placeholder 1">
            <a:extLst>
              <a:ext uri="{FF2B5EF4-FFF2-40B4-BE49-F238E27FC236}">
                <a16:creationId xmlns:a16="http://schemas.microsoft.com/office/drawing/2014/main" id="{A0F159A9-957B-FC4E-A2AD-3E6A961644CA}"/>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rgbClr val="5F6A72"/>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pic>
        <p:nvPicPr>
          <p:cNvPr id="7" name="Picture 7" descr="C:\Users\nelia.koliesnik\Desktop\Files\PMO\CII\Presentation\alberta.png">
            <a:extLst>
              <a:ext uri="{FF2B5EF4-FFF2-40B4-BE49-F238E27FC236}">
                <a16:creationId xmlns:a16="http://schemas.microsoft.com/office/drawing/2014/main" id="{B5611FE6-0488-47ED-A33A-7237F139BD1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36129" y="6243164"/>
            <a:ext cx="1679144" cy="498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169559"/>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C8F84F-4B66-4797-B006-EAAC642A9CFE}"/>
              </a:ext>
            </a:extLst>
          </p:cNvPr>
          <p:cNvSpPr/>
          <p:nvPr userDrawn="1"/>
        </p:nvSpPr>
        <p:spPr>
          <a:xfrm>
            <a:off x="740607" y="3315333"/>
            <a:ext cx="1995023" cy="1062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7" name="Subtitle 2">
            <a:extLst>
              <a:ext uri="{FF2B5EF4-FFF2-40B4-BE49-F238E27FC236}">
                <a16:creationId xmlns:a16="http://schemas.microsoft.com/office/drawing/2014/main" id="{30C4997B-DBC6-4E3D-A11C-C1DB9D931DCE}"/>
              </a:ext>
            </a:extLst>
          </p:cNvPr>
          <p:cNvSpPr>
            <a:spLocks noGrp="1"/>
          </p:cNvSpPr>
          <p:nvPr>
            <p:ph type="subTitle" idx="1" hasCustomPrompt="1"/>
          </p:nvPr>
        </p:nvSpPr>
        <p:spPr>
          <a:xfrm>
            <a:off x="644596" y="3785779"/>
            <a:ext cx="11141005" cy="603328"/>
          </a:xfrm>
        </p:spPr>
        <p:txBody>
          <a:bodyPr>
            <a:normAutofit/>
          </a:bodyPr>
          <a:lstStyle>
            <a:lvl1pPr marL="0" indent="0" algn="l">
              <a:spcBef>
                <a:spcPts val="0"/>
              </a:spcBef>
              <a:buNone/>
              <a:defRPr sz="2400" baseline="0">
                <a:solidFill>
                  <a:schemeClr val="bg1"/>
                </a:solidFill>
              </a:defRPr>
            </a:lvl1pPr>
            <a:lvl2pPr marL="0" marR="0" indent="0" algn="l" defTabSz="914378" rtl="0" eaLnBrk="1" fontAlgn="auto" latinLnBrk="0" hangingPunct="1">
              <a:lnSpc>
                <a:spcPct val="100000"/>
              </a:lnSpc>
              <a:spcBef>
                <a:spcPts val="0"/>
              </a:spcBef>
              <a:spcAft>
                <a:spcPts val="0"/>
              </a:spcAft>
              <a:buClrTx/>
              <a:buSzTx/>
              <a:buFont typeface="Arial" panose="020B0604020202020204" pitchFamily="34" charset="0"/>
              <a:buNone/>
              <a:tabLst/>
              <a:defRPr sz="1400">
                <a:solidFill>
                  <a:schemeClr val="bg1"/>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Subtitle</a:t>
            </a:r>
          </a:p>
          <a:p>
            <a:pPr lvl="1"/>
            <a:endParaRPr lang="en-CA" dirty="0"/>
          </a:p>
        </p:txBody>
      </p:sp>
      <p:sp>
        <p:nvSpPr>
          <p:cNvPr id="8" name="Text Placeholder 21">
            <a:extLst>
              <a:ext uri="{FF2B5EF4-FFF2-40B4-BE49-F238E27FC236}">
                <a16:creationId xmlns:a16="http://schemas.microsoft.com/office/drawing/2014/main" id="{1DB99B95-FC41-4B88-9BE4-DC443C71DF59}"/>
              </a:ext>
            </a:extLst>
          </p:cNvPr>
          <p:cNvSpPr>
            <a:spLocks noGrp="1"/>
          </p:cNvSpPr>
          <p:nvPr>
            <p:ph type="body" sz="quarter" idx="12" hasCustomPrompt="1"/>
          </p:nvPr>
        </p:nvSpPr>
        <p:spPr>
          <a:xfrm>
            <a:off x="644596" y="4248381"/>
            <a:ext cx="11141005" cy="812800"/>
          </a:xfrm>
        </p:spPr>
        <p:txBody>
          <a:bodyPr>
            <a:normAutofit/>
          </a:bodyPr>
          <a:lstStyle>
            <a:lvl1pPr marL="0" indent="0">
              <a:buNone/>
              <a:defRPr sz="1400" baseline="0">
                <a:solidFill>
                  <a:schemeClr val="bg1"/>
                </a:solidFill>
              </a:defRPr>
            </a:lvl1pPr>
            <a:lvl2pPr marL="0" indent="0">
              <a:buNone/>
              <a:defRPr sz="1400">
                <a:solidFill>
                  <a:schemeClr val="bg1"/>
                </a:solidFill>
              </a:defRPr>
            </a:lvl2pPr>
          </a:lstStyle>
          <a:p>
            <a:pPr lvl="0"/>
            <a:r>
              <a:rPr lang="en-US" dirty="0"/>
              <a:t>[Presenter Name], [Presenter Title]</a:t>
            </a:r>
          </a:p>
          <a:p>
            <a:pPr lvl="0"/>
            <a:r>
              <a:rPr lang="en-US" dirty="0"/>
              <a:t>[Month] [Day], [Year]</a:t>
            </a:r>
          </a:p>
        </p:txBody>
      </p:sp>
      <p:sp>
        <p:nvSpPr>
          <p:cNvPr id="10" name="Title 1">
            <a:extLst>
              <a:ext uri="{FF2B5EF4-FFF2-40B4-BE49-F238E27FC236}">
                <a16:creationId xmlns:a16="http://schemas.microsoft.com/office/drawing/2014/main" id="{E42A920D-8689-4E69-9AFE-4E33A6BD4D51}"/>
              </a:ext>
            </a:extLst>
          </p:cNvPr>
          <p:cNvSpPr>
            <a:spLocks noGrp="1"/>
          </p:cNvSpPr>
          <p:nvPr>
            <p:ph type="ctrTitle" hasCustomPrompt="1"/>
          </p:nvPr>
        </p:nvSpPr>
        <p:spPr>
          <a:xfrm>
            <a:off x="629344" y="1035395"/>
            <a:ext cx="11131285" cy="2009564"/>
          </a:xfrm>
        </p:spPr>
        <p:txBody>
          <a:bodyPr anchor="b"/>
          <a:lstStyle>
            <a:lvl1pPr algn="l">
              <a:defRPr sz="4800">
                <a:solidFill>
                  <a:schemeClr val="bg1"/>
                </a:solidFill>
              </a:defRPr>
            </a:lvl1pPr>
          </a:lstStyle>
          <a:p>
            <a:r>
              <a:rPr lang="en-US" dirty="0"/>
              <a:t>Title of Presentation</a:t>
            </a:r>
            <a:endParaRPr lang="en-CA" dirty="0"/>
          </a:p>
        </p:txBody>
      </p:sp>
    </p:spTree>
    <p:extLst>
      <p:ext uri="{BB962C8B-B14F-4D97-AF65-F5344CB8AC3E}">
        <p14:creationId xmlns:p14="http://schemas.microsoft.com/office/powerpoint/2010/main" val="11341514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Content with no 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4A24D62-9C4A-4900-B1D0-2B117339FC0F}"/>
              </a:ext>
            </a:extLst>
          </p:cNvPr>
          <p:cNvSpPr>
            <a:spLocks noGrp="1"/>
          </p:cNvSpPr>
          <p:nvPr>
            <p:ph type="title" hasCustomPrompt="1"/>
          </p:nvPr>
        </p:nvSpPr>
        <p:spPr>
          <a:xfrm>
            <a:off x="623392" y="63372"/>
            <a:ext cx="10959008" cy="758957"/>
          </a:xfrm>
        </p:spPr>
        <p:txBody>
          <a:bodyPr anchor="b"/>
          <a:lstStyle>
            <a:lvl1pPr>
              <a:defRPr b="0">
                <a:solidFill>
                  <a:srgbClr val="275971"/>
                </a:solidFill>
              </a:defRPr>
            </a:lvl1pPr>
          </a:lstStyle>
          <a:p>
            <a:r>
              <a:rPr lang="en-US" dirty="0"/>
              <a:t>Text content slide</a:t>
            </a:r>
            <a:endParaRPr lang="en-CA" dirty="0"/>
          </a:p>
        </p:txBody>
      </p:sp>
    </p:spTree>
    <p:extLst>
      <p:ext uri="{BB962C8B-B14F-4D97-AF65-F5344CB8AC3E}">
        <p14:creationId xmlns:p14="http://schemas.microsoft.com/office/powerpoint/2010/main" val="15238070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CA"/>
          </a:p>
        </p:txBody>
      </p:sp>
      <p:sp>
        <p:nvSpPr>
          <p:cNvPr id="4" name="Title 1">
            <a:extLst>
              <a:ext uri="{FF2B5EF4-FFF2-40B4-BE49-F238E27FC236}">
                <a16:creationId xmlns:a16="http://schemas.microsoft.com/office/drawing/2014/main" id="{C9670373-C170-4B14-9A21-227144E90258}"/>
              </a:ext>
            </a:extLst>
          </p:cNvPr>
          <p:cNvSpPr>
            <a:spLocks noGrp="1"/>
          </p:cNvSpPr>
          <p:nvPr>
            <p:ph type="title" hasCustomPrompt="1"/>
          </p:nvPr>
        </p:nvSpPr>
        <p:spPr>
          <a:xfrm>
            <a:off x="623392" y="63372"/>
            <a:ext cx="10959008" cy="758957"/>
          </a:xfrm>
        </p:spPr>
        <p:txBody>
          <a:bodyPr anchor="b"/>
          <a:lstStyle>
            <a:lvl1pPr>
              <a:defRPr b="0">
                <a:solidFill>
                  <a:srgbClr val="275971"/>
                </a:solidFill>
              </a:defRPr>
            </a:lvl1pPr>
          </a:lstStyle>
          <a:p>
            <a:r>
              <a:rPr lang="en-US" dirty="0"/>
              <a:t>Text content slide</a:t>
            </a:r>
            <a:endParaRPr lang="en-CA" dirty="0"/>
          </a:p>
        </p:txBody>
      </p:sp>
    </p:spTree>
    <p:extLst>
      <p:ext uri="{BB962C8B-B14F-4D97-AF65-F5344CB8AC3E}">
        <p14:creationId xmlns:p14="http://schemas.microsoft.com/office/powerpoint/2010/main" val="19817234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101FE9-22B6-4E57-812E-8F81522A9888}"/>
              </a:ext>
            </a:extLst>
          </p:cNvPr>
          <p:cNvSpPr/>
          <p:nvPr userDrawn="1"/>
        </p:nvSpPr>
        <p:spPr>
          <a:xfrm>
            <a:off x="740607" y="3315333"/>
            <a:ext cx="1995023" cy="1062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4" name="Subtitle 2">
            <a:extLst>
              <a:ext uri="{FF2B5EF4-FFF2-40B4-BE49-F238E27FC236}">
                <a16:creationId xmlns:a16="http://schemas.microsoft.com/office/drawing/2014/main" id="{05781F38-3C0F-41DB-B195-8C0FCBE9D003}"/>
              </a:ext>
            </a:extLst>
          </p:cNvPr>
          <p:cNvSpPr>
            <a:spLocks noGrp="1"/>
          </p:cNvSpPr>
          <p:nvPr>
            <p:ph type="subTitle" idx="1" hasCustomPrompt="1"/>
          </p:nvPr>
        </p:nvSpPr>
        <p:spPr>
          <a:xfrm>
            <a:off x="644596" y="3785779"/>
            <a:ext cx="11141005" cy="603328"/>
          </a:xfrm>
        </p:spPr>
        <p:txBody>
          <a:bodyPr>
            <a:normAutofit/>
          </a:bodyPr>
          <a:lstStyle>
            <a:lvl1pPr marL="0" indent="0" algn="l">
              <a:spcBef>
                <a:spcPts val="0"/>
              </a:spcBef>
              <a:buNone/>
              <a:defRPr sz="2400" baseline="0">
                <a:solidFill>
                  <a:schemeClr val="bg1"/>
                </a:solidFill>
              </a:defRPr>
            </a:lvl1pPr>
            <a:lvl2pPr marL="0" marR="0" indent="0" algn="l" defTabSz="914378" rtl="0" eaLnBrk="1" fontAlgn="auto" latinLnBrk="0" hangingPunct="1">
              <a:lnSpc>
                <a:spcPct val="100000"/>
              </a:lnSpc>
              <a:spcBef>
                <a:spcPts val="0"/>
              </a:spcBef>
              <a:spcAft>
                <a:spcPts val="0"/>
              </a:spcAft>
              <a:buClrTx/>
              <a:buSzTx/>
              <a:buFont typeface="Arial" panose="020B0604020202020204" pitchFamily="34" charset="0"/>
              <a:buNone/>
              <a:tabLst/>
              <a:defRPr sz="1400">
                <a:solidFill>
                  <a:schemeClr val="bg1"/>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Subtitle</a:t>
            </a:r>
          </a:p>
          <a:p>
            <a:pPr lvl="1"/>
            <a:endParaRPr lang="en-CA" dirty="0"/>
          </a:p>
        </p:txBody>
      </p:sp>
      <p:sp>
        <p:nvSpPr>
          <p:cNvPr id="5" name="Text Placeholder 21">
            <a:extLst>
              <a:ext uri="{FF2B5EF4-FFF2-40B4-BE49-F238E27FC236}">
                <a16:creationId xmlns:a16="http://schemas.microsoft.com/office/drawing/2014/main" id="{DAB18EC3-F033-442C-86E3-A8901975FB9A}"/>
              </a:ext>
            </a:extLst>
          </p:cNvPr>
          <p:cNvSpPr>
            <a:spLocks noGrp="1"/>
          </p:cNvSpPr>
          <p:nvPr>
            <p:ph type="body" sz="quarter" idx="12" hasCustomPrompt="1"/>
          </p:nvPr>
        </p:nvSpPr>
        <p:spPr>
          <a:xfrm>
            <a:off x="644596" y="4248381"/>
            <a:ext cx="11141005" cy="812800"/>
          </a:xfrm>
        </p:spPr>
        <p:txBody>
          <a:bodyPr>
            <a:normAutofit/>
          </a:bodyPr>
          <a:lstStyle>
            <a:lvl1pPr marL="0" indent="0">
              <a:buNone/>
              <a:defRPr sz="1400" baseline="0">
                <a:solidFill>
                  <a:schemeClr val="bg1"/>
                </a:solidFill>
              </a:defRPr>
            </a:lvl1pPr>
            <a:lvl2pPr marL="0" indent="0">
              <a:buNone/>
              <a:defRPr sz="1400">
                <a:solidFill>
                  <a:schemeClr val="bg1"/>
                </a:solidFill>
              </a:defRPr>
            </a:lvl2pPr>
          </a:lstStyle>
          <a:p>
            <a:pPr lvl="0"/>
            <a:r>
              <a:rPr lang="en-US" dirty="0"/>
              <a:t>[Presenter Name], [Presenter Title]</a:t>
            </a:r>
          </a:p>
          <a:p>
            <a:pPr lvl="0"/>
            <a:r>
              <a:rPr lang="en-US" dirty="0"/>
              <a:t>[Month] [Day], [Year]</a:t>
            </a:r>
          </a:p>
        </p:txBody>
      </p:sp>
      <p:sp>
        <p:nvSpPr>
          <p:cNvPr id="6" name="Title 1">
            <a:extLst>
              <a:ext uri="{FF2B5EF4-FFF2-40B4-BE49-F238E27FC236}">
                <a16:creationId xmlns:a16="http://schemas.microsoft.com/office/drawing/2014/main" id="{F70393E7-502B-4DCB-9F44-A4798D4AA31D}"/>
              </a:ext>
            </a:extLst>
          </p:cNvPr>
          <p:cNvSpPr>
            <a:spLocks noGrp="1"/>
          </p:cNvSpPr>
          <p:nvPr>
            <p:ph type="ctrTitle" hasCustomPrompt="1"/>
          </p:nvPr>
        </p:nvSpPr>
        <p:spPr>
          <a:xfrm>
            <a:off x="629344" y="1035395"/>
            <a:ext cx="11131285" cy="2009564"/>
          </a:xfrm>
        </p:spPr>
        <p:txBody>
          <a:bodyPr anchor="b"/>
          <a:lstStyle>
            <a:lvl1pPr algn="l">
              <a:defRPr sz="4800">
                <a:solidFill>
                  <a:schemeClr val="bg1"/>
                </a:solidFill>
              </a:defRPr>
            </a:lvl1pPr>
          </a:lstStyle>
          <a:p>
            <a:r>
              <a:rPr lang="en-US" dirty="0"/>
              <a:t>Title of Presentation</a:t>
            </a:r>
            <a:endParaRPr lang="en-CA" dirty="0"/>
          </a:p>
        </p:txBody>
      </p:sp>
    </p:spTree>
    <p:extLst>
      <p:ext uri="{BB962C8B-B14F-4D97-AF65-F5344CB8AC3E}">
        <p14:creationId xmlns:p14="http://schemas.microsoft.com/office/powerpoint/2010/main" val="32564276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6629" y="6475625"/>
            <a:ext cx="1013262" cy="284839"/>
          </a:xfrm>
          <a:prstGeom prst="rect">
            <a:avLst/>
          </a:prstGeom>
        </p:spPr>
      </p:pic>
      <p:sp>
        <p:nvSpPr>
          <p:cNvPr id="9" name="Rectangle 8">
            <a:extLst>
              <a:ext uri="{FF2B5EF4-FFF2-40B4-BE49-F238E27FC236}">
                <a16:creationId xmlns:a16="http://schemas.microsoft.com/office/drawing/2014/main" id="{AB7099E1-DF10-2B41-8532-CAA5267F1F05}"/>
              </a:ext>
            </a:extLst>
          </p:cNvPr>
          <p:cNvSpPr/>
          <p:nvPr userDrawn="1"/>
        </p:nvSpPr>
        <p:spPr>
          <a:xfrm>
            <a:off x="740605" y="3315331"/>
            <a:ext cx="1995023" cy="1062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ectangle 13"/>
          <p:cNvSpPr/>
          <p:nvPr userDrawn="1"/>
        </p:nvSpPr>
        <p:spPr>
          <a:xfrm>
            <a:off x="0" y="6760464"/>
            <a:ext cx="12192000" cy="975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p>
        </p:txBody>
      </p:sp>
      <p:sp>
        <p:nvSpPr>
          <p:cNvPr id="25" name="Subtitle 2"/>
          <p:cNvSpPr>
            <a:spLocks noGrp="1"/>
          </p:cNvSpPr>
          <p:nvPr>
            <p:ph type="subTitle" idx="1" hasCustomPrompt="1"/>
          </p:nvPr>
        </p:nvSpPr>
        <p:spPr>
          <a:xfrm>
            <a:off x="644595" y="3785779"/>
            <a:ext cx="11141005" cy="603328"/>
          </a:xfrm>
        </p:spPr>
        <p:txBody>
          <a:bodyPr>
            <a:normAutofit/>
          </a:bodyPr>
          <a:lstStyle>
            <a:lvl1pPr marL="0" indent="0" algn="l">
              <a:spcBef>
                <a:spcPts val="0"/>
              </a:spcBef>
              <a:buNone/>
              <a:defRPr sz="3200" baseline="0">
                <a:solidFill>
                  <a:schemeClr val="tx1">
                    <a:lumMod val="50000"/>
                    <a:lumOff val="50000"/>
                  </a:schemeClr>
                </a:solidFill>
              </a:defRPr>
            </a:lvl1pPr>
            <a:lvl2pPr marL="0" marR="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sz="1867">
                <a:solidFill>
                  <a:schemeClr val="bg1"/>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a:t>
            </a:r>
          </a:p>
          <a:p>
            <a:pPr lvl="1"/>
            <a:endParaRPr lang="en-CA" dirty="0"/>
          </a:p>
        </p:txBody>
      </p:sp>
      <p:sp>
        <p:nvSpPr>
          <p:cNvPr id="26" name="Text Placeholder 21"/>
          <p:cNvSpPr>
            <a:spLocks noGrp="1"/>
          </p:cNvSpPr>
          <p:nvPr>
            <p:ph type="body" sz="quarter" idx="12" hasCustomPrompt="1"/>
          </p:nvPr>
        </p:nvSpPr>
        <p:spPr>
          <a:xfrm>
            <a:off x="644595" y="4248381"/>
            <a:ext cx="11141005" cy="812800"/>
          </a:xfrm>
        </p:spPr>
        <p:txBody>
          <a:bodyPr>
            <a:normAutofit/>
          </a:bodyPr>
          <a:lstStyle>
            <a:lvl1pPr marL="0" indent="0">
              <a:buNone/>
              <a:defRPr sz="1867" baseline="0">
                <a:solidFill>
                  <a:schemeClr val="tx1">
                    <a:lumMod val="50000"/>
                    <a:lumOff val="50000"/>
                  </a:schemeClr>
                </a:solidFill>
              </a:defRPr>
            </a:lvl1pPr>
            <a:lvl2pPr marL="0" indent="0">
              <a:buNone/>
              <a:defRPr sz="1867">
                <a:solidFill>
                  <a:schemeClr val="bg1"/>
                </a:solidFill>
              </a:defRPr>
            </a:lvl2pPr>
          </a:lstStyle>
          <a:p>
            <a:pPr lvl="0"/>
            <a:r>
              <a:rPr lang="en-US" dirty="0"/>
              <a:t>[Presenter Name], [Presenter Title]</a:t>
            </a:r>
          </a:p>
          <a:p>
            <a:pPr lvl="0"/>
            <a:r>
              <a:rPr lang="en-US" dirty="0"/>
              <a:t>[Month] [Day], [Year]</a:t>
            </a:r>
          </a:p>
        </p:txBody>
      </p:sp>
      <p:sp>
        <p:nvSpPr>
          <p:cNvPr id="22" name="Title 1"/>
          <p:cNvSpPr>
            <a:spLocks noGrp="1"/>
          </p:cNvSpPr>
          <p:nvPr>
            <p:ph type="ctrTitle" hasCustomPrompt="1"/>
          </p:nvPr>
        </p:nvSpPr>
        <p:spPr>
          <a:xfrm>
            <a:off x="629344" y="1035394"/>
            <a:ext cx="11131285" cy="2009564"/>
          </a:xfrm>
        </p:spPr>
        <p:txBody>
          <a:bodyPr anchor="b"/>
          <a:lstStyle>
            <a:lvl1pPr algn="l">
              <a:defRPr sz="6400">
                <a:solidFill>
                  <a:schemeClr val="tx1">
                    <a:lumMod val="50000"/>
                    <a:lumOff val="50000"/>
                  </a:schemeClr>
                </a:solidFill>
              </a:defRPr>
            </a:lvl1pPr>
          </a:lstStyle>
          <a:p>
            <a:r>
              <a:rPr lang="en-US" dirty="0"/>
              <a:t>Title of Presentation</a:t>
            </a:r>
            <a:endParaRPr lang="en-CA" dirty="0"/>
          </a:p>
        </p:txBody>
      </p:sp>
    </p:spTree>
    <p:extLst>
      <p:ext uri="{BB962C8B-B14F-4D97-AF65-F5344CB8AC3E}">
        <p14:creationId xmlns:p14="http://schemas.microsoft.com/office/powerpoint/2010/main" val="42885131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4"/>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6760464"/>
          </a:xfrm>
        </p:spPr>
        <p:txBody>
          <a:bodyPr/>
          <a:lstStyle/>
          <a:p>
            <a:endParaRPr lang="en-CA" dirty="0"/>
          </a:p>
        </p:txBody>
      </p:sp>
      <p:sp>
        <p:nvSpPr>
          <p:cNvPr id="7" name="Rectangle 6"/>
          <p:cNvSpPr/>
          <p:nvPr userDrawn="1"/>
        </p:nvSpPr>
        <p:spPr>
          <a:xfrm>
            <a:off x="0" y="6760464"/>
            <a:ext cx="12192000" cy="975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15" name="Rectangle 14">
            <a:extLst>
              <a:ext uri="{FF2B5EF4-FFF2-40B4-BE49-F238E27FC236}">
                <a16:creationId xmlns:a16="http://schemas.microsoft.com/office/drawing/2014/main" id="{68443C66-28E3-894E-ADFB-0D0E71F3ABFB}"/>
              </a:ext>
            </a:extLst>
          </p:cNvPr>
          <p:cNvSpPr/>
          <p:nvPr userDrawn="1"/>
        </p:nvSpPr>
        <p:spPr>
          <a:xfrm>
            <a:off x="740605" y="3315331"/>
            <a:ext cx="1995023" cy="106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6" name="Subtitle 2">
            <a:extLst>
              <a:ext uri="{FF2B5EF4-FFF2-40B4-BE49-F238E27FC236}">
                <a16:creationId xmlns:a16="http://schemas.microsoft.com/office/drawing/2014/main" id="{A940BA24-46BE-EC46-90EA-EE6B28A526BA}"/>
              </a:ext>
            </a:extLst>
          </p:cNvPr>
          <p:cNvSpPr>
            <a:spLocks noGrp="1"/>
          </p:cNvSpPr>
          <p:nvPr>
            <p:ph type="subTitle" idx="1" hasCustomPrompt="1"/>
          </p:nvPr>
        </p:nvSpPr>
        <p:spPr>
          <a:xfrm>
            <a:off x="644595" y="3785779"/>
            <a:ext cx="11141005" cy="603328"/>
          </a:xfrm>
        </p:spPr>
        <p:txBody>
          <a:bodyPr>
            <a:normAutofit/>
          </a:bodyPr>
          <a:lstStyle>
            <a:lvl1pPr marL="0" indent="0" algn="l">
              <a:spcBef>
                <a:spcPts val="0"/>
              </a:spcBef>
              <a:buNone/>
              <a:defRPr sz="3200" baseline="0">
                <a:solidFill>
                  <a:schemeClr val="bg1"/>
                </a:solidFill>
              </a:defRPr>
            </a:lvl1pPr>
            <a:lvl2pPr marL="0" marR="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sz="1867">
                <a:solidFill>
                  <a:schemeClr val="bg1"/>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a:t>
            </a:r>
          </a:p>
          <a:p>
            <a:pPr lvl="1"/>
            <a:endParaRPr lang="en-CA" dirty="0"/>
          </a:p>
        </p:txBody>
      </p:sp>
      <p:sp>
        <p:nvSpPr>
          <p:cNvPr id="17" name="Text Placeholder 21">
            <a:extLst>
              <a:ext uri="{FF2B5EF4-FFF2-40B4-BE49-F238E27FC236}">
                <a16:creationId xmlns:a16="http://schemas.microsoft.com/office/drawing/2014/main" id="{1F1B8A6B-31F6-D24F-9107-3F874DBA32E7}"/>
              </a:ext>
            </a:extLst>
          </p:cNvPr>
          <p:cNvSpPr>
            <a:spLocks noGrp="1"/>
          </p:cNvSpPr>
          <p:nvPr>
            <p:ph type="body" sz="quarter" idx="12" hasCustomPrompt="1"/>
          </p:nvPr>
        </p:nvSpPr>
        <p:spPr>
          <a:xfrm>
            <a:off x="644595" y="4248381"/>
            <a:ext cx="11141005" cy="812800"/>
          </a:xfrm>
        </p:spPr>
        <p:txBody>
          <a:bodyPr>
            <a:normAutofit/>
          </a:bodyPr>
          <a:lstStyle>
            <a:lvl1pPr marL="0" indent="0">
              <a:buNone/>
              <a:defRPr sz="1867" baseline="0">
                <a:solidFill>
                  <a:schemeClr val="bg1"/>
                </a:solidFill>
              </a:defRPr>
            </a:lvl1pPr>
            <a:lvl2pPr marL="0" indent="0">
              <a:buNone/>
              <a:defRPr sz="1867">
                <a:solidFill>
                  <a:schemeClr val="bg1"/>
                </a:solidFill>
              </a:defRPr>
            </a:lvl2pPr>
          </a:lstStyle>
          <a:p>
            <a:pPr lvl="0"/>
            <a:r>
              <a:rPr lang="en-US" dirty="0"/>
              <a:t>[Presenter Name], [Presenter Title]</a:t>
            </a:r>
          </a:p>
          <a:p>
            <a:pPr lvl="0"/>
            <a:r>
              <a:rPr lang="en-US" dirty="0"/>
              <a:t>[Month] [Day], [Year]</a:t>
            </a:r>
          </a:p>
        </p:txBody>
      </p:sp>
      <p:sp>
        <p:nvSpPr>
          <p:cNvPr id="18" name="Title 1">
            <a:extLst>
              <a:ext uri="{FF2B5EF4-FFF2-40B4-BE49-F238E27FC236}">
                <a16:creationId xmlns:a16="http://schemas.microsoft.com/office/drawing/2014/main" id="{228A715B-9DE5-CE47-9A7C-B601EA34C3A1}"/>
              </a:ext>
            </a:extLst>
          </p:cNvPr>
          <p:cNvSpPr>
            <a:spLocks noGrp="1"/>
          </p:cNvSpPr>
          <p:nvPr>
            <p:ph type="ctrTitle" hasCustomPrompt="1"/>
          </p:nvPr>
        </p:nvSpPr>
        <p:spPr>
          <a:xfrm>
            <a:off x="629344" y="1035394"/>
            <a:ext cx="11131285" cy="2009564"/>
          </a:xfrm>
        </p:spPr>
        <p:txBody>
          <a:bodyPr anchor="b"/>
          <a:lstStyle>
            <a:lvl1pPr algn="l">
              <a:defRPr sz="6400">
                <a:solidFill>
                  <a:schemeClr val="bg1"/>
                </a:solidFill>
              </a:defRPr>
            </a:lvl1pPr>
          </a:lstStyle>
          <a:p>
            <a:r>
              <a:rPr lang="en-US" dirty="0"/>
              <a:t>Title of Presentation</a:t>
            </a:r>
            <a:endParaRPr lang="en-CA" dirty="0"/>
          </a:p>
        </p:txBody>
      </p:sp>
    </p:spTree>
    <p:extLst>
      <p:ext uri="{BB962C8B-B14F-4D97-AF65-F5344CB8AC3E}">
        <p14:creationId xmlns:p14="http://schemas.microsoft.com/office/powerpoint/2010/main" val="27184799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2A50F4C-F19A-854F-A096-57CE3873BB9D}"/>
              </a:ext>
            </a:extLst>
          </p:cNvPr>
          <p:cNvSpPr>
            <a:spLocks noGrp="1"/>
          </p:cNvSpPr>
          <p:nvPr>
            <p:ph type="ctrTitle" hasCustomPrompt="1"/>
          </p:nvPr>
        </p:nvSpPr>
        <p:spPr>
          <a:xfrm>
            <a:off x="629344" y="1035394"/>
            <a:ext cx="11131285" cy="2009564"/>
          </a:xfrm>
        </p:spPr>
        <p:txBody>
          <a:bodyPr anchor="b"/>
          <a:lstStyle>
            <a:lvl1pPr algn="l">
              <a:defRPr sz="6400">
                <a:solidFill>
                  <a:schemeClr val="bg1"/>
                </a:solidFill>
              </a:defRPr>
            </a:lvl1pPr>
          </a:lstStyle>
          <a:p>
            <a:r>
              <a:rPr lang="en-US" dirty="0"/>
              <a:t>Closing note (</a:t>
            </a:r>
            <a:r>
              <a:rPr lang="en-US" dirty="0" err="1"/>
              <a:t>eg.</a:t>
            </a:r>
            <a:r>
              <a:rPr lang="en-US" dirty="0"/>
              <a:t> ”Discuss”)</a:t>
            </a:r>
            <a:endParaRPr lang="en-CA" dirty="0"/>
          </a:p>
        </p:txBody>
      </p:sp>
    </p:spTree>
    <p:extLst>
      <p:ext uri="{BB962C8B-B14F-4D97-AF65-F5344CB8AC3E}">
        <p14:creationId xmlns:p14="http://schemas.microsoft.com/office/powerpoint/2010/main" val="39216959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Content with no title">
    <p:spTree>
      <p:nvGrpSpPr>
        <p:cNvPr id="1" name=""/>
        <p:cNvGrpSpPr/>
        <p:nvPr/>
      </p:nvGrpSpPr>
      <p:grpSpPr>
        <a:xfrm>
          <a:off x="0" y="0"/>
          <a:ext cx="0" cy="0"/>
          <a:chOff x="0" y="0"/>
          <a:chExt cx="0" cy="0"/>
        </a:xfrm>
      </p:grpSpPr>
      <p:sp>
        <p:nvSpPr>
          <p:cNvPr id="6" name="Content Placeholder 2"/>
          <p:cNvSpPr>
            <a:spLocks noGrp="1"/>
          </p:cNvSpPr>
          <p:nvPr>
            <p:ph idx="1"/>
          </p:nvPr>
        </p:nvSpPr>
        <p:spPr>
          <a:xfrm>
            <a:off x="609600" y="584200"/>
            <a:ext cx="10972800" cy="53721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5" name="Picture 4">
            <a:extLst>
              <a:ext uri="{FF2B5EF4-FFF2-40B4-BE49-F238E27FC236}">
                <a16:creationId xmlns:a16="http://schemas.microsoft.com/office/drawing/2014/main" id="{8DC57F9E-64C5-0849-B724-FCDB065CAB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1398"/>
            <a:ext cx="1524000" cy="428413"/>
          </a:xfrm>
          <a:prstGeom prst="rect">
            <a:avLst/>
          </a:prstGeom>
        </p:spPr>
      </p:pic>
    </p:spTree>
    <p:extLst>
      <p:ext uri="{BB962C8B-B14F-4D97-AF65-F5344CB8AC3E}">
        <p14:creationId xmlns:p14="http://schemas.microsoft.com/office/powerpoint/2010/main" val="35812194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15" name="Rectangle 14" descr="Color filled rectangle border">
            <a:extLst>
              <a:ext uri="{FF2B5EF4-FFF2-40B4-BE49-F238E27FC236}">
                <a16:creationId xmlns:a16="http://schemas.microsoft.com/office/drawing/2014/main" id="{26F99ED5-1C90-4F02-85C6-4C28000E273E}"/>
              </a:ext>
            </a:extLst>
          </p:cNvPr>
          <p:cNvSpPr/>
          <p:nvPr userDrawn="1"/>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608673F7-8DF5-4AA3-85A6-4363EC56A7F4}"/>
              </a:ext>
            </a:extLst>
          </p:cNvPr>
          <p:cNvSpPr>
            <a:spLocks noGrp="1"/>
          </p:cNvSpPr>
          <p:nvPr>
            <p:ph type="title"/>
          </p:nvPr>
        </p:nvSpPr>
        <p:spPr>
          <a:xfrm>
            <a:off x="655322" y="263745"/>
            <a:ext cx="10515600" cy="720629"/>
          </a:xfrm>
        </p:spPr>
        <p:txBody>
          <a:bodyPr vert="horz" lIns="91440" tIns="45720" rIns="91440" bIns="45720" rtlCol="0" anchor="ctr">
            <a:noAutofit/>
          </a:bodyPr>
          <a:lstStyle>
            <a:lvl1pPr>
              <a:defRPr lang="en-CA" sz="3600" dirty="0">
                <a:solidFill>
                  <a:srgbClr val="275971"/>
                </a:solidFill>
                <a:latin typeface="Segoe UI" panose="020B0502040204020203" pitchFamily="34" charset="0"/>
                <a:cs typeface="Segoe UI" panose="020B0502040204020203" pitchFamily="34" charset="0"/>
              </a:defRPr>
            </a:lvl1pPr>
          </a:lstStyle>
          <a:p>
            <a:pPr lvl="0" defTabSz="685800"/>
            <a:r>
              <a:rPr lang="en-US"/>
              <a:t>Click to edit Master title style</a:t>
            </a:r>
            <a:endParaRPr lang="en-CA"/>
          </a:p>
        </p:txBody>
      </p:sp>
      <p:sp>
        <p:nvSpPr>
          <p:cNvPr id="3" name="Content Placeholder 2">
            <a:extLst>
              <a:ext uri="{FF2B5EF4-FFF2-40B4-BE49-F238E27FC236}">
                <a16:creationId xmlns:a16="http://schemas.microsoft.com/office/drawing/2014/main" id="{85951744-9A34-46D5-B0FB-CEF89046FFCD}"/>
              </a:ext>
            </a:extLst>
          </p:cNvPr>
          <p:cNvSpPr>
            <a:spLocks noGrp="1"/>
          </p:cNvSpPr>
          <p:nvPr>
            <p:ph idx="1"/>
          </p:nvPr>
        </p:nvSpPr>
        <p:spPr>
          <a:xfrm>
            <a:off x="655322" y="1253331"/>
            <a:ext cx="10515600" cy="4351338"/>
          </a:xfrm>
        </p:spPr>
        <p:txBody>
          <a:bodyPr/>
          <a:lstStyle>
            <a:lvl1pPr>
              <a:defRPr>
                <a:solidFill>
                  <a:srgbClr val="333635"/>
                </a:solidFill>
                <a:latin typeface="Segoe UI" panose="020B0502040204020203" pitchFamily="34" charset="0"/>
                <a:cs typeface="Segoe UI" panose="020B0502040204020203" pitchFamily="34" charset="0"/>
              </a:defRPr>
            </a:lvl1pPr>
            <a:lvl2pPr>
              <a:defRPr>
                <a:solidFill>
                  <a:srgbClr val="333635"/>
                </a:solidFill>
                <a:latin typeface="Segoe UI" panose="020B0502040204020203" pitchFamily="34" charset="0"/>
                <a:cs typeface="Segoe UI" panose="020B0502040204020203" pitchFamily="34" charset="0"/>
              </a:defRPr>
            </a:lvl2pPr>
            <a:lvl3pPr>
              <a:defRPr>
                <a:solidFill>
                  <a:srgbClr val="333635"/>
                </a:solidFill>
                <a:latin typeface="Segoe UI" panose="020B0502040204020203" pitchFamily="34" charset="0"/>
                <a:cs typeface="Segoe UI" panose="020B0502040204020203" pitchFamily="34" charset="0"/>
              </a:defRPr>
            </a:lvl3pPr>
            <a:lvl4pPr>
              <a:defRPr>
                <a:solidFill>
                  <a:srgbClr val="333635"/>
                </a:solidFill>
                <a:latin typeface="Segoe UI" panose="020B0502040204020203" pitchFamily="34" charset="0"/>
                <a:cs typeface="Segoe UI" panose="020B0502040204020203" pitchFamily="34" charset="0"/>
              </a:defRPr>
            </a:lvl4pPr>
            <a:lvl5pPr>
              <a:defRPr>
                <a:solidFill>
                  <a:srgbClr val="333635"/>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5E7084B8-2F2B-41EB-8E9E-B658E9FA3447}"/>
              </a:ext>
            </a:extLst>
          </p:cNvPr>
          <p:cNvSpPr>
            <a:spLocks noGrp="1"/>
          </p:cNvSpPr>
          <p:nvPr>
            <p:ph type="sldNum" sz="quarter" idx="12"/>
          </p:nvPr>
        </p:nvSpPr>
        <p:spPr>
          <a:xfrm>
            <a:off x="9381876" y="6491206"/>
            <a:ext cx="2743200" cy="365125"/>
          </a:xfrm>
        </p:spPr>
        <p:txBody>
          <a:bodyPr/>
          <a:lstStyle>
            <a:lvl1pPr>
              <a:defRPr>
                <a:solidFill>
                  <a:schemeClr val="bg1"/>
                </a:solidFill>
              </a:defRPr>
            </a:lvl1pPr>
          </a:lstStyle>
          <a:p>
            <a:fld id="{F0F5746B-1A61-4914-9792-FA2C912D93FF}" type="slidenum">
              <a:rPr lang="en-CA" smtClean="0"/>
              <a:pPr/>
              <a:t>‹#›</a:t>
            </a:fld>
            <a:endParaRPr lang="en-CA"/>
          </a:p>
        </p:txBody>
      </p:sp>
      <p:sp>
        <p:nvSpPr>
          <p:cNvPr id="9" name="Rectangle 8" descr="Color filled rectangle border">
            <a:extLst>
              <a:ext uri="{FF2B5EF4-FFF2-40B4-BE49-F238E27FC236}">
                <a16:creationId xmlns:a16="http://schemas.microsoft.com/office/drawing/2014/main" id="{CA1A237B-2F68-479A-838E-7AFC3ACE6184}"/>
              </a:ext>
            </a:extLst>
          </p:cNvPr>
          <p:cNvSpPr/>
          <p:nvPr userDrawn="1"/>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a:extLst>
              <a:ext uri="{FF2B5EF4-FFF2-40B4-BE49-F238E27FC236}">
                <a16:creationId xmlns:a16="http://schemas.microsoft.com/office/drawing/2014/main" id="{66F26835-6676-4654-A2A0-836FE9A6ADDE}"/>
              </a:ext>
            </a:extLst>
          </p:cNvPr>
          <p:cNvSpPr/>
          <p:nvPr userDrawn="1"/>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descr="Color filled rectangle border">
            <a:extLst>
              <a:ext uri="{FF2B5EF4-FFF2-40B4-BE49-F238E27FC236}">
                <a16:creationId xmlns:a16="http://schemas.microsoft.com/office/drawing/2014/main" id="{D98FBAA9-E0CA-4B58-B413-B859BD517534}"/>
              </a:ext>
            </a:extLst>
          </p:cNvPr>
          <p:cNvSpPr/>
          <p:nvPr userDrawn="1"/>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6748881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88E63D4-DABD-4488-B08B-97A962832AE0}"/>
              </a:ext>
            </a:extLst>
          </p:cNvPr>
          <p:cNvSpPr txBox="1"/>
          <p:nvPr userDrawn="1"/>
        </p:nvSpPr>
        <p:spPr>
          <a:xfrm>
            <a:off x="2857631" y="2818730"/>
            <a:ext cx="1611002" cy="523220"/>
          </a:xfrm>
          <a:prstGeom prst="rect">
            <a:avLst/>
          </a:prstGeom>
          <a:solidFill>
            <a:schemeClr val="bg1"/>
          </a:solidFill>
        </p:spPr>
        <p:txBody>
          <a:bodyPr wrap="square" rtlCol="0">
            <a:spAutoFit/>
          </a:bodyPr>
          <a:lstStyle/>
          <a:p>
            <a:r>
              <a:rPr lang="en-US" sz="2800" b="1" i="1" dirty="0">
                <a:solidFill>
                  <a:srgbClr val="569BBE"/>
                </a:solidFill>
                <a:cs typeface="Arial" panose="020B0604020202020204" pitchFamily="34" charset="0"/>
              </a:rPr>
              <a:t>CII/CPAR</a:t>
            </a:r>
            <a:endParaRPr lang="en-US" sz="2800" i="1" dirty="0">
              <a:solidFill>
                <a:srgbClr val="D45500"/>
              </a:solidFill>
              <a:cs typeface="Arial" panose="020B0604020202020204" pitchFamily="34" charset="0"/>
            </a:endParaRPr>
          </a:p>
        </p:txBody>
      </p:sp>
      <p:sp>
        <p:nvSpPr>
          <p:cNvPr id="20" name="Rectangle 19" descr="Color filled rectangle border">
            <a:extLst>
              <a:ext uri="{FF2B5EF4-FFF2-40B4-BE49-F238E27FC236}">
                <a16:creationId xmlns:a16="http://schemas.microsoft.com/office/drawing/2014/main" id="{10BB46F2-49C0-4FE7-9893-B4D89B8167B3}"/>
              </a:ext>
            </a:extLst>
          </p:cNvPr>
          <p:cNvSpPr/>
          <p:nvPr userDrawn="1"/>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id="{29AD1870-5B4C-4899-8C57-BE6B6D27A7D8}"/>
              </a:ext>
            </a:extLst>
          </p:cNvPr>
          <p:cNvSpPr>
            <a:spLocks noGrp="1"/>
          </p:cNvSpPr>
          <p:nvPr>
            <p:ph type="sldNum" sz="quarter" idx="12"/>
          </p:nvPr>
        </p:nvSpPr>
        <p:spPr>
          <a:xfrm>
            <a:off x="9448800" y="6496134"/>
            <a:ext cx="2743200" cy="365125"/>
          </a:xfrm>
        </p:spPr>
        <p:txBody>
          <a:bodyPr/>
          <a:lstStyle>
            <a:lvl1pPr>
              <a:defRPr>
                <a:solidFill>
                  <a:schemeClr val="bg1"/>
                </a:solidFill>
              </a:defRPr>
            </a:lvl1pPr>
          </a:lstStyle>
          <a:p>
            <a:fld id="{F0F5746B-1A61-4914-9792-FA2C912D93FF}" type="slidenum">
              <a:rPr lang="en-CA" smtClean="0"/>
              <a:pPr/>
              <a:t>‹#›</a:t>
            </a:fld>
            <a:endParaRPr lang="en-CA"/>
          </a:p>
        </p:txBody>
      </p:sp>
      <p:sp>
        <p:nvSpPr>
          <p:cNvPr id="12" name="Rectangle 11" descr="Color filled rectangle border">
            <a:extLst>
              <a:ext uri="{FF2B5EF4-FFF2-40B4-BE49-F238E27FC236}">
                <a16:creationId xmlns:a16="http://schemas.microsoft.com/office/drawing/2014/main" id="{AA5F7A76-E959-42FE-AB67-B87709E58527}"/>
              </a:ext>
            </a:extLst>
          </p:cNvPr>
          <p:cNvSpPr/>
          <p:nvPr userDrawn="1"/>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descr="Color filled rectangle border">
            <a:extLst>
              <a:ext uri="{FF2B5EF4-FFF2-40B4-BE49-F238E27FC236}">
                <a16:creationId xmlns:a16="http://schemas.microsoft.com/office/drawing/2014/main" id="{76810D4C-A019-4C3C-8062-7D38ACE64754}"/>
              </a:ext>
            </a:extLst>
          </p:cNvPr>
          <p:cNvSpPr/>
          <p:nvPr userDrawn="1"/>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descr="Color filled rectangle border">
            <a:extLst>
              <a:ext uri="{FF2B5EF4-FFF2-40B4-BE49-F238E27FC236}">
                <a16:creationId xmlns:a16="http://schemas.microsoft.com/office/drawing/2014/main" id="{AC1D821A-1FDB-4B3D-A2AD-6C25F8EB6470}"/>
              </a:ext>
            </a:extLst>
          </p:cNvPr>
          <p:cNvSpPr/>
          <p:nvPr userDrawn="1"/>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Picture 17" descr="cid:image005.png@01D51FA9.9ABC6670">
            <a:extLst>
              <a:ext uri="{FF2B5EF4-FFF2-40B4-BE49-F238E27FC236}">
                <a16:creationId xmlns:a16="http://schemas.microsoft.com/office/drawing/2014/main" id="{64DEC2A3-C18A-4E09-9567-7E72BA724291}"/>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3942" y="110406"/>
            <a:ext cx="2267135" cy="544025"/>
          </a:xfrm>
          <a:prstGeom prst="rect">
            <a:avLst/>
          </a:prstGeom>
          <a:noFill/>
          <a:ln>
            <a:noFill/>
          </a:ln>
        </p:spPr>
      </p:pic>
      <p:pic>
        <p:nvPicPr>
          <p:cNvPr id="27" name="Picture 26">
            <a:extLst>
              <a:ext uri="{FF2B5EF4-FFF2-40B4-BE49-F238E27FC236}">
                <a16:creationId xmlns:a16="http://schemas.microsoft.com/office/drawing/2014/main" id="{4A975A96-15CE-4E29-95BE-9F4B4DCAF9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7157"/>
          <a:stretch/>
        </p:blipFill>
        <p:spPr>
          <a:xfrm>
            <a:off x="2915109" y="1532346"/>
            <a:ext cx="3909399" cy="1429930"/>
          </a:xfrm>
          <a:prstGeom prst="rect">
            <a:avLst/>
          </a:prstGeom>
        </p:spPr>
      </p:pic>
    </p:spTree>
    <p:extLst>
      <p:ext uri="{BB962C8B-B14F-4D97-AF65-F5344CB8AC3E}">
        <p14:creationId xmlns:p14="http://schemas.microsoft.com/office/powerpoint/2010/main" val="645440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no title">
    <p:spTree>
      <p:nvGrpSpPr>
        <p:cNvPr id="1" name=""/>
        <p:cNvGrpSpPr/>
        <p:nvPr/>
      </p:nvGrpSpPr>
      <p:grpSpPr>
        <a:xfrm>
          <a:off x="0" y="0"/>
          <a:ext cx="0" cy="0"/>
          <a:chOff x="0" y="0"/>
          <a:chExt cx="0" cy="0"/>
        </a:xfrm>
      </p:grpSpPr>
      <p:sp>
        <p:nvSpPr>
          <p:cNvPr id="6" name="Content Placeholder 2"/>
          <p:cNvSpPr>
            <a:spLocks noGrp="1"/>
          </p:cNvSpPr>
          <p:nvPr>
            <p:ph idx="1"/>
          </p:nvPr>
        </p:nvSpPr>
        <p:spPr>
          <a:xfrm>
            <a:off x="609600" y="584200"/>
            <a:ext cx="10972800" cy="53721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2" name="Slide Number Placeholder 1">
            <a:extLst>
              <a:ext uri="{FF2B5EF4-FFF2-40B4-BE49-F238E27FC236}">
                <a16:creationId xmlns:a16="http://schemas.microsoft.com/office/drawing/2014/main" id="{E4ECA700-3632-814E-AB1D-75F15F645E5F}"/>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rgbClr val="5F6A72"/>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pic>
        <p:nvPicPr>
          <p:cNvPr id="5" name="Picture 7" descr="C:\Users\nelia.koliesnik\Desktop\Files\PMO\CII\Presentation\alberta.png">
            <a:extLst>
              <a:ext uri="{FF2B5EF4-FFF2-40B4-BE49-F238E27FC236}">
                <a16:creationId xmlns:a16="http://schemas.microsoft.com/office/drawing/2014/main" id="{B5611FE6-0488-47ED-A33A-7237F139BD1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36129" y="6243164"/>
            <a:ext cx="1679144" cy="498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8914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5" name="Rectangle 14" descr="Color filled rectangle border">
            <a:extLst>
              <a:ext uri="{FF2B5EF4-FFF2-40B4-BE49-F238E27FC236}">
                <a16:creationId xmlns:a16="http://schemas.microsoft.com/office/drawing/2014/main" id="{26F99ED5-1C90-4F02-85C6-4C28000E273E}"/>
              </a:ext>
            </a:extLst>
          </p:cNvPr>
          <p:cNvSpPr/>
          <p:nvPr userDrawn="1"/>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608673F7-8DF5-4AA3-85A6-4363EC56A7F4}"/>
              </a:ext>
            </a:extLst>
          </p:cNvPr>
          <p:cNvSpPr>
            <a:spLocks noGrp="1"/>
          </p:cNvSpPr>
          <p:nvPr>
            <p:ph type="title"/>
          </p:nvPr>
        </p:nvSpPr>
        <p:spPr>
          <a:xfrm>
            <a:off x="655322" y="263745"/>
            <a:ext cx="10515600" cy="720629"/>
          </a:xfrm>
        </p:spPr>
        <p:txBody>
          <a:bodyPr vert="horz" lIns="91440" tIns="45720" rIns="91440" bIns="45720" rtlCol="0" anchor="ctr">
            <a:noAutofit/>
          </a:bodyPr>
          <a:lstStyle>
            <a:lvl1pPr>
              <a:defRPr lang="en-CA" sz="3600" dirty="0">
                <a:solidFill>
                  <a:srgbClr val="275971"/>
                </a:solidFill>
                <a:latin typeface="Segoe UI" panose="020B0502040204020203" pitchFamily="34" charset="0"/>
                <a:cs typeface="Segoe UI" panose="020B0502040204020203" pitchFamily="34" charset="0"/>
              </a:defRPr>
            </a:lvl1pPr>
          </a:lstStyle>
          <a:p>
            <a:pPr lvl="0" defTabSz="685800"/>
            <a:r>
              <a:rPr lang="en-US" dirty="0"/>
              <a:t>Click to edit Master title style</a:t>
            </a:r>
            <a:endParaRPr lang="en-CA" dirty="0"/>
          </a:p>
        </p:txBody>
      </p:sp>
      <p:sp>
        <p:nvSpPr>
          <p:cNvPr id="3" name="Content Placeholder 2">
            <a:extLst>
              <a:ext uri="{FF2B5EF4-FFF2-40B4-BE49-F238E27FC236}">
                <a16:creationId xmlns:a16="http://schemas.microsoft.com/office/drawing/2014/main" id="{85951744-9A34-46D5-B0FB-CEF89046FFCD}"/>
              </a:ext>
            </a:extLst>
          </p:cNvPr>
          <p:cNvSpPr>
            <a:spLocks noGrp="1"/>
          </p:cNvSpPr>
          <p:nvPr>
            <p:ph idx="1"/>
          </p:nvPr>
        </p:nvSpPr>
        <p:spPr>
          <a:xfrm>
            <a:off x="655322" y="1253331"/>
            <a:ext cx="10515600" cy="4351338"/>
          </a:xfrm>
        </p:spPr>
        <p:txBody>
          <a:bodyPr/>
          <a:lstStyle>
            <a:lvl1pPr>
              <a:defRPr>
                <a:solidFill>
                  <a:srgbClr val="333635"/>
                </a:solidFill>
                <a:latin typeface="Segoe UI" panose="020B0502040204020203" pitchFamily="34" charset="0"/>
                <a:cs typeface="Segoe UI" panose="020B0502040204020203" pitchFamily="34" charset="0"/>
              </a:defRPr>
            </a:lvl1pPr>
            <a:lvl2pPr>
              <a:defRPr>
                <a:solidFill>
                  <a:srgbClr val="333635"/>
                </a:solidFill>
                <a:latin typeface="Segoe UI" panose="020B0502040204020203" pitchFamily="34" charset="0"/>
                <a:cs typeface="Segoe UI" panose="020B0502040204020203" pitchFamily="34" charset="0"/>
              </a:defRPr>
            </a:lvl2pPr>
            <a:lvl3pPr>
              <a:defRPr>
                <a:solidFill>
                  <a:srgbClr val="333635"/>
                </a:solidFill>
                <a:latin typeface="Segoe UI" panose="020B0502040204020203" pitchFamily="34" charset="0"/>
                <a:cs typeface="Segoe UI" panose="020B0502040204020203" pitchFamily="34" charset="0"/>
              </a:defRPr>
            </a:lvl3pPr>
            <a:lvl4pPr>
              <a:defRPr>
                <a:solidFill>
                  <a:srgbClr val="333635"/>
                </a:solidFill>
                <a:latin typeface="Segoe UI" panose="020B0502040204020203" pitchFamily="34" charset="0"/>
                <a:cs typeface="Segoe UI" panose="020B0502040204020203" pitchFamily="34" charset="0"/>
              </a:defRPr>
            </a:lvl4pPr>
            <a:lvl5pPr>
              <a:defRPr>
                <a:solidFill>
                  <a:srgbClr val="333635"/>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Slide Number Placeholder 5">
            <a:extLst>
              <a:ext uri="{FF2B5EF4-FFF2-40B4-BE49-F238E27FC236}">
                <a16:creationId xmlns:a16="http://schemas.microsoft.com/office/drawing/2014/main" id="{5E7084B8-2F2B-41EB-8E9E-B658E9FA3447}"/>
              </a:ext>
            </a:extLst>
          </p:cNvPr>
          <p:cNvSpPr>
            <a:spLocks noGrp="1"/>
          </p:cNvSpPr>
          <p:nvPr>
            <p:ph type="sldNum" sz="quarter" idx="12"/>
          </p:nvPr>
        </p:nvSpPr>
        <p:spPr>
          <a:xfrm>
            <a:off x="9381876" y="6491206"/>
            <a:ext cx="2743200" cy="365125"/>
          </a:xfrm>
        </p:spPr>
        <p:txBody>
          <a:bodyPr/>
          <a:lstStyle>
            <a:lvl1pPr>
              <a:defRPr>
                <a:solidFill>
                  <a:schemeClr val="bg1"/>
                </a:solidFill>
              </a:defRPr>
            </a:lvl1pPr>
          </a:lstStyle>
          <a:p>
            <a:fld id="{F0F5746B-1A61-4914-9792-FA2C912D93FF}" type="slidenum">
              <a:rPr lang="en-CA" smtClean="0"/>
              <a:pPr/>
              <a:t>‹#›</a:t>
            </a:fld>
            <a:endParaRPr lang="en-CA"/>
          </a:p>
        </p:txBody>
      </p:sp>
      <p:sp>
        <p:nvSpPr>
          <p:cNvPr id="9" name="Rectangle 8" descr="Color filled rectangle border">
            <a:extLst>
              <a:ext uri="{FF2B5EF4-FFF2-40B4-BE49-F238E27FC236}">
                <a16:creationId xmlns:a16="http://schemas.microsoft.com/office/drawing/2014/main" id="{CA1A237B-2F68-479A-838E-7AFC3ACE6184}"/>
              </a:ext>
            </a:extLst>
          </p:cNvPr>
          <p:cNvSpPr/>
          <p:nvPr userDrawn="1"/>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a:extLst>
              <a:ext uri="{FF2B5EF4-FFF2-40B4-BE49-F238E27FC236}">
                <a16:creationId xmlns:a16="http://schemas.microsoft.com/office/drawing/2014/main" id="{66F26835-6676-4654-A2A0-836FE9A6ADDE}"/>
              </a:ext>
            </a:extLst>
          </p:cNvPr>
          <p:cNvSpPr/>
          <p:nvPr userDrawn="1"/>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descr="Color filled rectangle border">
            <a:extLst>
              <a:ext uri="{FF2B5EF4-FFF2-40B4-BE49-F238E27FC236}">
                <a16:creationId xmlns:a16="http://schemas.microsoft.com/office/drawing/2014/main" id="{D98FBAA9-E0CA-4B58-B413-B859BD517534}"/>
              </a:ext>
            </a:extLst>
          </p:cNvPr>
          <p:cNvSpPr/>
          <p:nvPr userDrawn="1"/>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6114357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38D2C8F-BDBE-4611-882F-EC4D794C349B}"/>
              </a:ext>
            </a:extLst>
          </p:cNvPr>
          <p:cNvSpPr>
            <a:spLocks noGrp="1"/>
          </p:cNvSpPr>
          <p:nvPr>
            <p:ph type="sldNum" sz="quarter" idx="12"/>
          </p:nvPr>
        </p:nvSpPr>
        <p:spPr/>
        <p:txBody>
          <a:bodyPr/>
          <a:lstStyle/>
          <a:p>
            <a:fld id="{F0F5746B-1A61-4914-9792-FA2C912D93FF}" type="slidenum">
              <a:rPr lang="en-CA" smtClean="0"/>
              <a:t>‹#›</a:t>
            </a:fld>
            <a:endParaRPr lang="en-CA"/>
          </a:p>
        </p:txBody>
      </p:sp>
      <p:sp>
        <p:nvSpPr>
          <p:cNvPr id="7" name="Rectangle 6">
            <a:extLst>
              <a:ext uri="{FF2B5EF4-FFF2-40B4-BE49-F238E27FC236}">
                <a16:creationId xmlns:a16="http://schemas.microsoft.com/office/drawing/2014/main" id="{E32ECF68-3F54-43B0-8CC8-7CB02212A8B1}"/>
              </a:ext>
            </a:extLst>
          </p:cNvPr>
          <p:cNvSpPr/>
          <p:nvPr userDrawn="1"/>
        </p:nvSpPr>
        <p:spPr>
          <a:xfrm>
            <a:off x="740609" y="3315335"/>
            <a:ext cx="1995023" cy="106221"/>
          </a:xfrm>
          <a:prstGeom prst="rect">
            <a:avLst/>
          </a:prstGeom>
          <a:solidFill>
            <a:srgbClr val="EE9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0" name="Title 1">
            <a:extLst>
              <a:ext uri="{FF2B5EF4-FFF2-40B4-BE49-F238E27FC236}">
                <a16:creationId xmlns:a16="http://schemas.microsoft.com/office/drawing/2014/main" id="{6E7ADDAB-0782-48F2-BAE3-F2440D3C334F}"/>
              </a:ext>
            </a:extLst>
          </p:cNvPr>
          <p:cNvSpPr>
            <a:spLocks noGrp="1"/>
          </p:cNvSpPr>
          <p:nvPr>
            <p:ph type="ctrTitle" hasCustomPrompt="1"/>
          </p:nvPr>
        </p:nvSpPr>
        <p:spPr>
          <a:xfrm>
            <a:off x="629344" y="1035395"/>
            <a:ext cx="11131285" cy="2009564"/>
          </a:xfrm>
        </p:spPr>
        <p:txBody>
          <a:bodyPr anchor="b"/>
          <a:lstStyle>
            <a:lvl1pPr algn="ctr">
              <a:defRPr sz="6000">
                <a:solidFill>
                  <a:srgbClr val="616D6D"/>
                </a:solidFill>
                <a:latin typeface="Segoe UI" panose="020B0502040204020203" pitchFamily="34" charset="0"/>
                <a:cs typeface="Segoe UI" panose="020B0502040204020203" pitchFamily="34" charset="0"/>
              </a:defRPr>
            </a:lvl1pPr>
          </a:lstStyle>
          <a:p>
            <a:r>
              <a:rPr lang="en-US" dirty="0"/>
              <a:t>Section Title</a:t>
            </a:r>
            <a:endParaRPr lang="en-CA" dirty="0"/>
          </a:p>
        </p:txBody>
      </p:sp>
      <p:sp>
        <p:nvSpPr>
          <p:cNvPr id="3" name="Content Placeholder 2">
            <a:extLst>
              <a:ext uri="{FF2B5EF4-FFF2-40B4-BE49-F238E27FC236}">
                <a16:creationId xmlns:a16="http://schemas.microsoft.com/office/drawing/2014/main" id="{90D64D18-E17F-4C21-A1EB-CA149EEC0153}"/>
              </a:ext>
            </a:extLst>
          </p:cNvPr>
          <p:cNvSpPr>
            <a:spLocks noGrp="1"/>
          </p:cNvSpPr>
          <p:nvPr>
            <p:ph sz="quarter" idx="13" hasCustomPrompt="1"/>
          </p:nvPr>
        </p:nvSpPr>
        <p:spPr>
          <a:xfrm>
            <a:off x="517525" y="3829077"/>
            <a:ext cx="11129963" cy="2009775"/>
          </a:xfrm>
        </p:spPr>
        <p:txBody>
          <a:bodyPr/>
          <a:lstStyle>
            <a:lvl1pPr algn="ctr">
              <a:buNone/>
              <a:defRPr lang="en-CA" sz="4000" kern="1200" dirty="0">
                <a:solidFill>
                  <a:srgbClr val="616D6D"/>
                </a:solidFill>
                <a:latin typeface="Segoe UI" panose="020B0502040204020203" pitchFamily="34" charset="0"/>
                <a:ea typeface="+mj-ea"/>
                <a:cs typeface="Segoe UI" panose="020B0502040204020203" pitchFamily="34" charset="0"/>
              </a:defRPr>
            </a:lvl1pPr>
          </a:lstStyle>
          <a:p>
            <a:pPr lvl="0"/>
            <a:r>
              <a:rPr lang="en-US" dirty="0"/>
              <a:t>Subtitle</a:t>
            </a:r>
            <a:endParaRPr lang="en-CA" dirty="0"/>
          </a:p>
        </p:txBody>
      </p:sp>
    </p:spTree>
    <p:extLst>
      <p:ext uri="{BB962C8B-B14F-4D97-AF65-F5344CB8AC3E}">
        <p14:creationId xmlns:p14="http://schemas.microsoft.com/office/powerpoint/2010/main" val="7770878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01BC5-DC02-47D8-8E30-9006ACBEF46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3D3CB42-DE52-4DF9-A8C7-1B5A3C4747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3021ABE4-3908-4E44-BEB5-7111B58A3D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8FE2B05A-05A0-4485-8858-3FA6DF03E58A}"/>
              </a:ext>
            </a:extLst>
          </p:cNvPr>
          <p:cNvSpPr>
            <a:spLocks noGrp="1"/>
          </p:cNvSpPr>
          <p:nvPr>
            <p:ph type="dt" sz="half" idx="10"/>
          </p:nvPr>
        </p:nvSpPr>
        <p:spPr>
          <a:xfrm>
            <a:off x="838200" y="6356350"/>
            <a:ext cx="2743200" cy="365125"/>
          </a:xfrm>
          <a:prstGeom prst="rect">
            <a:avLst/>
          </a:prstGeom>
        </p:spPr>
        <p:txBody>
          <a:bodyPr/>
          <a:lstStyle/>
          <a:p>
            <a:fld id="{8477EB7A-E56C-459D-8B5E-CD312835E9CA}" type="datetime1">
              <a:rPr lang="en-CA" smtClean="0"/>
              <a:t>2021-06-08</a:t>
            </a:fld>
            <a:endParaRPr lang="en-CA"/>
          </a:p>
        </p:txBody>
      </p:sp>
      <p:sp>
        <p:nvSpPr>
          <p:cNvPr id="6" name="Footer Placeholder 5">
            <a:extLst>
              <a:ext uri="{FF2B5EF4-FFF2-40B4-BE49-F238E27FC236}">
                <a16:creationId xmlns:a16="http://schemas.microsoft.com/office/drawing/2014/main" id="{F99AB4EB-4097-4874-B5D4-95A8B172550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0E4551A-00E6-4B9F-BB96-86E1808363A0}"/>
              </a:ext>
            </a:extLst>
          </p:cNvPr>
          <p:cNvSpPr>
            <a:spLocks noGrp="1"/>
          </p:cNvSpPr>
          <p:nvPr>
            <p:ph type="sldNum" sz="quarter" idx="12"/>
          </p:nvPr>
        </p:nvSpPr>
        <p:spPr/>
        <p:txBody>
          <a:bodyPr/>
          <a:lstStyle/>
          <a:p>
            <a:fld id="{F0F5746B-1A61-4914-9792-FA2C912D93FF}" type="slidenum">
              <a:rPr lang="en-CA" smtClean="0"/>
              <a:t>‹#›</a:t>
            </a:fld>
            <a:endParaRPr lang="en-CA"/>
          </a:p>
        </p:txBody>
      </p:sp>
    </p:spTree>
    <p:extLst>
      <p:ext uri="{BB962C8B-B14F-4D97-AF65-F5344CB8AC3E}">
        <p14:creationId xmlns:p14="http://schemas.microsoft.com/office/powerpoint/2010/main" val="31432001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FD04C-2EF0-4344-B456-E9791D32A76B}"/>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A01D50C-F380-4868-9A38-21D5BE6B6F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9F49A4-280E-4A8F-9ACF-168B34ECE4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43C1A7FB-2BA8-4EC4-802D-8D7A690B8F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71265E-1EA3-42E7-80B0-74D1A68E2D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9D16B02C-9253-4D71-900D-5AF62F2028CB}"/>
              </a:ext>
            </a:extLst>
          </p:cNvPr>
          <p:cNvSpPr>
            <a:spLocks noGrp="1"/>
          </p:cNvSpPr>
          <p:nvPr>
            <p:ph type="dt" sz="half" idx="10"/>
          </p:nvPr>
        </p:nvSpPr>
        <p:spPr>
          <a:xfrm>
            <a:off x="838200" y="6356350"/>
            <a:ext cx="2743200" cy="365125"/>
          </a:xfrm>
          <a:prstGeom prst="rect">
            <a:avLst/>
          </a:prstGeom>
        </p:spPr>
        <p:txBody>
          <a:bodyPr/>
          <a:lstStyle/>
          <a:p>
            <a:fld id="{91A85A43-63FC-42C9-9E09-F529688A6AE7}" type="datetime1">
              <a:rPr lang="en-CA" smtClean="0"/>
              <a:t>2021-06-08</a:t>
            </a:fld>
            <a:endParaRPr lang="en-CA"/>
          </a:p>
        </p:txBody>
      </p:sp>
      <p:sp>
        <p:nvSpPr>
          <p:cNvPr id="8" name="Footer Placeholder 7">
            <a:extLst>
              <a:ext uri="{FF2B5EF4-FFF2-40B4-BE49-F238E27FC236}">
                <a16:creationId xmlns:a16="http://schemas.microsoft.com/office/drawing/2014/main" id="{F47456E2-27C9-4F3F-B30B-2CC9065B577E}"/>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CDF66ED8-DA07-4413-914F-6464CBCE52DE}"/>
              </a:ext>
            </a:extLst>
          </p:cNvPr>
          <p:cNvSpPr>
            <a:spLocks noGrp="1"/>
          </p:cNvSpPr>
          <p:nvPr>
            <p:ph type="sldNum" sz="quarter" idx="12"/>
          </p:nvPr>
        </p:nvSpPr>
        <p:spPr/>
        <p:txBody>
          <a:bodyPr/>
          <a:lstStyle/>
          <a:p>
            <a:fld id="{F0F5746B-1A61-4914-9792-FA2C912D93FF}" type="slidenum">
              <a:rPr lang="en-CA" smtClean="0"/>
              <a:t>‹#›</a:t>
            </a:fld>
            <a:endParaRPr lang="en-CA"/>
          </a:p>
        </p:txBody>
      </p:sp>
    </p:spTree>
    <p:extLst>
      <p:ext uri="{BB962C8B-B14F-4D97-AF65-F5344CB8AC3E}">
        <p14:creationId xmlns:p14="http://schemas.microsoft.com/office/powerpoint/2010/main" val="12608717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descr="Color filled rectangle border">
            <a:extLst>
              <a:ext uri="{FF2B5EF4-FFF2-40B4-BE49-F238E27FC236}">
                <a16:creationId xmlns:a16="http://schemas.microsoft.com/office/drawing/2014/main" id="{F40E721E-D0CE-4A4F-B21E-3E4B74EBD38C}"/>
              </a:ext>
            </a:extLst>
          </p:cNvPr>
          <p:cNvSpPr/>
          <p:nvPr userDrawn="1"/>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1">
            <a:extLst>
              <a:ext uri="{FF2B5EF4-FFF2-40B4-BE49-F238E27FC236}">
                <a16:creationId xmlns:a16="http://schemas.microsoft.com/office/drawing/2014/main" id="{6CD20B58-2CB0-4A54-BD03-7311FF615C59}"/>
              </a:ext>
            </a:extLst>
          </p:cNvPr>
          <p:cNvSpPr>
            <a:spLocks noGrp="1"/>
          </p:cNvSpPr>
          <p:nvPr>
            <p:ph type="title"/>
          </p:nvPr>
        </p:nvSpPr>
        <p:spPr>
          <a:xfrm>
            <a:off x="655322" y="263745"/>
            <a:ext cx="10515600" cy="720629"/>
          </a:xfrm>
        </p:spPr>
        <p:txBody>
          <a:bodyPr vert="horz" lIns="91440" tIns="45720" rIns="91440" bIns="45720" rtlCol="0" anchor="ctr">
            <a:noAutofit/>
          </a:bodyPr>
          <a:lstStyle>
            <a:lvl1pPr>
              <a:defRPr lang="en-CA" sz="3600" dirty="0">
                <a:solidFill>
                  <a:srgbClr val="275971"/>
                </a:solidFill>
                <a:latin typeface="Segoe UI" panose="020B0502040204020203" pitchFamily="34" charset="0"/>
                <a:cs typeface="Segoe UI" panose="020B0502040204020203" pitchFamily="34" charset="0"/>
              </a:defRPr>
            </a:lvl1pPr>
          </a:lstStyle>
          <a:p>
            <a:pPr lvl="0" defTabSz="685800"/>
            <a:r>
              <a:rPr lang="en-US" dirty="0"/>
              <a:t>Click to edit Master title style</a:t>
            </a:r>
            <a:endParaRPr lang="en-CA" dirty="0"/>
          </a:p>
        </p:txBody>
      </p:sp>
      <p:sp>
        <p:nvSpPr>
          <p:cNvPr id="8" name="Content Placeholder 2">
            <a:extLst>
              <a:ext uri="{FF2B5EF4-FFF2-40B4-BE49-F238E27FC236}">
                <a16:creationId xmlns:a16="http://schemas.microsoft.com/office/drawing/2014/main" id="{40B9143F-96F1-4CC6-9244-5D0466A40165}"/>
              </a:ext>
            </a:extLst>
          </p:cNvPr>
          <p:cNvSpPr>
            <a:spLocks noGrp="1"/>
          </p:cNvSpPr>
          <p:nvPr>
            <p:ph idx="1"/>
          </p:nvPr>
        </p:nvSpPr>
        <p:spPr>
          <a:xfrm>
            <a:off x="655322" y="1253331"/>
            <a:ext cx="10515600" cy="4351338"/>
          </a:xfrm>
        </p:spPr>
        <p:txBody>
          <a:bodyPr/>
          <a:lstStyle>
            <a:lvl1pPr>
              <a:defRPr>
                <a:solidFill>
                  <a:srgbClr val="333635"/>
                </a:solidFill>
                <a:latin typeface="Segoe UI" panose="020B0502040204020203" pitchFamily="34" charset="0"/>
                <a:cs typeface="Segoe UI" panose="020B0502040204020203" pitchFamily="34" charset="0"/>
              </a:defRPr>
            </a:lvl1pPr>
            <a:lvl2pPr>
              <a:defRPr>
                <a:solidFill>
                  <a:srgbClr val="333635"/>
                </a:solidFill>
                <a:latin typeface="Segoe UI" panose="020B0502040204020203" pitchFamily="34" charset="0"/>
                <a:cs typeface="Segoe UI" panose="020B0502040204020203" pitchFamily="34" charset="0"/>
              </a:defRPr>
            </a:lvl2pPr>
            <a:lvl3pPr>
              <a:defRPr>
                <a:solidFill>
                  <a:srgbClr val="333635"/>
                </a:solidFill>
                <a:latin typeface="Segoe UI" panose="020B0502040204020203" pitchFamily="34" charset="0"/>
                <a:cs typeface="Segoe UI" panose="020B0502040204020203" pitchFamily="34" charset="0"/>
              </a:defRPr>
            </a:lvl3pPr>
            <a:lvl4pPr>
              <a:defRPr>
                <a:solidFill>
                  <a:srgbClr val="333635"/>
                </a:solidFill>
                <a:latin typeface="Segoe UI" panose="020B0502040204020203" pitchFamily="34" charset="0"/>
                <a:cs typeface="Segoe UI" panose="020B0502040204020203" pitchFamily="34" charset="0"/>
              </a:defRPr>
            </a:lvl4pPr>
            <a:lvl5pPr>
              <a:defRPr>
                <a:solidFill>
                  <a:srgbClr val="333635"/>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9" name="Slide Number Placeholder 5">
            <a:extLst>
              <a:ext uri="{FF2B5EF4-FFF2-40B4-BE49-F238E27FC236}">
                <a16:creationId xmlns:a16="http://schemas.microsoft.com/office/drawing/2014/main" id="{47BBBB18-4299-44EC-BF2B-3410B74699C8}"/>
              </a:ext>
            </a:extLst>
          </p:cNvPr>
          <p:cNvSpPr>
            <a:spLocks noGrp="1"/>
          </p:cNvSpPr>
          <p:nvPr>
            <p:ph type="sldNum" sz="quarter" idx="12"/>
          </p:nvPr>
        </p:nvSpPr>
        <p:spPr>
          <a:xfrm>
            <a:off x="9381876" y="6491206"/>
            <a:ext cx="2743200" cy="365125"/>
          </a:xfrm>
        </p:spPr>
        <p:txBody>
          <a:bodyPr/>
          <a:lstStyle>
            <a:lvl1pPr>
              <a:defRPr>
                <a:solidFill>
                  <a:schemeClr val="bg1"/>
                </a:solidFill>
              </a:defRPr>
            </a:lvl1pPr>
          </a:lstStyle>
          <a:p>
            <a:fld id="{F0F5746B-1A61-4914-9792-FA2C912D93FF}" type="slidenum">
              <a:rPr lang="en-CA" smtClean="0"/>
              <a:pPr/>
              <a:t>‹#›</a:t>
            </a:fld>
            <a:endParaRPr lang="en-CA"/>
          </a:p>
        </p:txBody>
      </p:sp>
      <p:cxnSp>
        <p:nvCxnSpPr>
          <p:cNvPr id="10" name="Straight Connector 9">
            <a:extLst>
              <a:ext uri="{FF2B5EF4-FFF2-40B4-BE49-F238E27FC236}">
                <a16:creationId xmlns:a16="http://schemas.microsoft.com/office/drawing/2014/main" id="{F2BDCFF6-8DCA-4A35-9B8A-E98E21AACA48}"/>
              </a:ext>
            </a:extLst>
          </p:cNvPr>
          <p:cNvCxnSpPr>
            <a:cxnSpLocks/>
          </p:cNvCxnSpPr>
          <p:nvPr userDrawn="1"/>
        </p:nvCxnSpPr>
        <p:spPr>
          <a:xfrm>
            <a:off x="747022" y="911842"/>
            <a:ext cx="1069795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descr="Color filled rectangle border">
            <a:extLst>
              <a:ext uri="{FF2B5EF4-FFF2-40B4-BE49-F238E27FC236}">
                <a16:creationId xmlns:a16="http://schemas.microsoft.com/office/drawing/2014/main" id="{85D346B0-1CB3-4462-A476-1607CF69E253}"/>
              </a:ext>
            </a:extLst>
          </p:cNvPr>
          <p:cNvSpPr/>
          <p:nvPr userDrawn="1"/>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descr="Color filled rectangle border">
            <a:extLst>
              <a:ext uri="{FF2B5EF4-FFF2-40B4-BE49-F238E27FC236}">
                <a16:creationId xmlns:a16="http://schemas.microsoft.com/office/drawing/2014/main" id="{1C7E458D-538B-4017-89B2-B13B4C475072}"/>
              </a:ext>
            </a:extLst>
          </p:cNvPr>
          <p:cNvSpPr/>
          <p:nvPr userDrawn="1"/>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descr="Color filled rectangle border">
            <a:extLst>
              <a:ext uri="{FF2B5EF4-FFF2-40B4-BE49-F238E27FC236}">
                <a16:creationId xmlns:a16="http://schemas.microsoft.com/office/drawing/2014/main" id="{7B937FED-248A-4448-93E8-9DF6CC6005CA}"/>
              </a:ext>
            </a:extLst>
          </p:cNvPr>
          <p:cNvSpPr/>
          <p:nvPr userDrawn="1"/>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9551142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descr="Color filled rectangle border">
            <a:extLst>
              <a:ext uri="{FF2B5EF4-FFF2-40B4-BE49-F238E27FC236}">
                <a16:creationId xmlns:a16="http://schemas.microsoft.com/office/drawing/2014/main" id="{6A8FA8AF-1AD6-468A-BDB1-1F676AA92863}"/>
              </a:ext>
            </a:extLst>
          </p:cNvPr>
          <p:cNvSpPr/>
          <p:nvPr userDrawn="1"/>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itle 1">
            <a:extLst>
              <a:ext uri="{FF2B5EF4-FFF2-40B4-BE49-F238E27FC236}">
                <a16:creationId xmlns:a16="http://schemas.microsoft.com/office/drawing/2014/main" id="{84DF4356-AC9A-47A0-A332-73D70BDF94D9}"/>
              </a:ext>
            </a:extLst>
          </p:cNvPr>
          <p:cNvSpPr>
            <a:spLocks noGrp="1"/>
          </p:cNvSpPr>
          <p:nvPr>
            <p:ph type="title"/>
          </p:nvPr>
        </p:nvSpPr>
        <p:spPr>
          <a:xfrm>
            <a:off x="655322" y="263745"/>
            <a:ext cx="10515600" cy="720629"/>
          </a:xfrm>
        </p:spPr>
        <p:txBody>
          <a:bodyPr vert="horz" lIns="91440" tIns="45720" rIns="91440" bIns="45720" rtlCol="0" anchor="ctr">
            <a:noAutofit/>
          </a:bodyPr>
          <a:lstStyle>
            <a:lvl1pPr>
              <a:defRPr lang="en-CA" sz="3600" dirty="0">
                <a:solidFill>
                  <a:srgbClr val="275971"/>
                </a:solidFill>
                <a:latin typeface="Segoe UI" panose="020B0502040204020203" pitchFamily="34" charset="0"/>
                <a:cs typeface="Segoe UI" panose="020B0502040204020203" pitchFamily="34" charset="0"/>
              </a:defRPr>
            </a:lvl1pPr>
          </a:lstStyle>
          <a:p>
            <a:pPr lvl="0" defTabSz="685800"/>
            <a:r>
              <a:rPr lang="en-US" dirty="0"/>
              <a:t>Click to edit Master title style</a:t>
            </a:r>
            <a:endParaRPr lang="en-CA" dirty="0"/>
          </a:p>
        </p:txBody>
      </p:sp>
      <p:sp>
        <p:nvSpPr>
          <p:cNvPr id="7" name="Content Placeholder 2">
            <a:extLst>
              <a:ext uri="{FF2B5EF4-FFF2-40B4-BE49-F238E27FC236}">
                <a16:creationId xmlns:a16="http://schemas.microsoft.com/office/drawing/2014/main" id="{40B6188D-08DB-4695-82E5-EE55EBDCFF9F}"/>
              </a:ext>
            </a:extLst>
          </p:cNvPr>
          <p:cNvSpPr>
            <a:spLocks noGrp="1"/>
          </p:cNvSpPr>
          <p:nvPr>
            <p:ph idx="1"/>
          </p:nvPr>
        </p:nvSpPr>
        <p:spPr>
          <a:xfrm>
            <a:off x="655322" y="1253331"/>
            <a:ext cx="10515600" cy="4351338"/>
          </a:xfrm>
        </p:spPr>
        <p:txBody>
          <a:bodyPr/>
          <a:lstStyle>
            <a:lvl1pPr>
              <a:defRPr>
                <a:solidFill>
                  <a:srgbClr val="333635"/>
                </a:solidFill>
                <a:latin typeface="Segoe UI" panose="020B0502040204020203" pitchFamily="34" charset="0"/>
                <a:cs typeface="Segoe UI" panose="020B0502040204020203" pitchFamily="34" charset="0"/>
              </a:defRPr>
            </a:lvl1pPr>
            <a:lvl2pPr>
              <a:defRPr>
                <a:solidFill>
                  <a:srgbClr val="333635"/>
                </a:solidFill>
                <a:latin typeface="Segoe UI" panose="020B0502040204020203" pitchFamily="34" charset="0"/>
                <a:cs typeface="Segoe UI" panose="020B0502040204020203" pitchFamily="34" charset="0"/>
              </a:defRPr>
            </a:lvl2pPr>
            <a:lvl3pPr>
              <a:defRPr>
                <a:solidFill>
                  <a:srgbClr val="333635"/>
                </a:solidFill>
                <a:latin typeface="Segoe UI" panose="020B0502040204020203" pitchFamily="34" charset="0"/>
                <a:cs typeface="Segoe UI" panose="020B0502040204020203" pitchFamily="34" charset="0"/>
              </a:defRPr>
            </a:lvl3pPr>
            <a:lvl4pPr>
              <a:defRPr>
                <a:solidFill>
                  <a:srgbClr val="333635"/>
                </a:solidFill>
                <a:latin typeface="Segoe UI" panose="020B0502040204020203" pitchFamily="34" charset="0"/>
                <a:cs typeface="Segoe UI" panose="020B0502040204020203" pitchFamily="34" charset="0"/>
              </a:defRPr>
            </a:lvl4pPr>
            <a:lvl5pPr>
              <a:defRPr>
                <a:solidFill>
                  <a:srgbClr val="333635"/>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8" name="Slide Number Placeholder 5">
            <a:extLst>
              <a:ext uri="{FF2B5EF4-FFF2-40B4-BE49-F238E27FC236}">
                <a16:creationId xmlns:a16="http://schemas.microsoft.com/office/drawing/2014/main" id="{D6925676-2CD3-4A11-92A6-0E8CF8B6EF18}"/>
              </a:ext>
            </a:extLst>
          </p:cNvPr>
          <p:cNvSpPr>
            <a:spLocks noGrp="1"/>
          </p:cNvSpPr>
          <p:nvPr>
            <p:ph type="sldNum" sz="quarter" idx="12"/>
          </p:nvPr>
        </p:nvSpPr>
        <p:spPr>
          <a:xfrm>
            <a:off x="9381876" y="6491206"/>
            <a:ext cx="2743200" cy="365125"/>
          </a:xfrm>
        </p:spPr>
        <p:txBody>
          <a:bodyPr/>
          <a:lstStyle>
            <a:lvl1pPr>
              <a:defRPr>
                <a:solidFill>
                  <a:schemeClr val="bg1"/>
                </a:solidFill>
              </a:defRPr>
            </a:lvl1pPr>
          </a:lstStyle>
          <a:p>
            <a:fld id="{F0F5746B-1A61-4914-9792-FA2C912D93FF}" type="slidenum">
              <a:rPr lang="en-CA" smtClean="0"/>
              <a:pPr/>
              <a:t>‹#›</a:t>
            </a:fld>
            <a:endParaRPr lang="en-CA"/>
          </a:p>
        </p:txBody>
      </p:sp>
      <p:cxnSp>
        <p:nvCxnSpPr>
          <p:cNvPr id="9" name="Straight Connector 8">
            <a:extLst>
              <a:ext uri="{FF2B5EF4-FFF2-40B4-BE49-F238E27FC236}">
                <a16:creationId xmlns:a16="http://schemas.microsoft.com/office/drawing/2014/main" id="{6A058D70-E837-43C5-BBED-70DBDBFAD320}"/>
              </a:ext>
            </a:extLst>
          </p:cNvPr>
          <p:cNvCxnSpPr>
            <a:cxnSpLocks/>
          </p:cNvCxnSpPr>
          <p:nvPr userDrawn="1"/>
        </p:nvCxnSpPr>
        <p:spPr>
          <a:xfrm>
            <a:off x="747022" y="911842"/>
            <a:ext cx="1069795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descr="Color filled rectangle border">
            <a:extLst>
              <a:ext uri="{FF2B5EF4-FFF2-40B4-BE49-F238E27FC236}">
                <a16:creationId xmlns:a16="http://schemas.microsoft.com/office/drawing/2014/main" id="{6CEC5E32-75FB-44A7-BE39-E69091DACA43}"/>
              </a:ext>
            </a:extLst>
          </p:cNvPr>
          <p:cNvSpPr/>
          <p:nvPr userDrawn="1"/>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a:extLst>
              <a:ext uri="{FF2B5EF4-FFF2-40B4-BE49-F238E27FC236}">
                <a16:creationId xmlns:a16="http://schemas.microsoft.com/office/drawing/2014/main" id="{BD9E9BA7-802E-47BB-962D-2C10582BBFD3}"/>
              </a:ext>
            </a:extLst>
          </p:cNvPr>
          <p:cNvSpPr/>
          <p:nvPr userDrawn="1"/>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descr="Color filled rectangle border">
            <a:extLst>
              <a:ext uri="{FF2B5EF4-FFF2-40B4-BE49-F238E27FC236}">
                <a16:creationId xmlns:a16="http://schemas.microsoft.com/office/drawing/2014/main" id="{495E65B0-ECF8-4B1D-BF62-C8461BD4D2C0}"/>
              </a:ext>
            </a:extLst>
          </p:cNvPr>
          <p:cNvSpPr/>
          <p:nvPr userDrawn="1"/>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7644448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9DDFC-DDEF-4B54-8B09-7A21BE6A5B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BC0D824-C4C6-42F9-817A-DECD322DF9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120E91EA-666A-4739-80CD-429EEDBD81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02291A-1711-42DE-80A0-476F5B7E67B5}"/>
              </a:ext>
            </a:extLst>
          </p:cNvPr>
          <p:cNvSpPr>
            <a:spLocks noGrp="1"/>
          </p:cNvSpPr>
          <p:nvPr>
            <p:ph type="dt" sz="half" idx="10"/>
          </p:nvPr>
        </p:nvSpPr>
        <p:spPr>
          <a:xfrm>
            <a:off x="838200" y="6356350"/>
            <a:ext cx="2743200" cy="365125"/>
          </a:xfrm>
          <a:prstGeom prst="rect">
            <a:avLst/>
          </a:prstGeom>
        </p:spPr>
        <p:txBody>
          <a:bodyPr/>
          <a:lstStyle/>
          <a:p>
            <a:fld id="{A04BFA20-FAC3-4601-9B00-66609F7CD43F}" type="datetime1">
              <a:rPr lang="en-CA" smtClean="0"/>
              <a:t>2021-06-08</a:t>
            </a:fld>
            <a:endParaRPr lang="en-CA"/>
          </a:p>
        </p:txBody>
      </p:sp>
      <p:sp>
        <p:nvSpPr>
          <p:cNvPr id="6" name="Footer Placeholder 5">
            <a:extLst>
              <a:ext uri="{FF2B5EF4-FFF2-40B4-BE49-F238E27FC236}">
                <a16:creationId xmlns:a16="http://schemas.microsoft.com/office/drawing/2014/main" id="{C773B233-9791-4899-8B8D-830FCB013C5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77F2633-CB1A-4F51-AD7A-87FA9A821886}"/>
              </a:ext>
            </a:extLst>
          </p:cNvPr>
          <p:cNvSpPr>
            <a:spLocks noGrp="1"/>
          </p:cNvSpPr>
          <p:nvPr>
            <p:ph type="sldNum" sz="quarter" idx="12"/>
          </p:nvPr>
        </p:nvSpPr>
        <p:spPr/>
        <p:txBody>
          <a:bodyPr/>
          <a:lstStyle/>
          <a:p>
            <a:fld id="{F0F5746B-1A61-4914-9792-FA2C912D93FF}" type="slidenum">
              <a:rPr lang="en-CA" smtClean="0"/>
              <a:t>‹#›</a:t>
            </a:fld>
            <a:endParaRPr lang="en-CA"/>
          </a:p>
        </p:txBody>
      </p:sp>
    </p:spTree>
    <p:extLst>
      <p:ext uri="{BB962C8B-B14F-4D97-AF65-F5344CB8AC3E}">
        <p14:creationId xmlns:p14="http://schemas.microsoft.com/office/powerpoint/2010/main" val="20179364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6A6F1-C44A-4B28-8D08-E039CA6B69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FCF1FF2D-56DB-41D1-ABE9-35A33FA064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F4883DE2-C5A9-4924-A00A-B594B595C9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637030-0FB5-4F6F-98E6-3BC4F901E9DE}"/>
              </a:ext>
            </a:extLst>
          </p:cNvPr>
          <p:cNvSpPr>
            <a:spLocks noGrp="1"/>
          </p:cNvSpPr>
          <p:nvPr>
            <p:ph type="dt" sz="half" idx="10"/>
          </p:nvPr>
        </p:nvSpPr>
        <p:spPr>
          <a:xfrm>
            <a:off x="838200" y="6356350"/>
            <a:ext cx="2743200" cy="365125"/>
          </a:xfrm>
          <a:prstGeom prst="rect">
            <a:avLst/>
          </a:prstGeom>
        </p:spPr>
        <p:txBody>
          <a:bodyPr/>
          <a:lstStyle/>
          <a:p>
            <a:fld id="{08FA15FB-8C87-4E2E-91D8-A88481AA1A28}" type="datetime1">
              <a:rPr lang="en-CA" smtClean="0"/>
              <a:t>2021-06-08</a:t>
            </a:fld>
            <a:endParaRPr lang="en-CA"/>
          </a:p>
        </p:txBody>
      </p:sp>
      <p:sp>
        <p:nvSpPr>
          <p:cNvPr id="6" name="Footer Placeholder 5">
            <a:extLst>
              <a:ext uri="{FF2B5EF4-FFF2-40B4-BE49-F238E27FC236}">
                <a16:creationId xmlns:a16="http://schemas.microsoft.com/office/drawing/2014/main" id="{6EB08682-8B71-4505-97DC-5024549E4B2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493E80A-33DE-4115-8F13-09DD4389597B}"/>
              </a:ext>
            </a:extLst>
          </p:cNvPr>
          <p:cNvSpPr>
            <a:spLocks noGrp="1"/>
          </p:cNvSpPr>
          <p:nvPr>
            <p:ph type="sldNum" sz="quarter" idx="12"/>
          </p:nvPr>
        </p:nvSpPr>
        <p:spPr/>
        <p:txBody>
          <a:bodyPr/>
          <a:lstStyle/>
          <a:p>
            <a:fld id="{F0F5746B-1A61-4914-9792-FA2C912D93FF}" type="slidenum">
              <a:rPr lang="en-CA" smtClean="0"/>
              <a:t>‹#›</a:t>
            </a:fld>
            <a:endParaRPr lang="en-CA"/>
          </a:p>
        </p:txBody>
      </p:sp>
    </p:spTree>
    <p:extLst>
      <p:ext uri="{BB962C8B-B14F-4D97-AF65-F5344CB8AC3E}">
        <p14:creationId xmlns:p14="http://schemas.microsoft.com/office/powerpoint/2010/main" val="18335558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8EB0F-568F-441E-8798-720C8368AA8C}"/>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C079C1E-A664-4F74-8DAE-B402802A91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4235045-0C33-42D8-95D5-53BC266A9563}"/>
              </a:ext>
            </a:extLst>
          </p:cNvPr>
          <p:cNvSpPr>
            <a:spLocks noGrp="1"/>
          </p:cNvSpPr>
          <p:nvPr>
            <p:ph type="dt" sz="half" idx="10"/>
          </p:nvPr>
        </p:nvSpPr>
        <p:spPr>
          <a:xfrm>
            <a:off x="838200" y="6356350"/>
            <a:ext cx="2743200" cy="365125"/>
          </a:xfrm>
          <a:prstGeom prst="rect">
            <a:avLst/>
          </a:prstGeom>
        </p:spPr>
        <p:txBody>
          <a:bodyPr/>
          <a:lstStyle/>
          <a:p>
            <a:fld id="{C54B7048-4AEC-4C5F-B19C-1F8C278B464C}" type="datetime1">
              <a:rPr lang="en-CA" smtClean="0"/>
              <a:t>2021-06-08</a:t>
            </a:fld>
            <a:endParaRPr lang="en-CA"/>
          </a:p>
        </p:txBody>
      </p:sp>
      <p:sp>
        <p:nvSpPr>
          <p:cNvPr id="5" name="Footer Placeholder 4">
            <a:extLst>
              <a:ext uri="{FF2B5EF4-FFF2-40B4-BE49-F238E27FC236}">
                <a16:creationId xmlns:a16="http://schemas.microsoft.com/office/drawing/2014/main" id="{A2D4387F-07B0-460B-8627-E2A3ABC63A1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D1324F9-321C-4033-89EB-AEB668DD9E35}"/>
              </a:ext>
            </a:extLst>
          </p:cNvPr>
          <p:cNvSpPr>
            <a:spLocks noGrp="1"/>
          </p:cNvSpPr>
          <p:nvPr>
            <p:ph type="sldNum" sz="quarter" idx="12"/>
          </p:nvPr>
        </p:nvSpPr>
        <p:spPr/>
        <p:txBody>
          <a:bodyPr/>
          <a:lstStyle/>
          <a:p>
            <a:fld id="{F0F5746B-1A61-4914-9792-FA2C912D93FF}" type="slidenum">
              <a:rPr lang="en-CA" smtClean="0"/>
              <a:t>‹#›</a:t>
            </a:fld>
            <a:endParaRPr lang="en-CA"/>
          </a:p>
        </p:txBody>
      </p:sp>
    </p:spTree>
    <p:extLst>
      <p:ext uri="{BB962C8B-B14F-4D97-AF65-F5344CB8AC3E}">
        <p14:creationId xmlns:p14="http://schemas.microsoft.com/office/powerpoint/2010/main" val="8224088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8D92D9-E073-41FB-BCF8-7CB4F1D74D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C6C2E94-2953-4FFA-8250-83A15484E8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0DB3BC7-9A1A-4B93-873D-155F53B053A1}"/>
              </a:ext>
            </a:extLst>
          </p:cNvPr>
          <p:cNvSpPr>
            <a:spLocks noGrp="1"/>
          </p:cNvSpPr>
          <p:nvPr>
            <p:ph type="dt" sz="half" idx="10"/>
          </p:nvPr>
        </p:nvSpPr>
        <p:spPr>
          <a:xfrm>
            <a:off x="838200" y="6356350"/>
            <a:ext cx="2743200" cy="365125"/>
          </a:xfrm>
          <a:prstGeom prst="rect">
            <a:avLst/>
          </a:prstGeom>
        </p:spPr>
        <p:txBody>
          <a:bodyPr/>
          <a:lstStyle/>
          <a:p>
            <a:fld id="{411063F8-6FF9-4886-9A5A-9FBA75023168}" type="datetime1">
              <a:rPr lang="en-CA" smtClean="0"/>
              <a:t>2021-06-08</a:t>
            </a:fld>
            <a:endParaRPr lang="en-CA"/>
          </a:p>
        </p:txBody>
      </p:sp>
      <p:sp>
        <p:nvSpPr>
          <p:cNvPr id="5" name="Footer Placeholder 4">
            <a:extLst>
              <a:ext uri="{FF2B5EF4-FFF2-40B4-BE49-F238E27FC236}">
                <a16:creationId xmlns:a16="http://schemas.microsoft.com/office/drawing/2014/main" id="{ED50AC4A-3F9E-4E35-8EE1-A79691C6ACA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878FC73-3117-4DD3-AF24-03521418B5D1}"/>
              </a:ext>
            </a:extLst>
          </p:cNvPr>
          <p:cNvSpPr>
            <a:spLocks noGrp="1"/>
          </p:cNvSpPr>
          <p:nvPr>
            <p:ph type="sldNum" sz="quarter" idx="12"/>
          </p:nvPr>
        </p:nvSpPr>
        <p:spPr/>
        <p:txBody>
          <a:bodyPr/>
          <a:lstStyle/>
          <a:p>
            <a:fld id="{F0F5746B-1A61-4914-9792-FA2C912D93FF}" type="slidenum">
              <a:rPr lang="en-CA" smtClean="0"/>
              <a:t>‹#›</a:t>
            </a:fld>
            <a:endParaRPr lang="en-CA"/>
          </a:p>
        </p:txBody>
      </p:sp>
    </p:spTree>
    <p:extLst>
      <p:ext uri="{BB962C8B-B14F-4D97-AF65-F5344CB8AC3E}">
        <p14:creationId xmlns:p14="http://schemas.microsoft.com/office/powerpoint/2010/main" val="4019161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theme" Target="../theme/theme6.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dirty="0"/>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dirty="0"/>
              <a:t>Click to edit Master text styles</a:t>
            </a:r>
          </a:p>
          <a:p>
            <a:pPr lvl="1"/>
            <a:r>
              <a:rPr lang="en-CA" altLang="en-US" dirty="0"/>
              <a:t>Second level</a:t>
            </a:r>
          </a:p>
          <a:p>
            <a:pPr lvl="2"/>
            <a:r>
              <a:rPr lang="en-CA" altLang="en-US" dirty="0"/>
              <a:t>Third level</a:t>
            </a:r>
          </a:p>
          <a:p>
            <a:pPr lvl="3"/>
            <a:r>
              <a:rPr lang="en-CA" altLang="en-US" dirty="0"/>
              <a:t>Fourth level</a:t>
            </a:r>
          </a:p>
          <a:p>
            <a:pPr lvl="4"/>
            <a:r>
              <a:rPr lang="en-CA" altLang="en-US" dirty="0"/>
              <a:t>Fifth level</a:t>
            </a:r>
          </a:p>
        </p:txBody>
      </p:sp>
      <p:sp>
        <p:nvSpPr>
          <p:cNvPr id="8" name="Slide Number Placeholder 1">
            <a:extLst>
              <a:ext uri="{FF2B5EF4-FFF2-40B4-BE49-F238E27FC236}">
                <a16:creationId xmlns:a16="http://schemas.microsoft.com/office/drawing/2014/main" id="{5E2C69AA-B9CD-974F-A121-DCA8EC116024}"/>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chemeClr val="tx1">
                    <a:tint val="75000"/>
                  </a:schemeClr>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spTree>
    <p:extLst>
      <p:ext uri="{BB962C8B-B14F-4D97-AF65-F5344CB8AC3E}">
        <p14:creationId xmlns:p14="http://schemas.microsoft.com/office/powerpoint/2010/main" val="179351771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hf hdr="0" ftr="0" dt="0"/>
  <p:txStyles>
    <p:titleStyle>
      <a:lvl1pPr algn="l" rtl="0" eaLnBrk="0" fontAlgn="base" hangingPunct="0">
        <a:spcBef>
          <a:spcPct val="0"/>
        </a:spcBef>
        <a:spcAft>
          <a:spcPct val="0"/>
        </a:spcAft>
        <a:defRPr sz="4267" b="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5867">
          <a:solidFill>
            <a:srgbClr val="6A737B"/>
          </a:solidFill>
          <a:latin typeface="Arial" charset="0"/>
          <a:cs typeface="Arial" charset="0"/>
        </a:defRPr>
      </a:lvl2pPr>
      <a:lvl3pPr algn="l" rtl="0" eaLnBrk="0" fontAlgn="base" hangingPunct="0">
        <a:spcBef>
          <a:spcPct val="0"/>
        </a:spcBef>
        <a:spcAft>
          <a:spcPct val="0"/>
        </a:spcAft>
        <a:defRPr sz="5867">
          <a:solidFill>
            <a:srgbClr val="6A737B"/>
          </a:solidFill>
          <a:latin typeface="Arial" charset="0"/>
          <a:cs typeface="Arial" charset="0"/>
        </a:defRPr>
      </a:lvl3pPr>
      <a:lvl4pPr algn="l" rtl="0" eaLnBrk="0" fontAlgn="base" hangingPunct="0">
        <a:spcBef>
          <a:spcPct val="0"/>
        </a:spcBef>
        <a:spcAft>
          <a:spcPct val="0"/>
        </a:spcAft>
        <a:defRPr sz="5867">
          <a:solidFill>
            <a:srgbClr val="6A737B"/>
          </a:solidFill>
          <a:latin typeface="Arial" charset="0"/>
          <a:cs typeface="Arial" charset="0"/>
        </a:defRPr>
      </a:lvl4pPr>
      <a:lvl5pPr algn="l" rtl="0" eaLnBrk="0" fontAlgn="base" hangingPunct="0">
        <a:spcBef>
          <a:spcPct val="0"/>
        </a:spcBef>
        <a:spcAft>
          <a:spcPct val="0"/>
        </a:spcAft>
        <a:defRPr sz="5867">
          <a:solidFill>
            <a:srgbClr val="6A737B"/>
          </a:solidFill>
          <a:latin typeface="Arial" charset="0"/>
          <a:cs typeface="Arial" charset="0"/>
        </a:defRPr>
      </a:lvl5pPr>
      <a:lvl6pPr marL="609585" algn="l" rtl="0" fontAlgn="base">
        <a:spcBef>
          <a:spcPct val="0"/>
        </a:spcBef>
        <a:spcAft>
          <a:spcPct val="0"/>
        </a:spcAft>
        <a:defRPr sz="5867">
          <a:solidFill>
            <a:srgbClr val="6A737B"/>
          </a:solidFill>
          <a:latin typeface="Arial" charset="0"/>
          <a:cs typeface="Arial" charset="0"/>
        </a:defRPr>
      </a:lvl6pPr>
      <a:lvl7pPr marL="1219170" algn="l" rtl="0" fontAlgn="base">
        <a:spcBef>
          <a:spcPct val="0"/>
        </a:spcBef>
        <a:spcAft>
          <a:spcPct val="0"/>
        </a:spcAft>
        <a:defRPr sz="5867">
          <a:solidFill>
            <a:srgbClr val="6A737B"/>
          </a:solidFill>
          <a:latin typeface="Arial" charset="0"/>
          <a:cs typeface="Arial" charset="0"/>
        </a:defRPr>
      </a:lvl7pPr>
      <a:lvl8pPr marL="1828754" algn="l" rtl="0" fontAlgn="base">
        <a:spcBef>
          <a:spcPct val="0"/>
        </a:spcBef>
        <a:spcAft>
          <a:spcPct val="0"/>
        </a:spcAft>
        <a:defRPr sz="5867">
          <a:solidFill>
            <a:srgbClr val="6A737B"/>
          </a:solidFill>
          <a:latin typeface="Arial" charset="0"/>
          <a:cs typeface="Arial" charset="0"/>
        </a:defRPr>
      </a:lvl8pPr>
      <a:lvl9pPr marL="2438339" algn="l" rtl="0" fontAlgn="base">
        <a:spcBef>
          <a:spcPct val="0"/>
        </a:spcBef>
        <a:spcAft>
          <a:spcPct val="0"/>
        </a:spcAft>
        <a:defRPr sz="5867">
          <a:solidFill>
            <a:srgbClr val="6A737B"/>
          </a:solidFill>
          <a:latin typeface="Arial" charset="0"/>
          <a:cs typeface="Arial" charset="0"/>
        </a:defRPr>
      </a:lvl9pPr>
    </p:titleStyle>
    <p:bodyStyle>
      <a:lvl1pPr marL="457189" indent="-457189" algn="l"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mn-ea"/>
          <a:cs typeface="Arial" panose="020B0604020202020204" pitchFamily="34" charset="0"/>
        </a:defRPr>
      </a:lvl1pPr>
      <a:lvl2pPr marL="990575" indent="-380990" algn="l" rtl="0" eaLnBrk="0" fontAlgn="base" hangingPunct="0">
        <a:spcBef>
          <a:spcPct val="20000"/>
        </a:spcBef>
        <a:spcAft>
          <a:spcPct val="0"/>
        </a:spcAft>
        <a:buFont typeface="Arial" charset="0"/>
        <a:buChar char="–"/>
        <a:defRPr sz="2667" kern="1200">
          <a:solidFill>
            <a:schemeClr val="tx1"/>
          </a:solidFill>
          <a:latin typeface="Arial" panose="020B0604020202020204" pitchFamily="34" charset="0"/>
          <a:ea typeface="+mn-ea"/>
          <a:cs typeface="Arial" panose="020B0604020202020204" pitchFamily="34" charset="0"/>
        </a:defRPr>
      </a:lvl2pPr>
      <a:lvl3pPr marL="1523962" indent="-304792" algn="l" rtl="0" eaLnBrk="0" fontAlgn="base" hangingPunct="0">
        <a:spcBef>
          <a:spcPct val="20000"/>
        </a:spcBef>
        <a:spcAft>
          <a:spcPct val="0"/>
        </a:spcAft>
        <a:buFont typeface="Arial" charset="0"/>
        <a:buChar char="•"/>
        <a:defRPr sz="1867" kern="1200">
          <a:solidFill>
            <a:schemeClr val="tx1"/>
          </a:solidFill>
          <a:latin typeface="Arial" panose="020B0604020202020204" pitchFamily="34" charset="0"/>
          <a:ea typeface="+mn-ea"/>
          <a:cs typeface="Arial" panose="020B0604020202020204" pitchFamily="34" charset="0"/>
        </a:defRPr>
      </a:lvl3pPr>
      <a:lvl4pPr marL="2133547" indent="-304792" algn="l" rtl="0" eaLnBrk="0" fontAlgn="base" hangingPunct="0">
        <a:spcBef>
          <a:spcPct val="20000"/>
        </a:spcBef>
        <a:spcAft>
          <a:spcPct val="0"/>
        </a:spcAft>
        <a:buFont typeface="Arial" charset="0"/>
        <a:buChar char="–"/>
        <a:defRPr sz="1867" kern="1200">
          <a:solidFill>
            <a:schemeClr val="tx1"/>
          </a:solidFill>
          <a:latin typeface="Arial" panose="020B0604020202020204" pitchFamily="34" charset="0"/>
          <a:ea typeface="+mn-ea"/>
          <a:cs typeface="Arial" panose="020B0604020202020204" pitchFamily="34" charset="0"/>
        </a:defRPr>
      </a:lvl4pPr>
      <a:lvl5pPr marL="2743131" indent="-304792" algn="l" rtl="0" eaLnBrk="0" fontAlgn="base" hangingPunct="0">
        <a:spcBef>
          <a:spcPct val="20000"/>
        </a:spcBef>
        <a:spcAft>
          <a:spcPct val="0"/>
        </a:spcAft>
        <a:buFont typeface="Arial" charset="0"/>
        <a:buChar char="»"/>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dirty="0"/>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dirty="0"/>
              <a:t>Click to edit Master text styles</a:t>
            </a:r>
          </a:p>
          <a:p>
            <a:pPr lvl="1"/>
            <a:r>
              <a:rPr lang="en-CA" altLang="en-US" dirty="0"/>
              <a:t>Second level</a:t>
            </a:r>
          </a:p>
          <a:p>
            <a:pPr lvl="2"/>
            <a:r>
              <a:rPr lang="en-CA" altLang="en-US" dirty="0"/>
              <a:t>Third level</a:t>
            </a:r>
          </a:p>
          <a:p>
            <a:pPr lvl="3"/>
            <a:r>
              <a:rPr lang="en-CA" altLang="en-US" dirty="0"/>
              <a:t>Fourth level</a:t>
            </a:r>
          </a:p>
          <a:p>
            <a:pPr lvl="4"/>
            <a:r>
              <a:rPr lang="en-CA" altLang="en-US" dirty="0"/>
              <a:t>Fifth level</a:t>
            </a:r>
          </a:p>
        </p:txBody>
      </p:sp>
      <p:sp>
        <p:nvSpPr>
          <p:cNvPr id="8" name="Slide Number Placeholder 1">
            <a:extLst>
              <a:ext uri="{FF2B5EF4-FFF2-40B4-BE49-F238E27FC236}">
                <a16:creationId xmlns:a16="http://schemas.microsoft.com/office/drawing/2014/main" id="{5E2C69AA-B9CD-974F-A121-DCA8EC116024}"/>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chemeClr val="tx1">
                    <a:tint val="75000"/>
                  </a:schemeClr>
                </a:solidFill>
                <a:latin typeface="Arial" panose="020B0604020202020204" pitchFamily="34" charset="0"/>
                <a:cs typeface="Arial" panose="020B0604020202020204" pitchFamily="34" charset="0"/>
              </a:defRPr>
            </a:lvl1pPr>
          </a:lstStyle>
          <a:p>
            <a:fld id="{3A2281A5-0AAD-5C43-9874-F8F3A9F5B29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534525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39" r:id="rId15"/>
  </p:sldLayoutIdLst>
  <p:hf hdr="0" ftr="0" dt="0"/>
  <p:txStyles>
    <p:titleStyle>
      <a:lvl1pPr algn="l" rtl="0" eaLnBrk="0" fontAlgn="base" hangingPunct="0">
        <a:spcBef>
          <a:spcPct val="0"/>
        </a:spcBef>
        <a:spcAft>
          <a:spcPct val="0"/>
        </a:spcAft>
        <a:defRPr sz="4267" b="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5867">
          <a:solidFill>
            <a:srgbClr val="6A737B"/>
          </a:solidFill>
          <a:latin typeface="Arial" charset="0"/>
          <a:cs typeface="Arial" charset="0"/>
        </a:defRPr>
      </a:lvl2pPr>
      <a:lvl3pPr algn="l" rtl="0" eaLnBrk="0" fontAlgn="base" hangingPunct="0">
        <a:spcBef>
          <a:spcPct val="0"/>
        </a:spcBef>
        <a:spcAft>
          <a:spcPct val="0"/>
        </a:spcAft>
        <a:defRPr sz="5867">
          <a:solidFill>
            <a:srgbClr val="6A737B"/>
          </a:solidFill>
          <a:latin typeface="Arial" charset="0"/>
          <a:cs typeface="Arial" charset="0"/>
        </a:defRPr>
      </a:lvl3pPr>
      <a:lvl4pPr algn="l" rtl="0" eaLnBrk="0" fontAlgn="base" hangingPunct="0">
        <a:spcBef>
          <a:spcPct val="0"/>
        </a:spcBef>
        <a:spcAft>
          <a:spcPct val="0"/>
        </a:spcAft>
        <a:defRPr sz="5867">
          <a:solidFill>
            <a:srgbClr val="6A737B"/>
          </a:solidFill>
          <a:latin typeface="Arial" charset="0"/>
          <a:cs typeface="Arial" charset="0"/>
        </a:defRPr>
      </a:lvl4pPr>
      <a:lvl5pPr algn="l" rtl="0" eaLnBrk="0" fontAlgn="base" hangingPunct="0">
        <a:spcBef>
          <a:spcPct val="0"/>
        </a:spcBef>
        <a:spcAft>
          <a:spcPct val="0"/>
        </a:spcAft>
        <a:defRPr sz="5867">
          <a:solidFill>
            <a:srgbClr val="6A737B"/>
          </a:solidFill>
          <a:latin typeface="Arial" charset="0"/>
          <a:cs typeface="Arial" charset="0"/>
        </a:defRPr>
      </a:lvl5pPr>
      <a:lvl6pPr marL="609585" algn="l" rtl="0" fontAlgn="base">
        <a:spcBef>
          <a:spcPct val="0"/>
        </a:spcBef>
        <a:spcAft>
          <a:spcPct val="0"/>
        </a:spcAft>
        <a:defRPr sz="5867">
          <a:solidFill>
            <a:srgbClr val="6A737B"/>
          </a:solidFill>
          <a:latin typeface="Arial" charset="0"/>
          <a:cs typeface="Arial" charset="0"/>
        </a:defRPr>
      </a:lvl6pPr>
      <a:lvl7pPr marL="1219170" algn="l" rtl="0" fontAlgn="base">
        <a:spcBef>
          <a:spcPct val="0"/>
        </a:spcBef>
        <a:spcAft>
          <a:spcPct val="0"/>
        </a:spcAft>
        <a:defRPr sz="5867">
          <a:solidFill>
            <a:srgbClr val="6A737B"/>
          </a:solidFill>
          <a:latin typeface="Arial" charset="0"/>
          <a:cs typeface="Arial" charset="0"/>
        </a:defRPr>
      </a:lvl7pPr>
      <a:lvl8pPr marL="1828754" algn="l" rtl="0" fontAlgn="base">
        <a:spcBef>
          <a:spcPct val="0"/>
        </a:spcBef>
        <a:spcAft>
          <a:spcPct val="0"/>
        </a:spcAft>
        <a:defRPr sz="5867">
          <a:solidFill>
            <a:srgbClr val="6A737B"/>
          </a:solidFill>
          <a:latin typeface="Arial" charset="0"/>
          <a:cs typeface="Arial" charset="0"/>
        </a:defRPr>
      </a:lvl8pPr>
      <a:lvl9pPr marL="2438339" algn="l" rtl="0" fontAlgn="base">
        <a:spcBef>
          <a:spcPct val="0"/>
        </a:spcBef>
        <a:spcAft>
          <a:spcPct val="0"/>
        </a:spcAft>
        <a:defRPr sz="5867">
          <a:solidFill>
            <a:srgbClr val="6A737B"/>
          </a:solidFill>
          <a:latin typeface="Arial" charset="0"/>
          <a:cs typeface="Arial" charset="0"/>
        </a:defRPr>
      </a:lvl9pPr>
    </p:titleStyle>
    <p:bodyStyle>
      <a:lvl1pPr marL="457189" indent="-457189" algn="l"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mn-ea"/>
          <a:cs typeface="Arial" panose="020B0604020202020204" pitchFamily="34" charset="0"/>
        </a:defRPr>
      </a:lvl1pPr>
      <a:lvl2pPr marL="990575" indent="-380990" algn="l" rtl="0" eaLnBrk="0" fontAlgn="base" hangingPunct="0">
        <a:spcBef>
          <a:spcPct val="20000"/>
        </a:spcBef>
        <a:spcAft>
          <a:spcPct val="0"/>
        </a:spcAft>
        <a:buFont typeface="Arial" charset="0"/>
        <a:buChar char="–"/>
        <a:defRPr sz="2667" kern="1200">
          <a:solidFill>
            <a:schemeClr val="tx1"/>
          </a:solidFill>
          <a:latin typeface="Arial" panose="020B0604020202020204" pitchFamily="34" charset="0"/>
          <a:ea typeface="+mn-ea"/>
          <a:cs typeface="Arial" panose="020B0604020202020204" pitchFamily="34" charset="0"/>
        </a:defRPr>
      </a:lvl2pPr>
      <a:lvl3pPr marL="1523962" indent="-304792" algn="l" rtl="0" eaLnBrk="0" fontAlgn="base" hangingPunct="0">
        <a:spcBef>
          <a:spcPct val="20000"/>
        </a:spcBef>
        <a:spcAft>
          <a:spcPct val="0"/>
        </a:spcAft>
        <a:buFont typeface="Arial" charset="0"/>
        <a:buChar char="•"/>
        <a:defRPr sz="1867" kern="1200">
          <a:solidFill>
            <a:schemeClr val="tx1"/>
          </a:solidFill>
          <a:latin typeface="Arial" panose="020B0604020202020204" pitchFamily="34" charset="0"/>
          <a:ea typeface="+mn-ea"/>
          <a:cs typeface="Arial" panose="020B0604020202020204" pitchFamily="34" charset="0"/>
        </a:defRPr>
      </a:lvl3pPr>
      <a:lvl4pPr marL="2133547" indent="-304792" algn="l" rtl="0" eaLnBrk="0" fontAlgn="base" hangingPunct="0">
        <a:spcBef>
          <a:spcPct val="20000"/>
        </a:spcBef>
        <a:spcAft>
          <a:spcPct val="0"/>
        </a:spcAft>
        <a:buFont typeface="Arial" charset="0"/>
        <a:buChar char="–"/>
        <a:defRPr sz="1867" kern="1200">
          <a:solidFill>
            <a:schemeClr val="tx1"/>
          </a:solidFill>
          <a:latin typeface="Arial" panose="020B0604020202020204" pitchFamily="34" charset="0"/>
          <a:ea typeface="+mn-ea"/>
          <a:cs typeface="Arial" panose="020B0604020202020204" pitchFamily="34" charset="0"/>
        </a:defRPr>
      </a:lvl4pPr>
      <a:lvl5pPr marL="2743131" indent="-304792" algn="l" rtl="0" eaLnBrk="0" fontAlgn="base" hangingPunct="0">
        <a:spcBef>
          <a:spcPct val="20000"/>
        </a:spcBef>
        <a:spcAft>
          <a:spcPct val="0"/>
        </a:spcAft>
        <a:buFont typeface="Arial" charset="0"/>
        <a:buChar char="»"/>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dirty="0"/>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dirty="0"/>
              <a:t>Click to edit Master text styles</a:t>
            </a:r>
          </a:p>
          <a:p>
            <a:pPr lvl="1"/>
            <a:r>
              <a:rPr lang="en-CA" altLang="en-US" dirty="0"/>
              <a:t>Second level</a:t>
            </a:r>
          </a:p>
          <a:p>
            <a:pPr lvl="2"/>
            <a:r>
              <a:rPr lang="en-CA" altLang="en-US" dirty="0"/>
              <a:t>Third level</a:t>
            </a:r>
          </a:p>
          <a:p>
            <a:pPr lvl="3"/>
            <a:r>
              <a:rPr lang="en-CA" altLang="en-US" dirty="0"/>
              <a:t>Fourth level</a:t>
            </a:r>
          </a:p>
          <a:p>
            <a:pPr lvl="4"/>
            <a:r>
              <a:rPr lang="en-CA" altLang="en-US" dirty="0"/>
              <a:t>Fifth level</a:t>
            </a:r>
          </a:p>
        </p:txBody>
      </p:sp>
      <p:sp>
        <p:nvSpPr>
          <p:cNvPr id="8" name="Slide Number Placeholder 1">
            <a:extLst>
              <a:ext uri="{FF2B5EF4-FFF2-40B4-BE49-F238E27FC236}">
                <a16:creationId xmlns:a16="http://schemas.microsoft.com/office/drawing/2014/main" id="{5E2C69AA-B9CD-974F-A121-DCA8EC116024}"/>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chemeClr val="tx1">
                    <a:tint val="75000"/>
                  </a:schemeClr>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spTree>
    <p:extLst>
      <p:ext uri="{BB962C8B-B14F-4D97-AF65-F5344CB8AC3E}">
        <p14:creationId xmlns:p14="http://schemas.microsoft.com/office/powerpoint/2010/main" val="244221008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hf hdr="0" ftr="0" dt="0"/>
  <p:txStyles>
    <p:titleStyle>
      <a:lvl1pPr algn="l" rtl="0" eaLnBrk="0" fontAlgn="base" hangingPunct="0">
        <a:spcBef>
          <a:spcPct val="0"/>
        </a:spcBef>
        <a:spcAft>
          <a:spcPct val="0"/>
        </a:spcAft>
        <a:defRPr sz="4267" b="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5867">
          <a:solidFill>
            <a:srgbClr val="6A737B"/>
          </a:solidFill>
          <a:latin typeface="Arial" charset="0"/>
          <a:cs typeface="Arial" charset="0"/>
        </a:defRPr>
      </a:lvl2pPr>
      <a:lvl3pPr algn="l" rtl="0" eaLnBrk="0" fontAlgn="base" hangingPunct="0">
        <a:spcBef>
          <a:spcPct val="0"/>
        </a:spcBef>
        <a:spcAft>
          <a:spcPct val="0"/>
        </a:spcAft>
        <a:defRPr sz="5867">
          <a:solidFill>
            <a:srgbClr val="6A737B"/>
          </a:solidFill>
          <a:latin typeface="Arial" charset="0"/>
          <a:cs typeface="Arial" charset="0"/>
        </a:defRPr>
      </a:lvl3pPr>
      <a:lvl4pPr algn="l" rtl="0" eaLnBrk="0" fontAlgn="base" hangingPunct="0">
        <a:spcBef>
          <a:spcPct val="0"/>
        </a:spcBef>
        <a:spcAft>
          <a:spcPct val="0"/>
        </a:spcAft>
        <a:defRPr sz="5867">
          <a:solidFill>
            <a:srgbClr val="6A737B"/>
          </a:solidFill>
          <a:latin typeface="Arial" charset="0"/>
          <a:cs typeface="Arial" charset="0"/>
        </a:defRPr>
      </a:lvl4pPr>
      <a:lvl5pPr algn="l" rtl="0" eaLnBrk="0" fontAlgn="base" hangingPunct="0">
        <a:spcBef>
          <a:spcPct val="0"/>
        </a:spcBef>
        <a:spcAft>
          <a:spcPct val="0"/>
        </a:spcAft>
        <a:defRPr sz="5867">
          <a:solidFill>
            <a:srgbClr val="6A737B"/>
          </a:solidFill>
          <a:latin typeface="Arial" charset="0"/>
          <a:cs typeface="Arial" charset="0"/>
        </a:defRPr>
      </a:lvl5pPr>
      <a:lvl6pPr marL="609585" algn="l" rtl="0" fontAlgn="base">
        <a:spcBef>
          <a:spcPct val="0"/>
        </a:spcBef>
        <a:spcAft>
          <a:spcPct val="0"/>
        </a:spcAft>
        <a:defRPr sz="5867">
          <a:solidFill>
            <a:srgbClr val="6A737B"/>
          </a:solidFill>
          <a:latin typeface="Arial" charset="0"/>
          <a:cs typeface="Arial" charset="0"/>
        </a:defRPr>
      </a:lvl6pPr>
      <a:lvl7pPr marL="1219170" algn="l" rtl="0" fontAlgn="base">
        <a:spcBef>
          <a:spcPct val="0"/>
        </a:spcBef>
        <a:spcAft>
          <a:spcPct val="0"/>
        </a:spcAft>
        <a:defRPr sz="5867">
          <a:solidFill>
            <a:srgbClr val="6A737B"/>
          </a:solidFill>
          <a:latin typeface="Arial" charset="0"/>
          <a:cs typeface="Arial" charset="0"/>
        </a:defRPr>
      </a:lvl7pPr>
      <a:lvl8pPr marL="1828754" algn="l" rtl="0" fontAlgn="base">
        <a:spcBef>
          <a:spcPct val="0"/>
        </a:spcBef>
        <a:spcAft>
          <a:spcPct val="0"/>
        </a:spcAft>
        <a:defRPr sz="5867">
          <a:solidFill>
            <a:srgbClr val="6A737B"/>
          </a:solidFill>
          <a:latin typeface="Arial" charset="0"/>
          <a:cs typeface="Arial" charset="0"/>
        </a:defRPr>
      </a:lvl8pPr>
      <a:lvl9pPr marL="2438339" algn="l" rtl="0" fontAlgn="base">
        <a:spcBef>
          <a:spcPct val="0"/>
        </a:spcBef>
        <a:spcAft>
          <a:spcPct val="0"/>
        </a:spcAft>
        <a:defRPr sz="5867">
          <a:solidFill>
            <a:srgbClr val="6A737B"/>
          </a:solidFill>
          <a:latin typeface="Arial" charset="0"/>
          <a:cs typeface="Arial" charset="0"/>
        </a:defRPr>
      </a:lvl9pPr>
    </p:titleStyle>
    <p:bodyStyle>
      <a:lvl1pPr marL="457189" indent="-457189" algn="l"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mn-ea"/>
          <a:cs typeface="Arial" panose="020B0604020202020204" pitchFamily="34" charset="0"/>
        </a:defRPr>
      </a:lvl1pPr>
      <a:lvl2pPr marL="990575" indent="-380990" algn="l" rtl="0" eaLnBrk="0" fontAlgn="base" hangingPunct="0">
        <a:spcBef>
          <a:spcPct val="20000"/>
        </a:spcBef>
        <a:spcAft>
          <a:spcPct val="0"/>
        </a:spcAft>
        <a:buFont typeface="Arial" charset="0"/>
        <a:buChar char="–"/>
        <a:defRPr sz="2667" kern="1200">
          <a:solidFill>
            <a:schemeClr val="tx1"/>
          </a:solidFill>
          <a:latin typeface="Arial" panose="020B0604020202020204" pitchFamily="34" charset="0"/>
          <a:ea typeface="+mn-ea"/>
          <a:cs typeface="Arial" panose="020B0604020202020204" pitchFamily="34" charset="0"/>
        </a:defRPr>
      </a:lvl2pPr>
      <a:lvl3pPr marL="1523962" indent="-304792" algn="l" rtl="0" eaLnBrk="0" fontAlgn="base" hangingPunct="0">
        <a:spcBef>
          <a:spcPct val="20000"/>
        </a:spcBef>
        <a:spcAft>
          <a:spcPct val="0"/>
        </a:spcAft>
        <a:buFont typeface="Arial" charset="0"/>
        <a:buChar char="•"/>
        <a:defRPr sz="1867" kern="1200">
          <a:solidFill>
            <a:schemeClr val="tx1"/>
          </a:solidFill>
          <a:latin typeface="Arial" panose="020B0604020202020204" pitchFamily="34" charset="0"/>
          <a:ea typeface="+mn-ea"/>
          <a:cs typeface="Arial" panose="020B0604020202020204" pitchFamily="34" charset="0"/>
        </a:defRPr>
      </a:lvl3pPr>
      <a:lvl4pPr marL="2133547" indent="-304792" algn="l" rtl="0" eaLnBrk="0" fontAlgn="base" hangingPunct="0">
        <a:spcBef>
          <a:spcPct val="20000"/>
        </a:spcBef>
        <a:spcAft>
          <a:spcPct val="0"/>
        </a:spcAft>
        <a:buFont typeface="Arial" charset="0"/>
        <a:buChar char="–"/>
        <a:defRPr sz="1867" kern="1200">
          <a:solidFill>
            <a:schemeClr val="tx1"/>
          </a:solidFill>
          <a:latin typeface="Arial" panose="020B0604020202020204" pitchFamily="34" charset="0"/>
          <a:ea typeface="+mn-ea"/>
          <a:cs typeface="Arial" panose="020B0604020202020204" pitchFamily="34" charset="0"/>
        </a:defRPr>
      </a:lvl4pPr>
      <a:lvl5pPr marL="2743131" indent="-304792" algn="l" rtl="0" eaLnBrk="0" fontAlgn="base" hangingPunct="0">
        <a:spcBef>
          <a:spcPct val="20000"/>
        </a:spcBef>
        <a:spcAft>
          <a:spcPct val="0"/>
        </a:spcAft>
        <a:buFont typeface="Arial" charset="0"/>
        <a:buChar char="»"/>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C84E9B6-B599-47A2-92C3-55746D41C95A}" type="datetime4">
              <a:rPr lang="en-US" smtClean="0"/>
              <a:t>June 8, 2021</a:t>
            </a:fld>
            <a:endParaRPr lang="en-US" dirty="0"/>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32BDE3A-8A5F-47C4-AA75-58FC1EB2D383}" type="slidenum">
              <a:rPr lang="en-US" smtClean="0"/>
              <a:t>‹#›</a:t>
            </a:fld>
            <a:endParaRPr lang="en-US"/>
          </a:p>
        </p:txBody>
      </p:sp>
      <p:sp>
        <p:nvSpPr>
          <p:cNvPr id="7" name="Rectangle 6" descr="Color filled rectangle border"/>
          <p:cNvSpPr/>
          <p:nvPr userDrawn="1"/>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descr="Color filled rectangle border"/>
          <p:cNvSpPr/>
          <p:nvPr userDrawn="1"/>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p:cNvSpPr/>
          <p:nvPr userDrawn="1"/>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p:cNvSpPr/>
          <p:nvPr userDrawn="1"/>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Date Placeholder 4">
            <a:extLst>
              <a:ext uri="{FF2B5EF4-FFF2-40B4-BE49-F238E27FC236}">
                <a16:creationId xmlns:a16="http://schemas.microsoft.com/office/drawing/2014/main" id="{CC6790A9-96B9-4F26-8AF1-4727DA857E62}"/>
              </a:ext>
            </a:extLst>
          </p:cNvPr>
          <p:cNvSpPr txBox="1">
            <a:spLocks/>
          </p:cNvSpPr>
          <p:nvPr userDrawn="1"/>
        </p:nvSpPr>
        <p:spPr>
          <a:xfrm>
            <a:off x="286512" y="6500384"/>
            <a:ext cx="27432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0" dirty="0">
              <a:latin typeface="Segoe UI" panose="020B0502040204020203" pitchFamily="34" charset="0"/>
              <a:ea typeface="Segoe UI" panose="020B0502040204020203" pitchFamily="34" charset="0"/>
              <a:cs typeface="Segoe UI" panose="020B0502040204020203" pitchFamily="34" charset="0"/>
            </a:endParaRPr>
          </a:p>
        </p:txBody>
      </p:sp>
      <p:sp>
        <p:nvSpPr>
          <p:cNvPr id="12" name="Slide Number Placeholder 17">
            <a:extLst>
              <a:ext uri="{FF2B5EF4-FFF2-40B4-BE49-F238E27FC236}">
                <a16:creationId xmlns:a16="http://schemas.microsoft.com/office/drawing/2014/main" id="{1D570AE6-476F-4CE4-A935-5B76F2241A82}"/>
              </a:ext>
            </a:extLst>
          </p:cNvPr>
          <p:cNvSpPr txBox="1">
            <a:spLocks/>
          </p:cNvSpPr>
          <p:nvPr userDrawn="1"/>
        </p:nvSpPr>
        <p:spPr>
          <a:xfrm>
            <a:off x="9136380" y="6479630"/>
            <a:ext cx="27432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0" dirty="0">
              <a:latin typeface="Segoe UI" panose="020B0502040204020203" pitchFamily="34" charset="0"/>
              <a:ea typeface="Segoe UI" panose="020B0502040204020203" pitchFamily="34" charset="0"/>
              <a:cs typeface="Segoe UI" panose="020B0502040204020203" pitchFamily="34" charset="0"/>
            </a:endParaRPr>
          </a:p>
        </p:txBody>
      </p:sp>
      <p:sp>
        <p:nvSpPr>
          <p:cNvPr id="14" name="Slide Number Placeholder 17">
            <a:extLst>
              <a:ext uri="{FF2B5EF4-FFF2-40B4-BE49-F238E27FC236}">
                <a16:creationId xmlns:a16="http://schemas.microsoft.com/office/drawing/2014/main" id="{EF725426-58AB-4C4F-8505-D2487FA09610}"/>
              </a:ext>
            </a:extLst>
          </p:cNvPr>
          <p:cNvSpPr txBox="1">
            <a:spLocks/>
          </p:cNvSpPr>
          <p:nvPr userDrawn="1"/>
        </p:nvSpPr>
        <p:spPr>
          <a:xfrm>
            <a:off x="9339580" y="6479631"/>
            <a:ext cx="27432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32BDE3A-8A5F-47C4-AA75-58FC1EB2D383}" type="slidenum">
              <a:rPr lang="en-US" sz="900" smtClean="0">
                <a:solidFill>
                  <a:schemeClr val="bg1"/>
                </a:solidFill>
              </a:rPr>
              <a:pPr/>
              <a:t>‹#›</a:t>
            </a:fld>
            <a:endParaRPr lang="en-US" sz="900" dirty="0">
              <a:solidFill>
                <a:schemeClr val="bg1"/>
              </a:solidFill>
            </a:endParaRPr>
          </a:p>
        </p:txBody>
      </p:sp>
    </p:spTree>
    <p:extLst>
      <p:ext uri="{BB962C8B-B14F-4D97-AF65-F5344CB8AC3E}">
        <p14:creationId xmlns:p14="http://schemas.microsoft.com/office/powerpoint/2010/main" val="3869651337"/>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4" r:id="rId11"/>
    <p:sldLayoutId id="2147483756" r:id="rId12"/>
    <p:sldLayoutId id="2147483757" r:id="rId13"/>
    <p:sldLayoutId id="2147483758" r:id="rId14"/>
    <p:sldLayoutId id="2147483759" r:id="rId15"/>
    <p:sldLayoutId id="2147483760" r:id="rId16"/>
    <p:sldLayoutId id="2147483761" r:id="rId17"/>
  </p:sldLayoutIdLst>
  <p:hf hdr="0" ftr="0" dt="0"/>
  <p:txStyles>
    <p:titleStyle>
      <a:lvl1pPr algn="l" defTabSz="685800" rtl="0" eaLnBrk="1" latinLnBrk="0" hangingPunct="1">
        <a:lnSpc>
          <a:spcPct val="90000"/>
        </a:lnSpc>
        <a:spcBef>
          <a:spcPct val="0"/>
        </a:spcBef>
        <a:buNone/>
        <a:defRPr sz="3000" kern="1200">
          <a:solidFill>
            <a:schemeClr val="tx1">
              <a:lumMod val="85000"/>
              <a:lumOff val="15000"/>
            </a:schemeClr>
          </a:solidFill>
          <a:latin typeface="Segoe UI" panose="020B0502040204020203"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C84E9B6-B599-47A2-92C3-55746D41C95A}" type="datetime4">
              <a:rPr lang="en-US" smtClean="0"/>
              <a:t>June 8, 2021</a:t>
            </a:fld>
            <a:endParaRPr lang="en-US" dirty="0"/>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32BDE3A-8A5F-47C4-AA75-58FC1EB2D383}" type="slidenum">
              <a:rPr lang="en-US" smtClean="0"/>
              <a:t>‹#›</a:t>
            </a:fld>
            <a:endParaRPr lang="en-US"/>
          </a:p>
        </p:txBody>
      </p:sp>
      <p:sp>
        <p:nvSpPr>
          <p:cNvPr id="7" name="Rectangle 6" descr="Color filled rectangle border"/>
          <p:cNvSpPr/>
          <p:nvPr userDrawn="1"/>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descr="Color filled rectangle border"/>
          <p:cNvSpPr/>
          <p:nvPr userDrawn="1"/>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p:cNvSpPr/>
          <p:nvPr userDrawn="1"/>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p:cNvSpPr/>
          <p:nvPr userDrawn="1"/>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Date Placeholder 4">
            <a:extLst>
              <a:ext uri="{FF2B5EF4-FFF2-40B4-BE49-F238E27FC236}">
                <a16:creationId xmlns:a16="http://schemas.microsoft.com/office/drawing/2014/main" id="{CC6790A9-96B9-4F26-8AF1-4727DA857E62}"/>
              </a:ext>
            </a:extLst>
          </p:cNvPr>
          <p:cNvSpPr txBox="1">
            <a:spLocks/>
          </p:cNvSpPr>
          <p:nvPr userDrawn="1"/>
        </p:nvSpPr>
        <p:spPr>
          <a:xfrm>
            <a:off x="286512" y="6500384"/>
            <a:ext cx="27432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0" dirty="0">
              <a:latin typeface="Segoe UI" panose="020B0502040204020203" pitchFamily="34" charset="0"/>
              <a:ea typeface="Segoe UI" panose="020B0502040204020203" pitchFamily="34" charset="0"/>
              <a:cs typeface="Segoe UI" panose="020B0502040204020203" pitchFamily="34" charset="0"/>
            </a:endParaRPr>
          </a:p>
        </p:txBody>
      </p:sp>
      <p:sp>
        <p:nvSpPr>
          <p:cNvPr id="12" name="Slide Number Placeholder 17">
            <a:extLst>
              <a:ext uri="{FF2B5EF4-FFF2-40B4-BE49-F238E27FC236}">
                <a16:creationId xmlns:a16="http://schemas.microsoft.com/office/drawing/2014/main" id="{1D570AE6-476F-4CE4-A935-5B76F2241A82}"/>
              </a:ext>
            </a:extLst>
          </p:cNvPr>
          <p:cNvSpPr txBox="1">
            <a:spLocks/>
          </p:cNvSpPr>
          <p:nvPr userDrawn="1"/>
        </p:nvSpPr>
        <p:spPr>
          <a:xfrm>
            <a:off x="9136380" y="6479630"/>
            <a:ext cx="27432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0" dirty="0">
              <a:latin typeface="Segoe UI" panose="020B0502040204020203" pitchFamily="34" charset="0"/>
              <a:ea typeface="Segoe UI" panose="020B0502040204020203" pitchFamily="34" charset="0"/>
              <a:cs typeface="Segoe UI" panose="020B0502040204020203" pitchFamily="34" charset="0"/>
            </a:endParaRPr>
          </a:p>
        </p:txBody>
      </p:sp>
      <p:sp>
        <p:nvSpPr>
          <p:cNvPr id="14" name="Slide Number Placeholder 17">
            <a:extLst>
              <a:ext uri="{FF2B5EF4-FFF2-40B4-BE49-F238E27FC236}">
                <a16:creationId xmlns:a16="http://schemas.microsoft.com/office/drawing/2014/main" id="{EF725426-58AB-4C4F-8505-D2487FA09610}"/>
              </a:ext>
            </a:extLst>
          </p:cNvPr>
          <p:cNvSpPr txBox="1">
            <a:spLocks/>
          </p:cNvSpPr>
          <p:nvPr userDrawn="1"/>
        </p:nvSpPr>
        <p:spPr>
          <a:xfrm>
            <a:off x="9339580" y="6479631"/>
            <a:ext cx="27432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32BDE3A-8A5F-47C4-AA75-58FC1EB2D383}" type="slidenum">
              <a:rPr lang="en-US" sz="1100" smtClean="0">
                <a:solidFill>
                  <a:schemeClr val="bg1"/>
                </a:solidFill>
              </a:rPr>
              <a:pPr/>
              <a:t>‹#›</a:t>
            </a:fld>
            <a:endParaRPr lang="en-US" sz="900" dirty="0">
              <a:solidFill>
                <a:schemeClr val="bg1"/>
              </a:solidFill>
            </a:endParaRPr>
          </a:p>
        </p:txBody>
      </p:sp>
    </p:spTree>
    <p:extLst>
      <p:ext uri="{BB962C8B-B14F-4D97-AF65-F5344CB8AC3E}">
        <p14:creationId xmlns:p14="http://schemas.microsoft.com/office/powerpoint/2010/main" val="106087655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3" r:id="rId10"/>
    <p:sldLayoutId id="2147483774" r:id="rId11"/>
  </p:sldLayoutIdLst>
  <p:hf hdr="0" ftr="0" dt="0"/>
  <p:txStyles>
    <p:titleStyle>
      <a:lvl1pPr algn="l" defTabSz="685800" rtl="0" eaLnBrk="1" latinLnBrk="0" hangingPunct="1">
        <a:lnSpc>
          <a:spcPct val="90000"/>
        </a:lnSpc>
        <a:spcBef>
          <a:spcPct val="0"/>
        </a:spcBef>
        <a:buNone/>
        <a:defRPr sz="3000" kern="1200">
          <a:solidFill>
            <a:schemeClr val="tx1">
              <a:lumMod val="85000"/>
              <a:lumOff val="15000"/>
            </a:schemeClr>
          </a:solidFill>
          <a:latin typeface="Segoe UI" panose="020B0502040204020203"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32BDE3A-8A5F-47C4-AA75-58FC1EB2D383}" type="slidenum">
              <a:rPr lang="en-US" smtClean="0"/>
              <a:t>‹#›</a:t>
            </a:fld>
            <a:endParaRPr lang="en-US"/>
          </a:p>
        </p:txBody>
      </p:sp>
      <p:sp>
        <p:nvSpPr>
          <p:cNvPr id="7" name="Rectangle 6" descr="Color filled rectangle border"/>
          <p:cNvSpPr/>
          <p:nvPr userDrawn="1"/>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descr="Color filled rectangle border"/>
          <p:cNvSpPr/>
          <p:nvPr userDrawn="1"/>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p:cNvSpPr/>
          <p:nvPr userDrawn="1"/>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p:cNvSpPr/>
          <p:nvPr userDrawn="1"/>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Date Placeholder 4">
            <a:extLst>
              <a:ext uri="{FF2B5EF4-FFF2-40B4-BE49-F238E27FC236}">
                <a16:creationId xmlns:a16="http://schemas.microsoft.com/office/drawing/2014/main" id="{CC6790A9-96B9-4F26-8AF1-4727DA857E62}"/>
              </a:ext>
            </a:extLst>
          </p:cNvPr>
          <p:cNvSpPr txBox="1">
            <a:spLocks/>
          </p:cNvSpPr>
          <p:nvPr userDrawn="1"/>
        </p:nvSpPr>
        <p:spPr>
          <a:xfrm>
            <a:off x="286512" y="6500384"/>
            <a:ext cx="27432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0" dirty="0">
              <a:latin typeface="Segoe UI" panose="020B0502040204020203" pitchFamily="34" charset="0"/>
              <a:ea typeface="Segoe UI" panose="020B0502040204020203" pitchFamily="34" charset="0"/>
              <a:cs typeface="Segoe UI" panose="020B0502040204020203" pitchFamily="34" charset="0"/>
            </a:endParaRPr>
          </a:p>
        </p:txBody>
      </p:sp>
      <p:sp>
        <p:nvSpPr>
          <p:cNvPr id="12" name="Slide Number Placeholder 17">
            <a:extLst>
              <a:ext uri="{FF2B5EF4-FFF2-40B4-BE49-F238E27FC236}">
                <a16:creationId xmlns:a16="http://schemas.microsoft.com/office/drawing/2014/main" id="{1D570AE6-476F-4CE4-A935-5B76F2241A82}"/>
              </a:ext>
            </a:extLst>
          </p:cNvPr>
          <p:cNvSpPr txBox="1">
            <a:spLocks/>
          </p:cNvSpPr>
          <p:nvPr userDrawn="1"/>
        </p:nvSpPr>
        <p:spPr>
          <a:xfrm>
            <a:off x="9136380" y="6479630"/>
            <a:ext cx="27432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0" dirty="0">
              <a:latin typeface="Segoe UI" panose="020B0502040204020203" pitchFamily="34" charset="0"/>
              <a:ea typeface="Segoe UI" panose="020B0502040204020203" pitchFamily="34" charset="0"/>
              <a:cs typeface="Segoe UI" panose="020B0502040204020203" pitchFamily="34" charset="0"/>
            </a:endParaRPr>
          </a:p>
        </p:txBody>
      </p:sp>
      <p:sp>
        <p:nvSpPr>
          <p:cNvPr id="14" name="Slide Number Placeholder 17">
            <a:extLst>
              <a:ext uri="{FF2B5EF4-FFF2-40B4-BE49-F238E27FC236}">
                <a16:creationId xmlns:a16="http://schemas.microsoft.com/office/drawing/2014/main" id="{EF725426-58AB-4C4F-8505-D2487FA09610}"/>
              </a:ext>
            </a:extLst>
          </p:cNvPr>
          <p:cNvSpPr txBox="1">
            <a:spLocks/>
          </p:cNvSpPr>
          <p:nvPr userDrawn="1"/>
        </p:nvSpPr>
        <p:spPr>
          <a:xfrm>
            <a:off x="9339580" y="6479631"/>
            <a:ext cx="27432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32BDE3A-8A5F-47C4-AA75-58FC1EB2D383}" type="slidenum">
              <a:rPr lang="en-US" sz="900" smtClean="0">
                <a:solidFill>
                  <a:schemeClr val="bg1"/>
                </a:solidFill>
              </a:rPr>
              <a:pPr/>
              <a:t>‹#›</a:t>
            </a:fld>
            <a:endParaRPr lang="en-US" sz="900" dirty="0">
              <a:solidFill>
                <a:schemeClr val="bg1"/>
              </a:solidFill>
            </a:endParaRPr>
          </a:p>
        </p:txBody>
      </p:sp>
    </p:spTree>
    <p:extLst>
      <p:ext uri="{BB962C8B-B14F-4D97-AF65-F5344CB8AC3E}">
        <p14:creationId xmlns:p14="http://schemas.microsoft.com/office/powerpoint/2010/main" val="4145214587"/>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8" r:id="rId19"/>
  </p:sldLayoutIdLst>
  <p:hf hdr="0" ftr="0" dt="0"/>
  <p:txStyles>
    <p:titleStyle>
      <a:lvl1pPr algn="l" defTabSz="685800" rtl="0" eaLnBrk="1" latinLnBrk="0" hangingPunct="1">
        <a:lnSpc>
          <a:spcPct val="90000"/>
        </a:lnSpc>
        <a:spcBef>
          <a:spcPct val="0"/>
        </a:spcBef>
        <a:buNone/>
        <a:defRPr sz="3000" kern="1200">
          <a:solidFill>
            <a:schemeClr val="tx1">
              <a:lumMod val="85000"/>
              <a:lumOff val="15000"/>
            </a:schemeClr>
          </a:solidFill>
          <a:latin typeface="Segoe UI" panose="020B0502040204020203"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descr="Color filled rectangle border">
            <a:extLst>
              <a:ext uri="{FF2B5EF4-FFF2-40B4-BE49-F238E27FC236}">
                <a16:creationId xmlns:a16="http://schemas.microsoft.com/office/drawing/2014/main" id="{F933E762-6584-4814-9B69-5546BFEE8F3F}"/>
              </a:ext>
            </a:extLst>
          </p:cNvPr>
          <p:cNvSpPr/>
          <p:nvPr userDrawn="1"/>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a:extLst>
              <a:ext uri="{FF2B5EF4-FFF2-40B4-BE49-F238E27FC236}">
                <a16:creationId xmlns:a16="http://schemas.microsoft.com/office/drawing/2014/main" id="{83700BED-6787-4382-B4F3-C867AAFE05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93EBB9BF-05B7-4D0A-9911-C6FE57762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85B1ED2A-F358-480C-9948-C5A97B2D35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cs typeface="Segoe UI" panose="020B0502040204020203" pitchFamily="34" charset="0"/>
              </a:defRPr>
            </a:lvl1pPr>
          </a:lstStyle>
          <a:p>
            <a:fld id="{0F2CFC46-2C77-4E87-B2E0-5B5A340D0881}" type="datetime1">
              <a:rPr lang="en-CA" smtClean="0"/>
              <a:t>2021-06-08</a:t>
            </a:fld>
            <a:endParaRPr lang="en-CA">
              <a:latin typeface="Segoe UI" panose="020B0502040204020203" pitchFamily="34" charset="0"/>
              <a:cs typeface="Segoe UI" panose="020B0502040204020203" pitchFamily="34" charset="0"/>
            </a:endParaRPr>
          </a:p>
        </p:txBody>
      </p:sp>
      <p:sp>
        <p:nvSpPr>
          <p:cNvPr id="5" name="Footer Placeholder 4">
            <a:extLst>
              <a:ext uri="{FF2B5EF4-FFF2-40B4-BE49-F238E27FC236}">
                <a16:creationId xmlns:a16="http://schemas.microsoft.com/office/drawing/2014/main" id="{54F739E9-C035-43B5-BB1E-97DC481322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egoe UI" panose="020B0502040204020203" pitchFamily="34" charset="0"/>
                <a:cs typeface="Segoe UI" panose="020B0502040204020203" pitchFamily="34" charset="0"/>
              </a:defRPr>
            </a:lvl1pPr>
          </a:lstStyle>
          <a:p>
            <a:endParaRPr lang="en-CA" dirty="0">
              <a:latin typeface="Segoe UI" panose="020B0502040204020203" pitchFamily="34" charset="0"/>
              <a:cs typeface="Segoe UI" panose="020B0502040204020203" pitchFamily="34" charset="0"/>
            </a:endParaRPr>
          </a:p>
        </p:txBody>
      </p:sp>
      <p:sp>
        <p:nvSpPr>
          <p:cNvPr id="6" name="Slide Number Placeholder 5">
            <a:extLst>
              <a:ext uri="{FF2B5EF4-FFF2-40B4-BE49-F238E27FC236}">
                <a16:creationId xmlns:a16="http://schemas.microsoft.com/office/drawing/2014/main" id="{D36CC9A0-6C09-40F1-B0E0-B3109D8F84BC}"/>
              </a:ext>
            </a:extLst>
          </p:cNvPr>
          <p:cNvSpPr>
            <a:spLocks noGrp="1"/>
          </p:cNvSpPr>
          <p:nvPr>
            <p:ph type="sldNum" sz="quarter" idx="4"/>
          </p:nvPr>
        </p:nvSpPr>
        <p:spPr>
          <a:xfrm>
            <a:off x="9381876" y="6483255"/>
            <a:ext cx="2743200" cy="365125"/>
          </a:xfrm>
          <a:prstGeom prst="rect">
            <a:avLst/>
          </a:prstGeom>
        </p:spPr>
        <p:txBody>
          <a:bodyPr vert="horz" lIns="91440" tIns="45720" rIns="91440" bIns="45720" rtlCol="0" anchor="ctr"/>
          <a:lstStyle>
            <a:lvl1pPr algn="r">
              <a:defRPr sz="900">
                <a:solidFill>
                  <a:schemeClr val="bg1"/>
                </a:solidFill>
                <a:latin typeface="Segoe UI" panose="020B0502040204020203" pitchFamily="34" charset="0"/>
                <a:cs typeface="Segoe UI" panose="020B0502040204020203" pitchFamily="34" charset="0"/>
              </a:defRPr>
            </a:lvl1pPr>
          </a:lstStyle>
          <a:p>
            <a:fld id="{F0F5746B-1A61-4914-9792-FA2C912D93FF}" type="slidenum">
              <a:rPr lang="en-CA" smtClean="0"/>
              <a:pPr/>
              <a:t>‹#›</a:t>
            </a:fld>
            <a:endParaRPr lang="en-CA"/>
          </a:p>
        </p:txBody>
      </p:sp>
      <p:sp>
        <p:nvSpPr>
          <p:cNvPr id="8" name="Rectangle 7" descr="Color filled rectangle border">
            <a:extLst>
              <a:ext uri="{FF2B5EF4-FFF2-40B4-BE49-F238E27FC236}">
                <a16:creationId xmlns:a16="http://schemas.microsoft.com/office/drawing/2014/main" id="{54305179-FC39-48E5-AF78-D3C443789FA7}"/>
              </a:ext>
            </a:extLst>
          </p:cNvPr>
          <p:cNvSpPr/>
          <p:nvPr userDrawn="1"/>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a:extLst>
              <a:ext uri="{FF2B5EF4-FFF2-40B4-BE49-F238E27FC236}">
                <a16:creationId xmlns:a16="http://schemas.microsoft.com/office/drawing/2014/main" id="{46711125-A429-4F69-A467-E51DF86DAAC2}"/>
              </a:ext>
            </a:extLst>
          </p:cNvPr>
          <p:cNvSpPr/>
          <p:nvPr userDrawn="1"/>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descr="Color filled rectangle border">
            <a:extLst>
              <a:ext uri="{FF2B5EF4-FFF2-40B4-BE49-F238E27FC236}">
                <a16:creationId xmlns:a16="http://schemas.microsoft.com/office/drawing/2014/main" id="{ECFE0888-27CF-410E-A7C5-1E8FD89E6750}"/>
              </a:ext>
            </a:extLst>
          </p:cNvPr>
          <p:cNvSpPr/>
          <p:nvPr userDrawn="1"/>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421382498"/>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9.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8.xml"/><Relationship Id="rId4" Type="http://schemas.openxmlformats.org/officeDocument/2006/relationships/hyperlink" Target="https://actt.albertadoctors.org/file/HIDGC_Overview_Fact_Sheet.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9.xml"/></Relationships>
</file>

<file path=ppt/slides/_rels/slide13.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notesSlide" Target="../notesSlides/notesSlide13.xml"/><Relationship Id="rId1" Type="http://schemas.openxmlformats.org/officeDocument/2006/relationships/slideLayout" Target="../slideLayouts/slideLayout79.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9.jpeg"/><Relationship Id="rId7"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81.xml"/><Relationship Id="rId6" Type="http://schemas.openxmlformats.org/officeDocument/2006/relationships/image" Target="../media/image26.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88.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9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8.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90.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90.xml"/><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00.xml"/><Relationship Id="rId5" Type="http://schemas.openxmlformats.org/officeDocument/2006/relationships/image" Target="../media/image44.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0.jpg"/><Relationship Id="rId1" Type="http://schemas.openxmlformats.org/officeDocument/2006/relationships/slideLayout" Target="../slideLayouts/slideLayout100.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1.png"/><Relationship Id="rId1" Type="http://schemas.openxmlformats.org/officeDocument/2006/relationships/slideLayout" Target="../slideLayouts/slideLayout100.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9.png"/><Relationship Id="rId1" Type="http://schemas.openxmlformats.org/officeDocument/2006/relationships/slideLayout" Target="../slideLayouts/slideLayout100.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2.png"/><Relationship Id="rId1" Type="http://schemas.openxmlformats.org/officeDocument/2006/relationships/slideLayout" Target="../slideLayouts/slideLayout100.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0.xml"/></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0.jpg"/><Relationship Id="rId7"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01.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47.png"/><Relationship Id="rId4" Type="http://schemas.openxmlformats.org/officeDocument/2006/relationships/image" Target="../media/image34.png"/><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9.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actt.albertadoctors.org/cii-cpar/toolsresources" TargetMode="External"/><Relationship Id="rId1" Type="http://schemas.openxmlformats.org/officeDocument/2006/relationships/slideLayout" Target="../slideLayouts/slideLayout67.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0.xml"/></Relationships>
</file>

<file path=ppt/slides/_rels/slide32.xml.rels><?xml version="1.0" encoding="UTF-8" standalone="yes"?>
<Relationships xmlns="http://schemas.openxmlformats.org/package/2006/relationships"><Relationship Id="rId3" Type="http://schemas.openxmlformats.org/officeDocument/2006/relationships/hyperlink" Target="https://actt.albertadoctors.org/CII-CPAR/cii-cpar-primary-care/Pages/EMR-Resources-Primary-Care.aspx" TargetMode="External"/><Relationship Id="rId2" Type="http://schemas.openxmlformats.org/officeDocument/2006/relationships/notesSlide" Target="../notesSlides/notesSlide25.xml"/><Relationship Id="rId1" Type="http://schemas.openxmlformats.org/officeDocument/2006/relationships/slideLayout" Target="../slideLayouts/slideLayout90.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50.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90.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90.xml"/><Relationship Id="rId4" Type="http://schemas.openxmlformats.org/officeDocument/2006/relationships/image" Target="../media/image60.jpe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90.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50.xml"/><Relationship Id="rId4" Type="http://schemas.openxmlformats.org/officeDocument/2006/relationships/comments" Target="../comments/comment1.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0.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79.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79.xml"/><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8.png"/><Relationship Id="rId7" Type="http://schemas.openxmlformats.org/officeDocument/2006/relationships/image" Target="../media/image26.png"/><Relationship Id="rId12" Type="http://schemas.microsoft.com/office/2007/relationships/hdphoto" Target="../media/hdphoto2.wdp"/><Relationship Id="rId2" Type="http://schemas.openxmlformats.org/officeDocument/2006/relationships/notesSlide" Target="../notesSlides/notesSlide36.xml"/><Relationship Id="rId1" Type="http://schemas.openxmlformats.org/officeDocument/2006/relationships/slideLayout" Target="../slideLayouts/slideLayout81.xml"/><Relationship Id="rId6" Type="http://schemas.openxmlformats.org/officeDocument/2006/relationships/image" Target="../media/image29.jpeg"/><Relationship Id="rId11" Type="http://schemas.openxmlformats.org/officeDocument/2006/relationships/image" Target="../media/image71.png"/><Relationship Id="rId5" Type="http://schemas.openxmlformats.org/officeDocument/2006/relationships/image" Target="../media/image27.jpeg"/><Relationship Id="rId10" Type="http://schemas.openxmlformats.org/officeDocument/2006/relationships/image" Target="../media/image70.png"/><Relationship Id="rId4" Type="http://schemas.microsoft.com/office/2007/relationships/hdphoto" Target="../media/hdphoto1.wdp"/><Relationship Id="rId9"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notesSlide" Target="../notesSlides/notesSlide37.xml"/><Relationship Id="rId1" Type="http://schemas.openxmlformats.org/officeDocument/2006/relationships/slideLayout" Target="../slideLayouts/slideLayout51.xml"/><Relationship Id="rId5" Type="http://schemas.openxmlformats.org/officeDocument/2006/relationships/image" Target="../media/image73.png"/><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notesSlide" Target="../notesSlides/notesSlide38.xml"/><Relationship Id="rId1" Type="http://schemas.openxmlformats.org/officeDocument/2006/relationships/slideLayout" Target="../slideLayouts/slideLayout51.xml"/><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79.xml"/><Relationship Id="rId5" Type="http://schemas.openxmlformats.org/officeDocument/2006/relationships/image" Target="../media/image77.jpeg"/><Relationship Id="rId4" Type="http://schemas.openxmlformats.org/officeDocument/2006/relationships/image" Target="../media/image7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3.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1.xml"/><Relationship Id="rId1" Type="http://schemas.openxmlformats.org/officeDocument/2006/relationships/slideLayout" Target="../slideLayouts/slideLayout88.xml"/><Relationship Id="rId5" Type="http://schemas.openxmlformats.org/officeDocument/2006/relationships/image" Target="../media/image79.png"/><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hyperlink" Target="http://www.albertanetcare.ca/Registration.htm" TargetMode="External"/><Relationship Id="rId2" Type="http://schemas.openxmlformats.org/officeDocument/2006/relationships/notesSlide" Target="../notesSlides/notesSlide42.xml"/><Relationship Id="rId1" Type="http://schemas.openxmlformats.org/officeDocument/2006/relationships/slideLayout" Target="../slideLayouts/slideLayout78.xml"/><Relationship Id="rId5" Type="http://schemas.openxmlformats.org/officeDocument/2006/relationships/image" Target="../media/image80.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9.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78.xml"/></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78.xml"/></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5.xml"/><Relationship Id="rId1" Type="http://schemas.openxmlformats.org/officeDocument/2006/relationships/slideLayout" Target="../slideLayouts/slideLayout78.xml"/><Relationship Id="rId5" Type="http://schemas.openxmlformats.org/officeDocument/2006/relationships/image" Target="../media/image85.png"/><Relationship Id="rId4" Type="http://schemas.openxmlformats.org/officeDocument/2006/relationships/image" Target="../media/image84.png"/></Relationships>
</file>

<file path=ppt/slides/_rels/slide5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46.xml"/><Relationship Id="rId1" Type="http://schemas.openxmlformats.org/officeDocument/2006/relationships/slideLayout" Target="../slideLayouts/slideLayout78.xml"/><Relationship Id="rId6" Type="http://schemas.openxmlformats.org/officeDocument/2006/relationships/image" Target="../media/image89.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7.xml"/><Relationship Id="rId1" Type="http://schemas.openxmlformats.org/officeDocument/2006/relationships/slideLayout" Target="../slideLayouts/slideLayout78.xml"/><Relationship Id="rId5" Type="http://schemas.openxmlformats.org/officeDocument/2006/relationships/image" Target="../media/image96.png"/><Relationship Id="rId4" Type="http://schemas.openxmlformats.org/officeDocument/2006/relationships/image" Target="../media/image95.png"/></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8.xml"/><Relationship Id="rId1" Type="http://schemas.openxmlformats.org/officeDocument/2006/relationships/slideLayout" Target="../slideLayouts/slideLayout78.xml"/><Relationship Id="rId4" Type="http://schemas.openxmlformats.org/officeDocument/2006/relationships/image" Target="../media/image98.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0.xml"/></Relationships>
</file>

<file path=ppt/slides/_rels/slide57.xml.rels><?xml version="1.0" encoding="UTF-8" standalone="yes"?>
<Relationships xmlns="http://schemas.openxmlformats.org/package/2006/relationships"><Relationship Id="rId3" Type="http://schemas.openxmlformats.org/officeDocument/2006/relationships/image" Target="../media/image99.jpg"/><Relationship Id="rId7" Type="http://schemas.openxmlformats.org/officeDocument/2006/relationships/image" Target="../media/image103.jpg"/><Relationship Id="rId2" Type="http://schemas.openxmlformats.org/officeDocument/2006/relationships/notesSlide" Target="../notesSlides/notesSlide50.xml"/><Relationship Id="rId1" Type="http://schemas.openxmlformats.org/officeDocument/2006/relationships/slideLayout" Target="../slideLayouts/slideLayout74.xml"/><Relationship Id="rId6" Type="http://schemas.openxmlformats.org/officeDocument/2006/relationships/image" Target="../media/image102.jpg"/><Relationship Id="rId5" Type="http://schemas.openxmlformats.org/officeDocument/2006/relationships/image" Target="../media/image101.jpg"/><Relationship Id="rId4" Type="http://schemas.openxmlformats.org/officeDocument/2006/relationships/image" Target="../media/image100.jpg"/></Relationships>
</file>

<file path=ppt/slides/_rels/slide58.xml.rels><?xml version="1.0" encoding="UTF-8" standalone="yes"?>
<Relationships xmlns="http://schemas.openxmlformats.org/package/2006/relationships"><Relationship Id="rId8" Type="http://schemas.openxmlformats.org/officeDocument/2006/relationships/image" Target="../media/image107.jpg"/><Relationship Id="rId3" Type="http://schemas.openxmlformats.org/officeDocument/2006/relationships/image" Target="../media/image101.jpg"/><Relationship Id="rId7" Type="http://schemas.openxmlformats.org/officeDocument/2006/relationships/image" Target="../media/image100.jpg"/><Relationship Id="rId2" Type="http://schemas.openxmlformats.org/officeDocument/2006/relationships/notesSlide" Target="../notesSlides/notesSlide51.xml"/><Relationship Id="rId1" Type="http://schemas.openxmlformats.org/officeDocument/2006/relationships/slideLayout" Target="../slideLayouts/slideLayout74.xml"/><Relationship Id="rId6" Type="http://schemas.openxmlformats.org/officeDocument/2006/relationships/image" Target="../media/image106.jpg"/><Relationship Id="rId5" Type="http://schemas.openxmlformats.org/officeDocument/2006/relationships/image" Target="../media/image105.jpg"/><Relationship Id="rId4" Type="http://schemas.openxmlformats.org/officeDocument/2006/relationships/image" Target="../media/image104.jp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3.xml"/></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79.xml"/></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3.xml"/><Relationship Id="rId1" Type="http://schemas.openxmlformats.org/officeDocument/2006/relationships/slideLayout" Target="../slideLayouts/slideLayout82.xml"/></Relationships>
</file>

<file path=ppt/slides/_rels/slide6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4.xml"/><Relationship Id="rId1" Type="http://schemas.openxmlformats.org/officeDocument/2006/relationships/slideLayout" Target="../slideLayouts/slideLayout88.xml"/></Relationships>
</file>

<file path=ppt/slides/_rels/slide6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5.xml"/><Relationship Id="rId1" Type="http://schemas.openxmlformats.org/officeDocument/2006/relationships/slideLayout" Target="../slideLayouts/slideLayout78.xml"/><Relationship Id="rId4" Type="http://schemas.openxmlformats.org/officeDocument/2006/relationships/image" Target="../media/image111.png"/></Relationships>
</file>

<file path=ppt/slides/_rels/slide6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6.xml"/><Relationship Id="rId1" Type="http://schemas.openxmlformats.org/officeDocument/2006/relationships/slideLayout" Target="../slideLayouts/slideLayout78.xml"/></Relationships>
</file>

<file path=ppt/slides/_rels/slide64.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notesSlide" Target="../notesSlides/notesSlide57.xml"/><Relationship Id="rId1" Type="http://schemas.openxmlformats.org/officeDocument/2006/relationships/slideLayout" Target="../slideLayouts/slideLayout80.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8.xml"/><Relationship Id="rId1" Type="http://schemas.openxmlformats.org/officeDocument/2006/relationships/slideLayout" Target="../slideLayouts/slideLayout50.xml"/></Relationships>
</file>

<file path=ppt/slides/_rels/slide6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9.xml"/><Relationship Id="rId1" Type="http://schemas.openxmlformats.org/officeDocument/2006/relationships/slideLayout" Target="../slideLayouts/slideLayout75.xml"/></Relationships>
</file>

<file path=ppt/slides/_rels/slide6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0.xml"/><Relationship Id="rId1" Type="http://schemas.openxmlformats.org/officeDocument/2006/relationships/slideLayout" Target="../slideLayouts/slideLayout75.xml"/><Relationship Id="rId4" Type="http://schemas.openxmlformats.org/officeDocument/2006/relationships/hyperlink" Target="https://actt.albertadoctors.org/cii-cpar/toolsresources"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1.xml"/><Relationship Id="rId1" Type="http://schemas.openxmlformats.org/officeDocument/2006/relationships/slideLayout" Target="../slideLayouts/slideLayout78.xml"/><Relationship Id="rId4" Type="http://schemas.openxmlformats.org/officeDocument/2006/relationships/hyperlink" Target="https://actt.albertadoctors.org/cii-cpar/toolsresources"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2.xml"/><Relationship Id="rId1" Type="http://schemas.openxmlformats.org/officeDocument/2006/relationships/slideLayout" Target="../slideLayouts/slideLayout75.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9.xml"/><Relationship Id="rId6" Type="http://schemas.openxmlformats.org/officeDocument/2006/relationships/image" Target="../media/image22.png"/><Relationship Id="rId5" Type="http://schemas.openxmlformats.org/officeDocument/2006/relationships/image" Target="../media/image21.tiff"/><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3.xml"/><Relationship Id="rId1" Type="http://schemas.openxmlformats.org/officeDocument/2006/relationships/slideLayout" Target="../slideLayouts/slideLayout83.xml"/><Relationship Id="rId4" Type="http://schemas.microsoft.com/office/2007/relationships/hdphoto" Target="../media/hdphoto3.wdp"/></Relationships>
</file>

<file path=ppt/slides/_rels/slide71.xml.rels><?xml version="1.0" encoding="UTF-8" standalone="yes"?>
<Relationships xmlns="http://schemas.openxmlformats.org/package/2006/relationships"><Relationship Id="rId3" Type="http://schemas.openxmlformats.org/officeDocument/2006/relationships/hyperlink" Target="http://www.albertanetcare.ca/learningcentre/CII.htm" TargetMode="External"/><Relationship Id="rId2" Type="http://schemas.openxmlformats.org/officeDocument/2006/relationships/notesSlide" Target="../notesSlides/notesSlide64.xml"/><Relationship Id="rId1" Type="http://schemas.openxmlformats.org/officeDocument/2006/relationships/slideLayout" Target="../slideLayouts/slideLayout78.xml"/><Relationship Id="rId5" Type="http://schemas.openxmlformats.org/officeDocument/2006/relationships/hyperlink" Target="https://actt.albertadoctors.org/CII-CPAR/Pages/Tools-and-Resources.aspx" TargetMode="External"/><Relationship Id="rId4" Type="http://schemas.openxmlformats.org/officeDocument/2006/relationships/hyperlink" Target="https://actt.albertadoctors.org/CII-CPAR/cii-cpar-primary-care/Pages/CII-CPAR-for-Primary-Care.aspx"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9.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14862" y="4487393"/>
            <a:ext cx="7443538" cy="172354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1" u="none" strike="noStrike" kern="1200" cap="none" spc="0" normalizeH="0" baseline="0" noProof="0" dirty="0">
                <a:ln>
                  <a:noFill/>
                </a:ln>
                <a:solidFill>
                  <a:srgbClr val="D45500"/>
                </a:solidFill>
                <a:effectLst/>
                <a:uLnTx/>
                <a:uFillTx/>
                <a:latin typeface="Arial" panose="020B0604020202020204" pitchFamily="34" charset="0"/>
                <a:ea typeface="+mn-ea"/>
                <a:cs typeface="Arial" panose="020B0604020202020204" pitchFamily="34" charset="0"/>
              </a:rPr>
              <a:t>Technology for Integration and Continuity</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400" b="1" i="1" u="none" strike="noStrike" kern="1200" cap="none" spc="0" normalizeH="0" baseline="0" noProof="0" dirty="0">
              <a:ln>
                <a:noFill/>
              </a:ln>
              <a:solidFill>
                <a:srgbClr val="D455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1" u="none" strike="noStrike" kern="1200" cap="none" spc="0" normalizeH="0" baseline="0" noProof="0" dirty="0">
                <a:ln>
                  <a:noFill/>
                </a:ln>
                <a:solidFill>
                  <a:srgbClr val="D45500"/>
                </a:solidFill>
                <a:effectLst/>
                <a:uLnTx/>
                <a:uFillTx/>
                <a:latin typeface="Arial" panose="020B0604020202020204" pitchFamily="34" charset="0"/>
                <a:ea typeface="+mn-ea"/>
                <a:cs typeface="Arial" panose="020B0604020202020204" pitchFamily="34" charset="0"/>
              </a:rPr>
              <a:t>Orientation for Primary Care Clinics Using </a:t>
            </a:r>
            <a:r>
              <a:rPr kumimoji="0" lang="en-US" sz="2400" b="1" i="1" u="none" strike="noStrike" kern="1200" cap="none" spc="0" normalizeH="0" baseline="0" noProof="0" dirty="0" err="1">
                <a:ln>
                  <a:noFill/>
                </a:ln>
                <a:solidFill>
                  <a:srgbClr val="D45500"/>
                </a:solidFill>
                <a:effectLst/>
                <a:uLnTx/>
                <a:uFillTx/>
                <a:latin typeface="Arial" panose="020B0604020202020204" pitchFamily="34" charset="0"/>
                <a:ea typeface="+mn-ea"/>
                <a:cs typeface="Arial" panose="020B0604020202020204" pitchFamily="34" charset="0"/>
              </a:rPr>
              <a:t>Microquest</a:t>
            </a:r>
            <a:r>
              <a:rPr kumimoji="0" lang="en-US" sz="2400" b="1" i="1" u="none" strike="noStrike" kern="1200" cap="none" spc="0" normalizeH="0" baseline="0" noProof="0" dirty="0">
                <a:ln>
                  <a:noFill/>
                </a:ln>
                <a:solidFill>
                  <a:srgbClr val="D45500"/>
                </a:solidFill>
                <a:effectLst/>
                <a:uLnTx/>
                <a:uFillTx/>
                <a:latin typeface="Arial" panose="020B0604020202020204" pitchFamily="34" charset="0"/>
                <a:ea typeface="+mn-ea"/>
                <a:cs typeface="Arial" panose="020B0604020202020204" pitchFamily="34" charset="0"/>
              </a:rPr>
              <a:t> </a:t>
            </a:r>
            <a:r>
              <a:rPr kumimoji="0" lang="en-US" sz="2400" b="1" i="1" u="none" strike="noStrike" kern="1200" cap="none" spc="0" normalizeH="0" baseline="0" noProof="0" dirty="0" err="1">
                <a:ln>
                  <a:noFill/>
                </a:ln>
                <a:solidFill>
                  <a:srgbClr val="D45500"/>
                </a:solidFill>
                <a:effectLst/>
                <a:uLnTx/>
                <a:uFillTx/>
                <a:latin typeface="Arial" panose="020B0604020202020204" pitchFamily="34" charset="0"/>
                <a:ea typeface="+mn-ea"/>
                <a:cs typeface="Arial" panose="020B0604020202020204" pitchFamily="34" charset="0"/>
              </a:rPr>
              <a:t>Healthquest</a:t>
            </a:r>
            <a:endParaRPr kumimoji="0" lang="en-US" sz="2400" b="1" i="1" u="none" strike="noStrike" kern="1200" cap="none" spc="0" normalizeH="0" baseline="0" noProof="0" dirty="0">
              <a:ln>
                <a:noFill/>
              </a:ln>
              <a:solidFill>
                <a:srgbClr val="D455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6982" y="1705257"/>
            <a:ext cx="5212532" cy="2301439"/>
          </a:xfrm>
          <a:prstGeom prst="rect">
            <a:avLst/>
          </a:prstGeom>
        </p:spPr>
      </p:pic>
      <p:pic>
        <p:nvPicPr>
          <p:cNvPr id="5" name="Picture 4" descr="cid:image005.png@01D51FA9.9ABC6670"/>
          <p:cNvPicPr/>
          <p:nvPr/>
        </p:nvPicPr>
        <p:blipFill>
          <a:blip r:embed="rId4">
            <a:extLst>
              <a:ext uri="{28A0092B-C50C-407E-A947-70E740481C1C}">
                <a14:useLocalDpi xmlns:a14="http://schemas.microsoft.com/office/drawing/2010/main" val="0"/>
              </a:ext>
            </a:extLst>
          </a:blip>
          <a:srcRect/>
          <a:stretch>
            <a:fillRect/>
          </a:stretch>
        </p:blipFill>
        <p:spPr bwMode="auto">
          <a:xfrm>
            <a:off x="4615228" y="193574"/>
            <a:ext cx="3022847" cy="725367"/>
          </a:xfrm>
          <a:prstGeom prst="rect">
            <a:avLst/>
          </a:prstGeom>
          <a:noFill/>
          <a:ln>
            <a:noFill/>
          </a:ln>
        </p:spPr>
      </p:pic>
      <p:sp>
        <p:nvSpPr>
          <p:cNvPr id="6" name="TextBox 5"/>
          <p:cNvSpPr txBox="1"/>
          <p:nvPr/>
        </p:nvSpPr>
        <p:spPr>
          <a:xfrm>
            <a:off x="9511330" y="6026276"/>
            <a:ext cx="2069669" cy="369332"/>
          </a:xfrm>
          <a:prstGeom prst="rect">
            <a:avLst/>
          </a:prstGeom>
          <a:noFill/>
        </p:spPr>
        <p:txBody>
          <a:bodyPr wrap="none" rtlCol="0">
            <a:spAutoFit/>
          </a:bodyPr>
          <a:lstStyle/>
          <a:p>
            <a:r>
              <a:rPr lang="en-US" dirty="0"/>
              <a:t>Version</a:t>
            </a:r>
            <a:r>
              <a:rPr lang="en-US"/>
              <a:t>: June </a:t>
            </a:r>
            <a:r>
              <a:rPr lang="en-US" dirty="0"/>
              <a:t>2021</a:t>
            </a:r>
            <a:endParaRPr lang="en-CA" dirty="0"/>
          </a:p>
        </p:txBody>
      </p:sp>
    </p:spTree>
    <p:extLst>
      <p:ext uri="{BB962C8B-B14F-4D97-AF65-F5344CB8AC3E}">
        <p14:creationId xmlns:p14="http://schemas.microsoft.com/office/powerpoint/2010/main" val="3216940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BB28A-FBDC-4A91-ACA3-EFB1DCD1BB02}"/>
              </a:ext>
            </a:extLst>
          </p:cNvPr>
          <p:cNvSpPr>
            <a:spLocks noGrp="1"/>
          </p:cNvSpPr>
          <p:nvPr>
            <p:ph type="title" idx="4294967295"/>
          </p:nvPr>
        </p:nvSpPr>
        <p:spPr>
          <a:xfrm>
            <a:off x="693821" y="176576"/>
            <a:ext cx="10455442" cy="680039"/>
          </a:xfrm>
        </p:spPr>
        <p:txBody>
          <a:bodyPr anchor="t">
            <a:noAutofit/>
          </a:bodyPr>
          <a:lstStyle/>
          <a:p>
            <a:pPr eaLnBrk="1" hangingPunct="1"/>
            <a:r>
              <a:rPr lang="en-US" sz="3600" dirty="0">
                <a:solidFill>
                  <a:srgbClr val="275971"/>
                </a:solidFill>
              </a:rPr>
              <a:t>What is Community Information Integration (CII)?</a:t>
            </a:r>
            <a:endParaRPr lang="en-CA" sz="3600" dirty="0">
              <a:solidFill>
                <a:srgbClr val="275971"/>
              </a:solidFill>
            </a:endParaRPr>
          </a:p>
        </p:txBody>
      </p:sp>
      <p:sp>
        <p:nvSpPr>
          <p:cNvPr id="39" name="Content Placeholder 2">
            <a:extLst>
              <a:ext uri="{FF2B5EF4-FFF2-40B4-BE49-F238E27FC236}">
                <a16:creationId xmlns:a16="http://schemas.microsoft.com/office/drawing/2014/main" id="{D13D49C5-F735-4552-9E2E-9D0817F7BDD6}"/>
              </a:ext>
            </a:extLst>
          </p:cNvPr>
          <p:cNvSpPr>
            <a:spLocks noGrp="1"/>
          </p:cNvSpPr>
          <p:nvPr>
            <p:ph idx="1"/>
          </p:nvPr>
        </p:nvSpPr>
        <p:spPr>
          <a:xfrm>
            <a:off x="693821" y="972081"/>
            <a:ext cx="10515600" cy="1692773"/>
          </a:xfrm>
        </p:spPr>
        <p:txBody>
          <a:bodyPr>
            <a:normAutofit/>
          </a:bodyPr>
          <a:lstStyle/>
          <a:p>
            <a:pPr marL="0" indent="0">
              <a:buNone/>
            </a:pPr>
            <a:r>
              <a:rPr lang="en-CA" sz="2800" dirty="0">
                <a:latin typeface="Calibri" panose="020F0502020204030204" pitchFamily="34" charset="0"/>
                <a:cs typeface="Calibri" panose="020F0502020204030204" pitchFamily="34" charset="0"/>
              </a:rPr>
              <a:t>CII is a system that collects select patient information from community Electronic Medical Records (EMRs) and shares it with other members of the patient’s care team through Alberta Netcare.</a:t>
            </a:r>
          </a:p>
        </p:txBody>
      </p:sp>
      <p:grpSp>
        <p:nvGrpSpPr>
          <p:cNvPr id="52" name="Group 51">
            <a:extLst>
              <a:ext uri="{FF2B5EF4-FFF2-40B4-BE49-F238E27FC236}">
                <a16:creationId xmlns:a16="http://schemas.microsoft.com/office/drawing/2014/main" id="{6374BB1B-5B00-45FC-BA09-74D252889884}"/>
              </a:ext>
            </a:extLst>
          </p:cNvPr>
          <p:cNvGrpSpPr/>
          <p:nvPr/>
        </p:nvGrpSpPr>
        <p:grpSpPr>
          <a:xfrm>
            <a:off x="2898333" y="2578212"/>
            <a:ext cx="6395333" cy="3229870"/>
            <a:chOff x="2728685" y="2341758"/>
            <a:chExt cx="6395333" cy="3229870"/>
          </a:xfrm>
        </p:grpSpPr>
        <p:pic>
          <p:nvPicPr>
            <p:cNvPr id="11" name="Picture 16" descr="Image result for ser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2337" y="4089169"/>
              <a:ext cx="731028" cy="898805"/>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a:cxnSpLocks/>
            </p:cNvCxnSpPr>
            <p:nvPr/>
          </p:nvCxnSpPr>
          <p:spPr>
            <a:xfrm>
              <a:off x="6519839" y="4139488"/>
              <a:ext cx="892800" cy="302400"/>
            </a:xfrm>
            <a:prstGeom prst="straightConnector1">
              <a:avLst/>
            </a:prstGeom>
            <a:ln w="76200">
              <a:solidFill>
                <a:srgbClr val="D06F1A"/>
              </a:solidFill>
              <a:tailEnd type="triangle"/>
            </a:ln>
          </p:spPr>
          <p:style>
            <a:lnRef idx="3">
              <a:schemeClr val="accent3"/>
            </a:lnRef>
            <a:fillRef idx="0">
              <a:schemeClr val="accent3"/>
            </a:fillRef>
            <a:effectRef idx="2">
              <a:schemeClr val="accent3"/>
            </a:effectRef>
            <a:fontRef idx="minor">
              <a:schemeClr val="tx1"/>
            </a:fontRef>
          </p:style>
        </p:cxnSp>
        <p:sp>
          <p:nvSpPr>
            <p:cNvPr id="17" name="TextBox 16"/>
            <p:cNvSpPr txBox="1"/>
            <p:nvPr/>
          </p:nvSpPr>
          <p:spPr>
            <a:xfrm>
              <a:off x="7417551" y="2341758"/>
              <a:ext cx="1690425" cy="584775"/>
            </a:xfrm>
            <a:prstGeom prst="rect">
              <a:avLst/>
            </a:prstGeom>
            <a:noFill/>
          </p:spPr>
          <p:txBody>
            <a:bodyPr wrap="square" rtlCol="0">
              <a:spAutoFit/>
            </a:bodyPr>
            <a:lstStyle>
              <a:defPPr>
                <a:defRPr lang="en-US"/>
              </a:defPPr>
              <a:lvl1pPr algn="ctr" defTabSz="914378">
                <a:defRPr sz="1200" b="1">
                  <a:solidFill>
                    <a:srgbClr val="275971"/>
                  </a:solidFill>
                  <a:ea typeface="+mj-ea"/>
                  <a:cs typeface="+mj-cs"/>
                </a:defRPr>
              </a:lvl1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75971"/>
                  </a:solidFill>
                  <a:effectLst/>
                  <a:uLnTx/>
                  <a:uFillTx/>
                  <a:latin typeface="Segoe UI"/>
                  <a:ea typeface="+mj-ea"/>
                  <a:cs typeface="+mj-cs"/>
                </a:rPr>
                <a:t>Alberta Netcare Portal</a:t>
              </a:r>
              <a:endParaRPr kumimoji="0" lang="en-CA" sz="1600" b="1" i="0" u="none" strike="noStrike" kern="1200" cap="none" spc="0" normalizeH="0" baseline="0" noProof="0" dirty="0">
                <a:ln>
                  <a:noFill/>
                </a:ln>
                <a:solidFill>
                  <a:srgbClr val="275971"/>
                </a:solidFill>
                <a:effectLst/>
                <a:uLnTx/>
                <a:uFillTx/>
                <a:latin typeface="Segoe UI"/>
                <a:ea typeface="+mj-ea"/>
                <a:cs typeface="+mj-cs"/>
              </a:endParaRPr>
            </a:p>
          </p:txBody>
        </p:sp>
        <p:sp>
          <p:nvSpPr>
            <p:cNvPr id="18" name="TextBox 17"/>
            <p:cNvSpPr txBox="1"/>
            <p:nvPr/>
          </p:nvSpPr>
          <p:spPr>
            <a:xfrm>
              <a:off x="7391684" y="4986853"/>
              <a:ext cx="1732334" cy="584775"/>
            </a:xfrm>
            <a:prstGeom prst="rect">
              <a:avLst/>
            </a:prstGeom>
            <a:noFill/>
          </p:spPr>
          <p:txBody>
            <a:bodyPr wrap="non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75971"/>
                  </a:solidFill>
                  <a:effectLst/>
                  <a:uLnTx/>
                  <a:uFillTx/>
                  <a:latin typeface="Segoe UI"/>
                  <a:ea typeface="+mn-ea"/>
                  <a:cs typeface="+mn-cs"/>
                </a:rPr>
                <a:t>Healthcare Data</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75971"/>
                  </a:solidFill>
                  <a:effectLst/>
                  <a:uLnTx/>
                  <a:uFillTx/>
                  <a:latin typeface="Segoe UI"/>
                  <a:ea typeface="+mn-ea"/>
                  <a:cs typeface="+mn-cs"/>
                </a:rPr>
                <a:t>Repository</a:t>
              </a:r>
              <a:endParaRPr kumimoji="0" lang="en-CA" sz="1600" b="1" i="0" u="none" strike="noStrike" kern="1200" cap="none" spc="0" normalizeH="0" baseline="0" noProof="0" dirty="0">
                <a:ln>
                  <a:noFill/>
                </a:ln>
                <a:solidFill>
                  <a:srgbClr val="275971"/>
                </a:solidFill>
                <a:effectLst/>
                <a:uLnTx/>
                <a:uFillTx/>
                <a:latin typeface="Segoe UI"/>
                <a:ea typeface="+mn-ea"/>
                <a:cs typeface="+mn-cs"/>
              </a:endParaRPr>
            </a:p>
          </p:txBody>
        </p:sp>
        <p:grpSp>
          <p:nvGrpSpPr>
            <p:cNvPr id="40" name="Group 39">
              <a:extLst>
                <a:ext uri="{FF2B5EF4-FFF2-40B4-BE49-F238E27FC236}">
                  <a16:creationId xmlns:a16="http://schemas.microsoft.com/office/drawing/2014/main" id="{FC8086A9-C80F-4494-9EE5-13FC8F387634}"/>
                </a:ext>
              </a:extLst>
            </p:cNvPr>
            <p:cNvGrpSpPr/>
            <p:nvPr/>
          </p:nvGrpSpPr>
          <p:grpSpPr>
            <a:xfrm>
              <a:off x="2728685" y="3431775"/>
              <a:ext cx="3831120" cy="1945536"/>
              <a:chOff x="2644144" y="2741964"/>
              <a:chExt cx="3831120" cy="1945536"/>
            </a:xfrm>
          </p:grpSpPr>
          <p:pic>
            <p:nvPicPr>
              <p:cNvPr id="41" name="Picture 8" descr="Image result for electronic medical record">
                <a:extLst>
                  <a:ext uri="{FF2B5EF4-FFF2-40B4-BE49-F238E27FC236}">
                    <a16:creationId xmlns:a16="http://schemas.microsoft.com/office/drawing/2014/main" id="{FAE8A50C-F4BE-4108-AD7B-85DC7B39D3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0261" y="2741964"/>
                <a:ext cx="1444903" cy="110679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4" descr="Image result for server">
                <a:extLst>
                  <a:ext uri="{FF2B5EF4-FFF2-40B4-BE49-F238E27FC236}">
                    <a16:creationId xmlns:a16="http://schemas.microsoft.com/office/drawing/2014/main" id="{16645724-7637-493B-A564-279AD3858F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05444" y="2849572"/>
                <a:ext cx="731029" cy="902505"/>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Straight Arrow Connector 43">
                <a:extLst>
                  <a:ext uri="{FF2B5EF4-FFF2-40B4-BE49-F238E27FC236}">
                    <a16:creationId xmlns:a16="http://schemas.microsoft.com/office/drawing/2014/main" id="{E08C4DA5-D472-4BBB-9C07-8B6B276276AF}"/>
                  </a:ext>
                </a:extLst>
              </p:cNvPr>
              <p:cNvCxnSpPr/>
              <p:nvPr/>
            </p:nvCxnSpPr>
            <p:spPr>
              <a:xfrm>
                <a:off x="4361282" y="3300825"/>
                <a:ext cx="1014798" cy="0"/>
              </a:xfrm>
              <a:prstGeom prst="straightConnector1">
                <a:avLst/>
              </a:prstGeom>
              <a:ln w="76200">
                <a:solidFill>
                  <a:srgbClr val="D06F1A"/>
                </a:solidFill>
                <a:tailEnd type="triangle"/>
              </a:ln>
            </p:spPr>
            <p:style>
              <a:lnRef idx="3">
                <a:schemeClr val="accent3"/>
              </a:lnRef>
              <a:fillRef idx="0">
                <a:schemeClr val="accent3"/>
              </a:fillRef>
              <a:effectRef idx="2">
                <a:schemeClr val="accent3"/>
              </a:effectRef>
              <a:fontRef idx="minor">
                <a:schemeClr val="tx1"/>
              </a:fontRef>
            </p:style>
          </p:cxnSp>
          <p:sp>
            <p:nvSpPr>
              <p:cNvPr id="46" name="TextBox 45">
                <a:extLst>
                  <a:ext uri="{FF2B5EF4-FFF2-40B4-BE49-F238E27FC236}">
                    <a16:creationId xmlns:a16="http://schemas.microsoft.com/office/drawing/2014/main" id="{87942F5A-99C4-4F3D-A397-D9BAB3CBF5F7}"/>
                  </a:ext>
                </a:extLst>
              </p:cNvPr>
              <p:cNvSpPr txBox="1"/>
              <p:nvPr/>
            </p:nvSpPr>
            <p:spPr>
              <a:xfrm>
                <a:off x="2644144" y="3856503"/>
                <a:ext cx="1717138" cy="830997"/>
              </a:xfrm>
              <a:prstGeom prst="rect">
                <a:avLst/>
              </a:prstGeom>
              <a:noFill/>
            </p:spPr>
            <p:txBody>
              <a:bodyPr wrap="none" rtlCol="0">
                <a:spAutoFit/>
              </a:bodyPr>
              <a:lstStyle>
                <a:defPPr>
                  <a:defRPr lang="en-US"/>
                </a:defPPr>
                <a:lvl1pPr algn="ctr" defTabSz="914378">
                  <a:defRPr sz="1200" b="1">
                    <a:solidFill>
                      <a:srgbClr val="275971"/>
                    </a:solidFill>
                    <a:ea typeface="+mj-ea"/>
                    <a:cs typeface="+mj-cs"/>
                  </a:defRPr>
                </a:lvl1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75971"/>
                    </a:solidFill>
                    <a:effectLst/>
                    <a:uLnTx/>
                    <a:uFillTx/>
                    <a:latin typeface="Segoe UI" panose="020B0502040204020203" pitchFamily="34" charset="0"/>
                    <a:ea typeface="+mj-ea"/>
                    <a:cs typeface="Segoe UI" panose="020B0502040204020203" pitchFamily="34" charset="0"/>
                  </a:rPr>
                  <a:t>Community </a:t>
                </a:r>
                <a:br>
                  <a:rPr kumimoji="0" lang="en-US" sz="1600" b="1" i="0" u="none" strike="noStrike" kern="1200" cap="none" spc="0" normalizeH="0" baseline="0" noProof="0" dirty="0">
                    <a:ln>
                      <a:noFill/>
                    </a:ln>
                    <a:solidFill>
                      <a:srgbClr val="275971"/>
                    </a:solidFill>
                    <a:effectLst/>
                    <a:uLnTx/>
                    <a:uFillTx/>
                    <a:latin typeface="Segoe UI" panose="020B0502040204020203" pitchFamily="34" charset="0"/>
                    <a:ea typeface="+mj-ea"/>
                    <a:cs typeface="Segoe UI" panose="020B0502040204020203" pitchFamily="34" charset="0"/>
                  </a:rPr>
                </a:br>
                <a:r>
                  <a:rPr kumimoji="0" lang="en-US" sz="1600" b="1" i="0" u="none" strike="noStrike" kern="1200" cap="none" spc="0" normalizeH="0" baseline="0" noProof="0" dirty="0">
                    <a:ln>
                      <a:noFill/>
                    </a:ln>
                    <a:solidFill>
                      <a:srgbClr val="275971"/>
                    </a:solidFill>
                    <a:effectLst/>
                    <a:uLnTx/>
                    <a:uFillTx/>
                    <a:latin typeface="Segoe UI" panose="020B0502040204020203" pitchFamily="34" charset="0"/>
                    <a:ea typeface="+mj-ea"/>
                    <a:cs typeface="Segoe UI" panose="020B0502040204020203" pitchFamily="34" charset="0"/>
                  </a:rPr>
                  <a:t>Physician Office</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75971"/>
                    </a:solidFill>
                    <a:effectLst/>
                    <a:uLnTx/>
                    <a:uFillTx/>
                    <a:latin typeface="Segoe UI" panose="020B0502040204020203" pitchFamily="34" charset="0"/>
                    <a:ea typeface="+mj-ea"/>
                    <a:cs typeface="Segoe UI" panose="020B0502040204020203" pitchFamily="34" charset="0"/>
                  </a:rPr>
                  <a:t>EMRs</a:t>
                </a:r>
                <a:endParaRPr kumimoji="0" lang="en-CA" sz="1600" b="1" i="0" u="none" strike="noStrike" kern="1200" cap="none" spc="0" normalizeH="0" baseline="0" noProof="0" dirty="0">
                  <a:ln>
                    <a:noFill/>
                  </a:ln>
                  <a:solidFill>
                    <a:srgbClr val="275971"/>
                  </a:solidFill>
                  <a:effectLst/>
                  <a:uLnTx/>
                  <a:uFillTx/>
                  <a:latin typeface="Segoe UI" panose="020B0502040204020203" pitchFamily="34" charset="0"/>
                  <a:ea typeface="+mj-ea"/>
                  <a:cs typeface="Segoe UI" panose="020B0502040204020203" pitchFamily="34" charset="0"/>
                </a:endParaRPr>
              </a:p>
            </p:txBody>
          </p:sp>
          <p:sp>
            <p:nvSpPr>
              <p:cNvPr id="47" name="TextBox 46">
                <a:extLst>
                  <a:ext uri="{FF2B5EF4-FFF2-40B4-BE49-F238E27FC236}">
                    <a16:creationId xmlns:a16="http://schemas.microsoft.com/office/drawing/2014/main" id="{5D3C5705-E13E-43E1-A918-E9FE922FA4E8}"/>
                  </a:ext>
                </a:extLst>
              </p:cNvPr>
              <p:cNvSpPr txBox="1"/>
              <p:nvPr/>
            </p:nvSpPr>
            <p:spPr>
              <a:xfrm>
                <a:off x="5466655" y="3863791"/>
                <a:ext cx="1008609" cy="584775"/>
              </a:xfrm>
              <a:prstGeom prst="rect">
                <a:avLst/>
              </a:prstGeom>
              <a:noFill/>
            </p:spPr>
            <p:txBody>
              <a:bodyPr wrap="none" rtlCol="0">
                <a:spAutoFit/>
              </a:bodyPr>
              <a:lstStyle/>
              <a:p>
                <a:pPr marL="0" marR="0" lvl="0" indent="0" algn="ctr" defTabSz="68578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CII Data </a:t>
                </a:r>
              </a:p>
              <a:p>
                <a:pPr marL="0" marR="0" lvl="0" indent="0" algn="ctr" defTabSz="68578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Hub</a:t>
                </a:r>
                <a:endParaRPr kumimoji="0" lang="en-CA" sz="16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pic>
          <p:nvPicPr>
            <p:cNvPr id="49" name="Picture 10" descr="Image result for electronic medical record">
              <a:extLst>
                <a:ext uri="{FF2B5EF4-FFF2-40B4-BE49-F238E27FC236}">
                  <a16:creationId xmlns:a16="http://schemas.microsoft.com/office/drawing/2014/main" id="{547A25EF-F020-4225-B406-D4CA296F666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470989" y="2838238"/>
              <a:ext cx="1573724" cy="1047511"/>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a:cxnSpLocks/>
            </p:cNvCxnSpPr>
            <p:nvPr/>
          </p:nvCxnSpPr>
          <p:spPr>
            <a:xfrm flipV="1">
              <a:off x="6520815" y="3475204"/>
              <a:ext cx="891824" cy="302013"/>
            </a:xfrm>
            <a:prstGeom prst="straightConnector1">
              <a:avLst/>
            </a:prstGeom>
            <a:ln w="76200">
              <a:solidFill>
                <a:srgbClr val="D06F1A"/>
              </a:solidFill>
              <a:tailEnd type="triangle"/>
            </a:ln>
          </p:spPr>
          <p:style>
            <a:lnRef idx="3">
              <a:schemeClr val="accent3"/>
            </a:lnRef>
            <a:fillRef idx="0">
              <a:schemeClr val="accent3"/>
            </a:fillRef>
            <a:effectRef idx="2">
              <a:schemeClr val="accent3"/>
            </a:effectRef>
            <a:fontRef idx="minor">
              <a:schemeClr val="tx1"/>
            </a:fontRef>
          </p:style>
        </p:cxnSp>
      </p:grpSp>
    </p:spTree>
    <p:extLst>
      <p:ext uri="{BB962C8B-B14F-4D97-AF65-F5344CB8AC3E}">
        <p14:creationId xmlns:p14="http://schemas.microsoft.com/office/powerpoint/2010/main" val="3966670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5176" y="213703"/>
            <a:ext cx="6856087" cy="1325563"/>
          </a:xfrm>
        </p:spPr>
        <p:txBody>
          <a:bodyPr>
            <a:normAutofit/>
          </a:bodyPr>
          <a:lstStyle/>
          <a:p>
            <a:r>
              <a:rPr lang="en-US" sz="3600">
                <a:solidFill>
                  <a:srgbClr val="275971"/>
                </a:solidFill>
              </a:rPr>
              <a:t>Health Information Data Governance Committee (HIDGC)</a:t>
            </a:r>
            <a:endParaRPr lang="en-CA" sz="3600">
              <a:solidFill>
                <a:srgbClr val="275971"/>
              </a:solidFill>
            </a:endParaRPr>
          </a:p>
        </p:txBody>
      </p:sp>
      <p:sp>
        <p:nvSpPr>
          <p:cNvPr id="12" name="TextBox 11">
            <a:extLst>
              <a:ext uri="{FF2B5EF4-FFF2-40B4-BE49-F238E27FC236}">
                <a16:creationId xmlns:a16="http://schemas.microsoft.com/office/drawing/2014/main" id="{29AB2FDC-86F9-A947-98B8-B887B5C8A7B3}"/>
              </a:ext>
            </a:extLst>
          </p:cNvPr>
          <p:cNvSpPr txBox="1"/>
          <p:nvPr/>
        </p:nvSpPr>
        <p:spPr>
          <a:xfrm>
            <a:off x="446315" y="1381318"/>
            <a:ext cx="6387996" cy="4893647"/>
          </a:xfrm>
          <a:prstGeom prst="rect">
            <a:avLst/>
          </a:prstGeom>
          <a:noFill/>
        </p:spPr>
        <p:txBody>
          <a:bodyPr wrap="square" rtlCol="0">
            <a:spAutoFit/>
          </a:bodyPr>
          <a:lstStyle/>
          <a:p>
            <a:pPr marL="285750" indent="-285750">
              <a:buFont typeface="Arial" panose="020B0604020202020204" pitchFamily="34" charset="0"/>
              <a:buChar char="•"/>
            </a:pPr>
            <a:r>
              <a:rPr lang="en-US" sz="2400"/>
              <a:t>Use of the information in CII/CPAR is governed by the Health Information Data Governance Committee (HIDGC)</a:t>
            </a:r>
          </a:p>
          <a:p>
            <a:pPr marL="285750" indent="-285750">
              <a:buFont typeface="Arial" panose="020B0604020202020204" pitchFamily="34" charset="0"/>
              <a:buChar char="•"/>
            </a:pPr>
            <a:r>
              <a:rPr lang="en-US" sz="2400"/>
              <a:t>Senior level, multidisciplinary data stewardship committee of Alberta Health</a:t>
            </a:r>
          </a:p>
          <a:p>
            <a:pPr marL="285750" indent="-285750">
              <a:buFont typeface="Arial" panose="020B0604020202020204" pitchFamily="34" charset="0"/>
              <a:buChar char="•"/>
            </a:pPr>
            <a:r>
              <a:rPr lang="en-US" sz="2400"/>
              <a:t>Alberta physicians are represented by members representing:</a:t>
            </a:r>
          </a:p>
          <a:p>
            <a:pPr marL="742950" lvl="1" indent="-285750">
              <a:buFont typeface="Arial" panose="020B0604020202020204" pitchFamily="34" charset="0"/>
              <a:buChar char="•"/>
            </a:pPr>
            <a:r>
              <a:rPr lang="en-US" sz="2400"/>
              <a:t>Alberta Medical Association</a:t>
            </a:r>
          </a:p>
          <a:p>
            <a:pPr marL="742950" lvl="1" indent="-285750">
              <a:buFont typeface="Arial" panose="020B0604020202020204" pitchFamily="34" charset="0"/>
              <a:buChar char="•"/>
            </a:pPr>
            <a:r>
              <a:rPr lang="en-US" sz="2400"/>
              <a:t>College of Physicians and Surgeons</a:t>
            </a:r>
          </a:p>
          <a:p>
            <a:pPr marL="742950" lvl="1" indent="-285750">
              <a:buFont typeface="Arial" panose="020B0604020202020204" pitchFamily="34" charset="0"/>
              <a:buChar char="•"/>
            </a:pPr>
            <a:r>
              <a:rPr lang="en-US" sz="2400"/>
              <a:t>Faculties of Medicine</a:t>
            </a:r>
          </a:p>
          <a:p>
            <a:pPr marL="742950" lvl="1" indent="-285750">
              <a:buFont typeface="Arial" panose="020B0604020202020204" pitchFamily="34" charset="0"/>
              <a:buChar char="•"/>
            </a:pPr>
            <a:r>
              <a:rPr lang="en-US" sz="2400"/>
              <a:t>CPSA Registrar</a:t>
            </a:r>
          </a:p>
          <a:p>
            <a:pPr marL="285750" indent="-285750">
              <a:buFont typeface="Arial" panose="020B0604020202020204" pitchFamily="34" charset="0"/>
              <a:buChar char="•"/>
            </a:pPr>
            <a:r>
              <a:rPr lang="en-US" sz="2400"/>
              <a:t>Other non-government members represent pharmacists, nurses and the public</a:t>
            </a:r>
          </a:p>
        </p:txBody>
      </p:sp>
      <p:pic>
        <p:nvPicPr>
          <p:cNvPr id="2" name="Picture 1">
            <a:extLst>
              <a:ext uri="{FF2B5EF4-FFF2-40B4-BE49-F238E27FC236}">
                <a16:creationId xmlns:a16="http://schemas.microsoft.com/office/drawing/2014/main" id="{3A972BF7-178B-41C4-8A6C-6F99C8999F59}"/>
              </a:ext>
            </a:extLst>
          </p:cNvPr>
          <p:cNvPicPr>
            <a:picLocks noChangeAspect="1"/>
          </p:cNvPicPr>
          <p:nvPr/>
        </p:nvPicPr>
        <p:blipFill>
          <a:blip r:embed="rId3"/>
          <a:stretch>
            <a:fillRect/>
          </a:stretch>
        </p:blipFill>
        <p:spPr>
          <a:xfrm>
            <a:off x="7428829" y="424715"/>
            <a:ext cx="4383462" cy="5602571"/>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CD8EB1FA-ABF1-4096-A82B-6466EA5C62D0}"/>
              </a:ext>
            </a:extLst>
          </p:cNvPr>
          <p:cNvSpPr txBox="1"/>
          <p:nvPr/>
        </p:nvSpPr>
        <p:spPr>
          <a:xfrm>
            <a:off x="7321263" y="6044132"/>
            <a:ext cx="5142880" cy="461665"/>
          </a:xfrm>
          <a:prstGeom prst="rect">
            <a:avLst/>
          </a:prstGeom>
          <a:noFill/>
        </p:spPr>
        <p:txBody>
          <a:bodyPr wrap="square" rtlCol="0">
            <a:spAutoFit/>
          </a:bodyPr>
          <a:lstStyle/>
          <a:p>
            <a:r>
              <a:rPr lang="en-US" sz="1200">
                <a:hlinkClick r:id="rId4"/>
              </a:rPr>
              <a:t>https://actt.albertadoctors.org/file/HIDGC_Overview_Fact_Sheet.pdf</a:t>
            </a:r>
            <a:endParaRPr lang="en-US" sz="1200"/>
          </a:p>
          <a:p>
            <a:endParaRPr lang="en-US" sz="1200"/>
          </a:p>
        </p:txBody>
      </p:sp>
    </p:spTree>
    <p:extLst>
      <p:ext uri="{BB962C8B-B14F-4D97-AF65-F5344CB8AC3E}">
        <p14:creationId xmlns:p14="http://schemas.microsoft.com/office/powerpoint/2010/main" val="2535948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D9B80A-5E2A-438C-B693-F7F97D0A3122}"/>
              </a:ext>
            </a:extLst>
          </p:cNvPr>
          <p:cNvSpPr>
            <a:spLocks noGrp="1"/>
          </p:cNvSpPr>
          <p:nvPr>
            <p:ph idx="1"/>
          </p:nvPr>
        </p:nvSpPr>
        <p:spPr>
          <a:xfrm>
            <a:off x="815414" y="1250758"/>
            <a:ext cx="6528725" cy="4356483"/>
          </a:xfrm>
        </p:spPr>
        <p:txBody>
          <a:bodyPr>
            <a:noAutofit/>
          </a:bodyPr>
          <a:lstStyle/>
          <a:p>
            <a:pPr>
              <a:spcAft>
                <a:spcPts val="1200"/>
              </a:spcAft>
            </a:pPr>
            <a:r>
              <a:rPr lang="en-US" sz="2800" dirty="0"/>
              <a:t>A provincial system that captures the confirmed relationship of a primary provider and their paneled patients.</a:t>
            </a:r>
          </a:p>
          <a:p>
            <a:pPr>
              <a:spcAft>
                <a:spcPts val="1200"/>
              </a:spcAft>
            </a:pPr>
            <a:r>
              <a:rPr lang="en-US" sz="2800" dirty="0"/>
              <a:t>Receives information </a:t>
            </a:r>
            <a:r>
              <a:rPr lang="en-US" sz="2800" b="1" dirty="0"/>
              <a:t>automatically</a:t>
            </a:r>
            <a:r>
              <a:rPr lang="en-US" sz="2800" dirty="0"/>
              <a:t> from clinic EMRs on a monthly basis</a:t>
            </a:r>
          </a:p>
          <a:p>
            <a:pPr>
              <a:spcAft>
                <a:spcPts val="1200"/>
              </a:spcAft>
            </a:pPr>
            <a:r>
              <a:rPr lang="en-US" sz="2800" dirty="0"/>
              <a:t>Next logical step for practices that have invested in panel management</a:t>
            </a:r>
          </a:p>
          <a:p>
            <a:pPr>
              <a:spcAft>
                <a:spcPts val="1200"/>
              </a:spcAft>
            </a:pPr>
            <a:r>
              <a:rPr lang="en-US" sz="2800" dirty="0"/>
              <a:t>Foundational for enhancements of informational continuity such as eNotifications</a:t>
            </a:r>
          </a:p>
          <a:p>
            <a:pPr marL="609585" lvl="1" indent="0">
              <a:spcAft>
                <a:spcPts val="1200"/>
              </a:spcAft>
              <a:buNone/>
            </a:pPr>
            <a:endParaRPr lang="en-CA" sz="2800" dirty="0"/>
          </a:p>
          <a:p>
            <a:endParaRPr lang="en-CA" sz="2800" dirty="0"/>
          </a:p>
        </p:txBody>
      </p:sp>
      <p:sp>
        <p:nvSpPr>
          <p:cNvPr id="2" name="Title 1">
            <a:extLst>
              <a:ext uri="{FF2B5EF4-FFF2-40B4-BE49-F238E27FC236}">
                <a16:creationId xmlns:a16="http://schemas.microsoft.com/office/drawing/2014/main" id="{507BB28A-FBDC-4A91-ACA3-EFB1DCD1BB02}"/>
              </a:ext>
            </a:extLst>
          </p:cNvPr>
          <p:cNvSpPr>
            <a:spLocks noGrp="1"/>
          </p:cNvSpPr>
          <p:nvPr>
            <p:ph type="title" idx="4294967295"/>
          </p:nvPr>
        </p:nvSpPr>
        <p:spPr>
          <a:xfrm>
            <a:off x="693821" y="176576"/>
            <a:ext cx="10959008" cy="758957"/>
          </a:xfrm>
        </p:spPr>
        <p:txBody>
          <a:bodyPr>
            <a:normAutofit/>
          </a:bodyPr>
          <a:lstStyle/>
          <a:p>
            <a:pPr eaLnBrk="1" hangingPunct="1"/>
            <a:r>
              <a:rPr lang="en-US" sz="3600" dirty="0">
                <a:solidFill>
                  <a:srgbClr val="275971"/>
                </a:solidFill>
              </a:rPr>
              <a:t>Central Patient Attachment Registry (CPAR)</a:t>
            </a:r>
            <a:endParaRPr lang="en-CA" sz="3600" dirty="0">
              <a:solidFill>
                <a:srgbClr val="275971"/>
              </a:solidFill>
            </a:endParaRPr>
          </a:p>
        </p:txBody>
      </p:sp>
      <p:pic>
        <p:nvPicPr>
          <p:cNvPr id="7" name="Picture 2">
            <a:extLst>
              <a:ext uri="{FF2B5EF4-FFF2-40B4-BE49-F238E27FC236}">
                <a16:creationId xmlns:a16="http://schemas.microsoft.com/office/drawing/2014/main" id="{5CCDFDC4-DD58-4AA2-858F-7BC94FC604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6121" y="1844457"/>
            <a:ext cx="4487403" cy="3702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7102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06068" y="1522648"/>
            <a:ext cx="4923466" cy="3812703"/>
          </a:xfrm>
        </p:spPr>
        <p:txBody>
          <a:bodyPr>
            <a:normAutofit/>
          </a:bodyPr>
          <a:lstStyle/>
          <a:p>
            <a:pPr marL="0" indent="0">
              <a:buNone/>
            </a:pPr>
            <a:r>
              <a:rPr lang="en-CA" sz="2000" dirty="0">
                <a:hlinkClick r:id="rId3"/>
              </a:rPr>
              <a:t>https://actt.albertadoctors.org/cii-cpar/toolsresources</a:t>
            </a:r>
            <a:endParaRPr lang="en-CA" sz="2000" dirty="0"/>
          </a:p>
          <a:p>
            <a:pPr marL="0" indent="0">
              <a:buNone/>
            </a:pPr>
            <a:endParaRPr lang="en-CA" sz="2000" dirty="0"/>
          </a:p>
        </p:txBody>
      </p:sp>
      <p:sp>
        <p:nvSpPr>
          <p:cNvPr id="3" name="Title 2"/>
          <p:cNvSpPr>
            <a:spLocks noGrp="1"/>
          </p:cNvSpPr>
          <p:nvPr>
            <p:ph type="title" idx="4294967295"/>
          </p:nvPr>
        </p:nvSpPr>
        <p:spPr>
          <a:xfrm>
            <a:off x="693821" y="176576"/>
            <a:ext cx="10959008" cy="758957"/>
          </a:xfrm>
        </p:spPr>
        <p:txBody>
          <a:bodyPr>
            <a:normAutofit/>
          </a:bodyPr>
          <a:lstStyle/>
          <a:p>
            <a:r>
              <a:rPr lang="en-US" sz="3600" dirty="0">
                <a:solidFill>
                  <a:srgbClr val="275971"/>
                </a:solidFill>
              </a:rPr>
              <a:t>Web Page – CII/CPAR for Primary Care</a:t>
            </a:r>
            <a:endParaRPr lang="en-CA" sz="3600" dirty="0">
              <a:solidFill>
                <a:srgbClr val="275971"/>
              </a:solidFill>
            </a:endParaRPr>
          </a:p>
        </p:txBody>
      </p:sp>
      <p:sp>
        <p:nvSpPr>
          <p:cNvPr id="6" name="TextBox 5"/>
          <p:cNvSpPr txBox="1"/>
          <p:nvPr/>
        </p:nvSpPr>
        <p:spPr>
          <a:xfrm>
            <a:off x="7808033" y="2603041"/>
            <a:ext cx="3797643" cy="2862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Key Resources found here: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Privacy Tools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PIA Update Self-Assessment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Clinic Journey Checklist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Panel Readiness Checklist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Team Toolkit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EMR Guides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Participation Forms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7" name="TextBox 6"/>
          <p:cNvSpPr txBox="1"/>
          <p:nvPr/>
        </p:nvSpPr>
        <p:spPr>
          <a:xfrm>
            <a:off x="7606068" y="5142197"/>
            <a:ext cx="431124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Always go to the web page for the most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updated resources</a:t>
            </a:r>
          </a:p>
        </p:txBody>
      </p:sp>
      <p:pic>
        <p:nvPicPr>
          <p:cNvPr id="5" name="Picture 4" descr="Graphical user interface, application&#10;&#10;Description automatically generated">
            <a:extLst>
              <a:ext uri="{FF2B5EF4-FFF2-40B4-BE49-F238E27FC236}">
                <a16:creationId xmlns:a16="http://schemas.microsoft.com/office/drawing/2014/main" id="{58934D9D-62EB-F84E-85EC-EF17A2550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026" y="1807808"/>
            <a:ext cx="7340544" cy="4162926"/>
          </a:xfrm>
          <a:prstGeom prst="rect">
            <a:avLst/>
          </a:prstGeom>
          <a:noFill/>
          <a:ln>
            <a:solidFill>
              <a:schemeClr val="tx1">
                <a:lumMod val="50000"/>
                <a:lumOff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78548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30357" y="2037347"/>
            <a:ext cx="11131285" cy="1055738"/>
          </a:xfrm>
        </p:spPr>
        <p:txBody>
          <a:bodyPr>
            <a:normAutofit/>
          </a:bodyPr>
          <a:lstStyle/>
          <a:p>
            <a:pPr algn="ctr"/>
            <a:r>
              <a:rPr lang="en-CA" sz="6000" dirty="0">
                <a:solidFill>
                  <a:schemeClr val="bg2">
                    <a:lumMod val="50000"/>
                  </a:schemeClr>
                </a:solidFill>
              </a:rPr>
              <a:t>How Does CII/CPAR Work?</a:t>
            </a:r>
          </a:p>
        </p:txBody>
      </p:sp>
      <p:sp>
        <p:nvSpPr>
          <p:cNvPr id="4" name="Slide Number Placeholder 3"/>
          <p:cNvSpPr>
            <a:spLocks noGrp="1"/>
          </p:cNvSpPr>
          <p:nvPr>
            <p:ph type="sldNum" sz="quarter" idx="4294967295"/>
          </p:nvPr>
        </p:nvSpPr>
        <p:spPr>
          <a:xfrm>
            <a:off x="0" y="6309785"/>
            <a:ext cx="2743200" cy="366183"/>
          </a:xfrm>
        </p:spPr>
        <p:txBody>
          <a:bodyPr/>
          <a:lstStyle/>
          <a:p>
            <a:pPr marL="0" marR="0" lvl="0" indent="0" algn="r" defTabSz="1219170" rtl="0" eaLnBrk="1" fontAlgn="base" latinLnBrk="0" hangingPunct="1">
              <a:lnSpc>
                <a:spcPct val="100000"/>
              </a:lnSpc>
              <a:spcBef>
                <a:spcPct val="0"/>
              </a:spcBef>
              <a:spcAft>
                <a:spcPct val="0"/>
              </a:spcAft>
              <a:buClrTx/>
              <a:buSzTx/>
              <a:buFontTx/>
              <a:buNone/>
              <a:tabLst/>
              <a:defRPr/>
            </a:pPr>
            <a:fld id="{3A2281A5-0AAD-5C43-9874-F8F3A9F5B29A}" type="slidenum">
              <a:rPr kumimoji="0" lang="en-US" sz="900" b="0" i="0" u="none" strike="noStrike" kern="1200" cap="none" spc="0" normalizeH="0" baseline="0" noProof="0">
                <a:ln>
                  <a:noFill/>
                </a:ln>
                <a:solidFill>
                  <a:srgbClr val="36424A">
                    <a:tint val="75000"/>
                  </a:srgbClr>
                </a:solidFill>
                <a:effectLst/>
                <a:uLnTx/>
                <a:uFillTx/>
                <a:latin typeface="Segoe UI"/>
                <a:ea typeface="+mn-ea"/>
                <a:cs typeface="+mn-cs"/>
              </a:rPr>
              <a:pPr marL="0" marR="0" lvl="0" indent="0" algn="r" defTabSz="1219170" rtl="0" eaLnBrk="1" fontAlgn="base" latinLnBrk="0" hangingPunct="1">
                <a:lnSpc>
                  <a:spcPct val="100000"/>
                </a:lnSpc>
                <a:spcBef>
                  <a:spcPct val="0"/>
                </a:spcBef>
                <a:spcAft>
                  <a:spcPct val="0"/>
                </a:spcAft>
                <a:buClrTx/>
                <a:buSzTx/>
                <a:buFontTx/>
                <a:buNone/>
                <a:tabLst/>
                <a:defRPr/>
              </a:pPr>
              <a:t>14</a:t>
            </a:fld>
            <a:endParaRPr kumimoji="0" lang="en-US" sz="900" b="0" i="0" u="none" strike="noStrike" kern="1200" cap="none" spc="0" normalizeH="0" baseline="0" noProof="0" dirty="0">
              <a:ln>
                <a:noFill/>
              </a:ln>
              <a:solidFill>
                <a:srgbClr val="36424A">
                  <a:tint val="75000"/>
                </a:srgbClr>
              </a:solidFill>
              <a:effectLst/>
              <a:uLnTx/>
              <a:uFillTx/>
              <a:latin typeface="Segoe UI"/>
              <a:ea typeface="+mn-ea"/>
              <a:cs typeface="+mn-cs"/>
            </a:endParaRPr>
          </a:p>
        </p:txBody>
      </p:sp>
    </p:spTree>
    <p:extLst>
      <p:ext uri="{BB962C8B-B14F-4D97-AF65-F5344CB8AC3E}">
        <p14:creationId xmlns:p14="http://schemas.microsoft.com/office/powerpoint/2010/main" val="1903766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3"/>
          <p:cNvSpPr txBox="1">
            <a:spLocks/>
          </p:cNvSpPr>
          <p:nvPr/>
        </p:nvSpPr>
        <p:spPr bwMode="auto">
          <a:xfrm>
            <a:off x="693821" y="176576"/>
            <a:ext cx="11116671" cy="75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bodyPr>
          <a:lstStyle>
            <a:lvl1pPr algn="l" rtl="0" eaLnBrk="0" fontAlgn="base" hangingPunct="0">
              <a:spcBef>
                <a:spcPct val="0"/>
              </a:spcBef>
              <a:spcAft>
                <a:spcPct val="0"/>
              </a:spcAft>
              <a:defRPr sz="3200" b="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400">
                <a:solidFill>
                  <a:srgbClr val="6A737B"/>
                </a:solidFill>
                <a:latin typeface="Arial" charset="0"/>
                <a:cs typeface="Arial" charset="0"/>
              </a:defRPr>
            </a:lvl2pPr>
            <a:lvl3pPr algn="l" rtl="0" eaLnBrk="0" fontAlgn="base" hangingPunct="0">
              <a:spcBef>
                <a:spcPct val="0"/>
              </a:spcBef>
              <a:spcAft>
                <a:spcPct val="0"/>
              </a:spcAft>
              <a:defRPr sz="4400">
                <a:solidFill>
                  <a:srgbClr val="6A737B"/>
                </a:solidFill>
                <a:latin typeface="Arial" charset="0"/>
                <a:cs typeface="Arial" charset="0"/>
              </a:defRPr>
            </a:lvl3pPr>
            <a:lvl4pPr algn="l" rtl="0" eaLnBrk="0" fontAlgn="base" hangingPunct="0">
              <a:spcBef>
                <a:spcPct val="0"/>
              </a:spcBef>
              <a:spcAft>
                <a:spcPct val="0"/>
              </a:spcAft>
              <a:defRPr sz="4400">
                <a:solidFill>
                  <a:srgbClr val="6A737B"/>
                </a:solidFill>
                <a:latin typeface="Arial" charset="0"/>
                <a:cs typeface="Arial" charset="0"/>
              </a:defRPr>
            </a:lvl4pPr>
            <a:lvl5pPr algn="l" rtl="0" eaLnBrk="0" fontAlgn="base" hangingPunct="0">
              <a:spcBef>
                <a:spcPct val="0"/>
              </a:spcBef>
              <a:spcAft>
                <a:spcPct val="0"/>
              </a:spcAft>
              <a:defRPr sz="4400">
                <a:solidFill>
                  <a:srgbClr val="6A737B"/>
                </a:solidFill>
                <a:latin typeface="Arial" charset="0"/>
                <a:cs typeface="Arial" charset="0"/>
              </a:defRPr>
            </a:lvl5pPr>
            <a:lvl6pPr marL="457200" algn="l" rtl="0" fontAlgn="base">
              <a:spcBef>
                <a:spcPct val="0"/>
              </a:spcBef>
              <a:spcAft>
                <a:spcPct val="0"/>
              </a:spcAft>
              <a:defRPr sz="4400">
                <a:solidFill>
                  <a:srgbClr val="6A737B"/>
                </a:solidFill>
                <a:latin typeface="Arial" charset="0"/>
                <a:cs typeface="Arial" charset="0"/>
              </a:defRPr>
            </a:lvl6pPr>
            <a:lvl7pPr marL="914400" algn="l" rtl="0" fontAlgn="base">
              <a:spcBef>
                <a:spcPct val="0"/>
              </a:spcBef>
              <a:spcAft>
                <a:spcPct val="0"/>
              </a:spcAft>
              <a:defRPr sz="4400">
                <a:solidFill>
                  <a:srgbClr val="6A737B"/>
                </a:solidFill>
                <a:latin typeface="Arial" charset="0"/>
                <a:cs typeface="Arial" charset="0"/>
              </a:defRPr>
            </a:lvl7pPr>
            <a:lvl8pPr marL="1371600" algn="l" rtl="0" fontAlgn="base">
              <a:spcBef>
                <a:spcPct val="0"/>
              </a:spcBef>
              <a:spcAft>
                <a:spcPct val="0"/>
              </a:spcAft>
              <a:defRPr sz="4400">
                <a:solidFill>
                  <a:srgbClr val="6A737B"/>
                </a:solidFill>
                <a:latin typeface="Arial" charset="0"/>
                <a:cs typeface="Arial" charset="0"/>
              </a:defRPr>
            </a:lvl8pPr>
            <a:lvl9pPr marL="1828800" algn="l" rtl="0" fontAlgn="base">
              <a:spcBef>
                <a:spcPct val="0"/>
              </a:spcBef>
              <a:spcAft>
                <a:spcPct val="0"/>
              </a:spcAft>
              <a:defRPr sz="4400">
                <a:solidFill>
                  <a:srgbClr val="6A737B"/>
                </a:solidFill>
                <a:latin typeface="Arial" charset="0"/>
                <a:cs typeface="Arial" charset="0"/>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CA" sz="3600" b="0" i="0" u="none" strike="noStrike" kern="1200" cap="none" spc="0" normalizeH="0" baseline="0" noProof="0" dirty="0">
                <a:ln>
                  <a:noFill/>
                </a:ln>
                <a:solidFill>
                  <a:srgbClr val="275971"/>
                </a:solidFill>
                <a:effectLst/>
                <a:uLnTx/>
                <a:uFillTx/>
                <a:latin typeface="Segoe UI" panose="020B0502040204020203" pitchFamily="34" charset="0"/>
                <a:ea typeface="+mj-ea"/>
                <a:cs typeface="Arial" panose="020B0604020202020204" pitchFamily="34" charset="0"/>
              </a:rPr>
              <a:t>Encounter Data to Community Encounter Digest</a:t>
            </a:r>
          </a:p>
        </p:txBody>
      </p:sp>
      <p:sp>
        <p:nvSpPr>
          <p:cNvPr id="4" name="TextBox 3"/>
          <p:cNvSpPr txBox="1"/>
          <p:nvPr/>
        </p:nvSpPr>
        <p:spPr>
          <a:xfrm>
            <a:off x="1100354" y="5984294"/>
            <a:ext cx="37075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Example: BP, HT, </a:t>
            </a:r>
            <a:r>
              <a:rPr kumimoji="0" lang="en-US" sz="1800" b="0" i="0" u="none" strike="noStrike" kern="1200" cap="none" spc="0" normalizeH="0" baseline="0" noProof="0" dirty="0" err="1">
                <a:ln>
                  <a:noFill/>
                </a:ln>
                <a:solidFill>
                  <a:prstClr val="black"/>
                </a:solidFill>
                <a:effectLst/>
                <a:uLnTx/>
                <a:uFillTx/>
                <a:latin typeface="Segoe UI"/>
                <a:ea typeface="+mn-ea"/>
                <a:cs typeface="+mn-cs"/>
              </a:rPr>
              <a:t>Wt</a:t>
            </a:r>
            <a:r>
              <a:rPr kumimoji="0" lang="en-US" sz="1800" b="0" i="0" u="none" strike="noStrike" kern="1200" cap="none" spc="0" normalizeH="0" baseline="0" noProof="0" dirty="0">
                <a:ln>
                  <a:noFill/>
                </a:ln>
                <a:solidFill>
                  <a:prstClr val="black"/>
                </a:solidFill>
                <a:effectLst/>
                <a:uLnTx/>
                <a:uFillTx/>
                <a:latin typeface="Segoe UI"/>
                <a:ea typeface="+mn-ea"/>
                <a:cs typeface="+mn-cs"/>
              </a:rPr>
              <a:t>, WC &amp; </a:t>
            </a:r>
            <a:r>
              <a:rPr lang="en-US" dirty="0">
                <a:solidFill>
                  <a:prstClr val="black"/>
                </a:solidFill>
                <a:latin typeface="Segoe UI"/>
              </a:rPr>
              <a:t>Vaccine</a:t>
            </a: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grpSp>
        <p:nvGrpSpPr>
          <p:cNvPr id="25" name="Group 24">
            <a:extLst>
              <a:ext uri="{FF2B5EF4-FFF2-40B4-BE49-F238E27FC236}">
                <a16:creationId xmlns:a16="http://schemas.microsoft.com/office/drawing/2014/main" id="{33BC4BB2-8E43-4832-B7AC-4A71C0ACE4AF}"/>
              </a:ext>
            </a:extLst>
          </p:cNvPr>
          <p:cNvGrpSpPr/>
          <p:nvPr/>
        </p:nvGrpSpPr>
        <p:grpSpPr>
          <a:xfrm>
            <a:off x="1694931" y="1175256"/>
            <a:ext cx="9446374" cy="4507488"/>
            <a:chOff x="1545528" y="1598052"/>
            <a:chExt cx="9446374" cy="4507488"/>
          </a:xfrm>
        </p:grpSpPr>
        <p:grpSp>
          <p:nvGrpSpPr>
            <p:cNvPr id="26" name="Group 25">
              <a:extLst>
                <a:ext uri="{FF2B5EF4-FFF2-40B4-BE49-F238E27FC236}">
                  <a16:creationId xmlns:a16="http://schemas.microsoft.com/office/drawing/2014/main" id="{93943691-B790-4E9C-9218-D7239684A9BA}"/>
                </a:ext>
              </a:extLst>
            </p:cNvPr>
            <p:cNvGrpSpPr/>
            <p:nvPr/>
          </p:nvGrpSpPr>
          <p:grpSpPr>
            <a:xfrm>
              <a:off x="1545528" y="1598052"/>
              <a:ext cx="9446374" cy="4507488"/>
              <a:chOff x="1294627" y="1534160"/>
              <a:chExt cx="9446374" cy="4507488"/>
            </a:xfrm>
          </p:grpSpPr>
          <p:pic>
            <p:nvPicPr>
              <p:cNvPr id="30" name="Picture 10" descr="Image result for electronic medical record">
                <a:extLst>
                  <a:ext uri="{FF2B5EF4-FFF2-40B4-BE49-F238E27FC236}">
                    <a16:creationId xmlns:a16="http://schemas.microsoft.com/office/drawing/2014/main" id="{0362B5FD-619A-4727-B9B7-E2A867C945E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001054" y="2447432"/>
                <a:ext cx="1573724" cy="1047511"/>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0A1BE231-BEDF-4417-8DB4-62FE230BF005}"/>
                  </a:ext>
                </a:extLst>
              </p:cNvPr>
              <p:cNvSpPr/>
              <p:nvPr/>
            </p:nvSpPr>
            <p:spPr>
              <a:xfrm>
                <a:off x="1335029" y="4332046"/>
                <a:ext cx="1364098" cy="738664"/>
              </a:xfrm>
              <a:prstGeom prst="rect">
                <a:avLst/>
              </a:prstGeom>
            </p:spPr>
            <p:txBody>
              <a:bodyPr wrap="square">
                <a:sp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75971"/>
                    </a:solidFill>
                    <a:effectLst/>
                    <a:uLnTx/>
                    <a:uFillTx/>
                    <a:latin typeface="Segoe UI" panose="020B0502040204020203" pitchFamily="34" charset="0"/>
                    <a:ea typeface="+mn-ea"/>
                    <a:cs typeface="Segoe UI" panose="020B0502040204020203" pitchFamily="34" charset="0"/>
                  </a:rPr>
                  <a:t>Community</a:t>
                </a:r>
              </a:p>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75971"/>
                    </a:solidFill>
                    <a:effectLst/>
                    <a:uLnTx/>
                    <a:uFillTx/>
                    <a:latin typeface="Segoe UI" panose="020B0502040204020203" pitchFamily="34" charset="0"/>
                    <a:ea typeface="+mn-ea"/>
                    <a:cs typeface="Segoe UI" panose="020B0502040204020203" pitchFamily="34" charset="0"/>
                  </a:rPr>
                  <a:t>Physician Office EMR</a:t>
                </a:r>
                <a:endParaRPr kumimoji="0" lang="en-CA" sz="1400" b="1" i="0" u="none" strike="noStrike" kern="1200" cap="none" spc="0" normalizeH="0" baseline="0" noProof="0" dirty="0">
                  <a:ln>
                    <a:noFill/>
                  </a:ln>
                  <a:solidFill>
                    <a:srgbClr val="275971"/>
                  </a:solidFill>
                  <a:effectLst/>
                  <a:uLnTx/>
                  <a:uFillTx/>
                  <a:latin typeface="Segoe UI" panose="020B0502040204020203" pitchFamily="34" charset="0"/>
                  <a:ea typeface="+mn-ea"/>
                  <a:cs typeface="Segoe UI" panose="020B0502040204020203" pitchFamily="34" charset="0"/>
                </a:endParaRPr>
              </a:p>
            </p:txBody>
          </p:sp>
          <p:cxnSp>
            <p:nvCxnSpPr>
              <p:cNvPr id="32" name="Straight Arrow Connector 31">
                <a:extLst>
                  <a:ext uri="{FF2B5EF4-FFF2-40B4-BE49-F238E27FC236}">
                    <a16:creationId xmlns:a16="http://schemas.microsoft.com/office/drawing/2014/main" id="{B9CE6B19-D40C-4073-8443-99C1624D8B1D}"/>
                  </a:ext>
                </a:extLst>
              </p:cNvPr>
              <p:cNvCxnSpPr>
                <a:cxnSpLocks/>
              </p:cNvCxnSpPr>
              <p:nvPr/>
            </p:nvCxnSpPr>
            <p:spPr>
              <a:xfrm>
                <a:off x="2743714" y="3751306"/>
                <a:ext cx="2227076" cy="0"/>
              </a:xfrm>
              <a:prstGeom prst="straightConnector1">
                <a:avLst/>
              </a:prstGeom>
              <a:ln w="76200">
                <a:solidFill>
                  <a:srgbClr val="D45500"/>
                </a:solidFill>
                <a:tailEnd type="triangle"/>
              </a:ln>
            </p:spPr>
            <p:style>
              <a:lnRef idx="3">
                <a:schemeClr val="accent3"/>
              </a:lnRef>
              <a:fillRef idx="0">
                <a:schemeClr val="accent3"/>
              </a:fillRef>
              <a:effectRef idx="2">
                <a:schemeClr val="accent3"/>
              </a:effectRef>
              <a:fontRef idx="minor">
                <a:schemeClr val="tx1"/>
              </a:fontRef>
            </p:style>
          </p:cxnSp>
          <p:pic>
            <p:nvPicPr>
              <p:cNvPr id="33" name="Picture 24" descr="Image result for server">
                <a:extLst>
                  <a:ext uri="{FF2B5EF4-FFF2-40B4-BE49-F238E27FC236}">
                    <a16:creationId xmlns:a16="http://schemas.microsoft.com/office/drawing/2014/main" id="{3EFFEC6F-EB67-4D54-96F5-C15893CE7D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3998" y="3284661"/>
                <a:ext cx="776468" cy="958602"/>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20ECCE5B-4ECE-4217-8DB3-316180B009DB}"/>
                  </a:ext>
                </a:extLst>
              </p:cNvPr>
              <p:cNvSpPr txBox="1"/>
              <p:nvPr/>
            </p:nvSpPr>
            <p:spPr>
              <a:xfrm>
                <a:off x="4986051" y="4332046"/>
                <a:ext cx="904415" cy="523220"/>
              </a:xfrm>
              <a:prstGeom prst="rect">
                <a:avLst/>
              </a:prstGeom>
              <a:noFill/>
            </p:spPr>
            <p:txBody>
              <a:bodyPr wrap="none" rtlCol="0">
                <a:sp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CII Data </a:t>
                </a:r>
              </a:p>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Hub</a:t>
                </a:r>
                <a:endParaRPr kumimoji="0" lang="en-CA" sz="14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37" name="TextBox 36">
                <a:extLst>
                  <a:ext uri="{FF2B5EF4-FFF2-40B4-BE49-F238E27FC236}">
                    <a16:creationId xmlns:a16="http://schemas.microsoft.com/office/drawing/2014/main" id="{46A4DBBA-2F54-4A75-BAE9-397A9F488286}"/>
                  </a:ext>
                </a:extLst>
              </p:cNvPr>
              <p:cNvSpPr txBox="1"/>
              <p:nvPr/>
            </p:nvSpPr>
            <p:spPr>
              <a:xfrm>
                <a:off x="7340422" y="3412830"/>
                <a:ext cx="894989" cy="738664"/>
              </a:xfrm>
              <a:prstGeom prst="rect">
                <a:avLst/>
              </a:prstGeom>
              <a:noFill/>
            </p:spPr>
            <p:txBody>
              <a:bodyPr wrap="square" rtlCol="0">
                <a:sp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75971"/>
                    </a:solidFill>
                    <a:effectLst/>
                    <a:uLnTx/>
                    <a:uFillTx/>
                    <a:latin typeface="Segoe UI" panose="020B0502040204020203" pitchFamily="34" charset="0"/>
                    <a:ea typeface="+mn-ea"/>
                    <a:cs typeface="Segoe UI" panose="020B0502040204020203" pitchFamily="34" charset="0"/>
                  </a:rPr>
                  <a:t>Alberta</a:t>
                </a:r>
              </a:p>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75971"/>
                    </a:solidFill>
                    <a:effectLst/>
                    <a:uLnTx/>
                    <a:uFillTx/>
                    <a:latin typeface="Segoe UI" panose="020B0502040204020203" pitchFamily="34" charset="0"/>
                    <a:ea typeface="+mn-ea"/>
                    <a:cs typeface="Segoe UI" panose="020B0502040204020203" pitchFamily="34" charset="0"/>
                  </a:rPr>
                  <a:t> Netcare</a:t>
                </a:r>
              </a:p>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75971"/>
                    </a:solidFill>
                    <a:effectLst/>
                    <a:uLnTx/>
                    <a:uFillTx/>
                    <a:latin typeface="Segoe UI" panose="020B0502040204020203" pitchFamily="34" charset="0"/>
                    <a:ea typeface="+mn-ea"/>
                    <a:cs typeface="Segoe UI" panose="020B0502040204020203" pitchFamily="34" charset="0"/>
                  </a:rPr>
                  <a:t>Portal</a:t>
                </a:r>
                <a:endParaRPr kumimoji="0" lang="en-CA" sz="1400" b="1" i="0" u="none" strike="noStrike" kern="1200" cap="none" spc="0" normalizeH="0" baseline="0" noProof="0" dirty="0">
                  <a:ln>
                    <a:noFill/>
                  </a:ln>
                  <a:solidFill>
                    <a:srgbClr val="275971"/>
                  </a:solidFill>
                  <a:effectLst/>
                  <a:uLnTx/>
                  <a:uFillTx/>
                  <a:latin typeface="Segoe UI" panose="020B0502040204020203" pitchFamily="34" charset="0"/>
                  <a:ea typeface="+mn-ea"/>
                  <a:cs typeface="Segoe UI" panose="020B0502040204020203" pitchFamily="34" charset="0"/>
                </a:endParaRPr>
              </a:p>
            </p:txBody>
          </p:sp>
          <p:cxnSp>
            <p:nvCxnSpPr>
              <p:cNvPr id="38" name="Straight Arrow Connector 37">
                <a:extLst>
                  <a:ext uri="{FF2B5EF4-FFF2-40B4-BE49-F238E27FC236}">
                    <a16:creationId xmlns:a16="http://schemas.microsoft.com/office/drawing/2014/main" id="{65A6C472-5ADC-4298-88E8-C2192E4818F9}"/>
                  </a:ext>
                </a:extLst>
              </p:cNvPr>
              <p:cNvCxnSpPr>
                <a:cxnSpLocks/>
                <a:endCxn id="30" idx="1"/>
              </p:cNvCxnSpPr>
              <p:nvPr/>
            </p:nvCxnSpPr>
            <p:spPr>
              <a:xfrm flipV="1">
                <a:off x="5978797" y="2971188"/>
                <a:ext cx="1022257" cy="540024"/>
              </a:xfrm>
              <a:prstGeom prst="straightConnector1">
                <a:avLst/>
              </a:prstGeom>
              <a:ln w="76200">
                <a:solidFill>
                  <a:srgbClr val="D45500"/>
                </a:solidFill>
                <a:tailEnd type="triangle"/>
              </a:ln>
            </p:spPr>
            <p:style>
              <a:lnRef idx="3">
                <a:schemeClr val="accent3"/>
              </a:lnRef>
              <a:fillRef idx="0">
                <a:schemeClr val="accent3"/>
              </a:fillRef>
              <a:effectRef idx="2">
                <a:schemeClr val="accent3"/>
              </a:effectRef>
              <a:fontRef idx="minor">
                <a:schemeClr val="tx1"/>
              </a:fontRef>
            </p:style>
          </p:cxnSp>
          <p:pic>
            <p:nvPicPr>
              <p:cNvPr id="39" name="Picture 38">
                <a:extLst>
                  <a:ext uri="{FF2B5EF4-FFF2-40B4-BE49-F238E27FC236}">
                    <a16:creationId xmlns:a16="http://schemas.microsoft.com/office/drawing/2014/main" id="{1FD9485C-629A-4431-BCFF-87806D2F3BF3}"/>
                  </a:ext>
                </a:extLst>
              </p:cNvPr>
              <p:cNvPicPr>
                <a:picLocks noChangeAspect="1"/>
              </p:cNvPicPr>
              <p:nvPr/>
            </p:nvPicPr>
            <p:blipFill>
              <a:blip r:embed="rId5"/>
              <a:stretch>
                <a:fillRect/>
              </a:stretch>
            </p:blipFill>
            <p:spPr>
              <a:xfrm>
                <a:off x="8663109" y="1949997"/>
                <a:ext cx="1575551" cy="2042382"/>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40" name="TextBox 39">
                <a:extLst>
                  <a:ext uri="{FF2B5EF4-FFF2-40B4-BE49-F238E27FC236}">
                    <a16:creationId xmlns:a16="http://schemas.microsoft.com/office/drawing/2014/main" id="{9E798D24-EA34-466F-B85D-AE2E59C6EDD3}"/>
                  </a:ext>
                </a:extLst>
              </p:cNvPr>
              <p:cNvSpPr txBox="1"/>
              <p:nvPr/>
            </p:nvSpPr>
            <p:spPr>
              <a:xfrm>
                <a:off x="7238536" y="5230237"/>
                <a:ext cx="1098762" cy="738664"/>
              </a:xfrm>
              <a:prstGeom prst="rect">
                <a:avLst/>
              </a:prstGeom>
              <a:noFill/>
            </p:spPr>
            <p:txBody>
              <a:bodyPr wrap="none" rtlCol="0">
                <a:sp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75971"/>
                    </a:solidFill>
                    <a:effectLst/>
                    <a:uLnTx/>
                    <a:uFillTx/>
                    <a:latin typeface="Segoe UI" panose="020B0502040204020203" pitchFamily="34" charset="0"/>
                    <a:ea typeface="+mn-ea"/>
                    <a:cs typeface="Segoe UI" panose="020B0502040204020203" pitchFamily="34" charset="0"/>
                  </a:rPr>
                  <a:t>Healthcare</a:t>
                </a:r>
              </a:p>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75971"/>
                    </a:solidFill>
                    <a:effectLst/>
                    <a:uLnTx/>
                    <a:uFillTx/>
                    <a:latin typeface="Segoe UI" panose="020B0502040204020203" pitchFamily="34" charset="0"/>
                    <a:ea typeface="+mn-ea"/>
                    <a:cs typeface="Segoe UI" panose="020B0502040204020203" pitchFamily="34" charset="0"/>
                  </a:rPr>
                  <a:t>Data</a:t>
                </a:r>
              </a:p>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75971"/>
                    </a:solidFill>
                    <a:effectLst/>
                    <a:uLnTx/>
                    <a:uFillTx/>
                    <a:latin typeface="Segoe UI" panose="020B0502040204020203" pitchFamily="34" charset="0"/>
                    <a:ea typeface="+mn-ea"/>
                    <a:cs typeface="Segoe UI" panose="020B0502040204020203" pitchFamily="34" charset="0"/>
                  </a:rPr>
                  <a:t>Repository</a:t>
                </a:r>
                <a:endParaRPr kumimoji="0" lang="en-CA" sz="1400" b="1" i="0" u="none" strike="noStrike" kern="1200" cap="none" spc="0" normalizeH="0" baseline="0" noProof="0" dirty="0">
                  <a:ln>
                    <a:noFill/>
                  </a:ln>
                  <a:solidFill>
                    <a:srgbClr val="275971"/>
                  </a:solidFill>
                  <a:effectLst/>
                  <a:uLnTx/>
                  <a:uFillTx/>
                  <a:latin typeface="Segoe UI" panose="020B0502040204020203" pitchFamily="34" charset="0"/>
                  <a:ea typeface="+mn-ea"/>
                  <a:cs typeface="Segoe UI" panose="020B0502040204020203" pitchFamily="34" charset="0"/>
                </a:endParaRPr>
              </a:p>
            </p:txBody>
          </p:sp>
          <p:cxnSp>
            <p:nvCxnSpPr>
              <p:cNvPr id="41" name="Straight Arrow Connector 40">
                <a:extLst>
                  <a:ext uri="{FF2B5EF4-FFF2-40B4-BE49-F238E27FC236}">
                    <a16:creationId xmlns:a16="http://schemas.microsoft.com/office/drawing/2014/main" id="{3EAD8AD6-C701-414A-AC0E-0C034567D825}"/>
                  </a:ext>
                </a:extLst>
              </p:cNvPr>
              <p:cNvCxnSpPr>
                <a:cxnSpLocks/>
              </p:cNvCxnSpPr>
              <p:nvPr/>
            </p:nvCxnSpPr>
            <p:spPr>
              <a:xfrm>
                <a:off x="5980058" y="3974828"/>
                <a:ext cx="1022400" cy="540000"/>
              </a:xfrm>
              <a:prstGeom prst="straightConnector1">
                <a:avLst/>
              </a:prstGeom>
              <a:ln w="76200">
                <a:solidFill>
                  <a:srgbClr val="D45500"/>
                </a:solidFill>
                <a:tailEnd type="triangle"/>
              </a:ln>
            </p:spPr>
            <p:style>
              <a:lnRef idx="3">
                <a:schemeClr val="accent3"/>
              </a:lnRef>
              <a:fillRef idx="0">
                <a:schemeClr val="accent3"/>
              </a:fillRef>
              <a:effectRef idx="2">
                <a:schemeClr val="accent3"/>
              </a:effectRef>
              <a:fontRef idx="minor">
                <a:schemeClr val="tx1"/>
              </a:fontRef>
            </p:style>
          </p:cxnSp>
          <p:pic>
            <p:nvPicPr>
              <p:cNvPr id="42" name="Picture 41">
                <a:extLst>
                  <a:ext uri="{FF2B5EF4-FFF2-40B4-BE49-F238E27FC236}">
                    <a16:creationId xmlns:a16="http://schemas.microsoft.com/office/drawing/2014/main" id="{BF49B0D1-0483-4CE8-ADB9-7D8E8A9ACCB4}"/>
                  </a:ext>
                </a:extLst>
              </p:cNvPr>
              <p:cNvPicPr>
                <a:picLocks noChangeAspect="1"/>
              </p:cNvPicPr>
              <p:nvPr/>
            </p:nvPicPr>
            <p:blipFill>
              <a:blip r:embed="rId5"/>
              <a:stretch>
                <a:fillRect/>
              </a:stretch>
            </p:blipFill>
            <p:spPr>
              <a:xfrm>
                <a:off x="7545806" y="2543582"/>
                <a:ext cx="497954" cy="645496"/>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43" name="Rectangle 42">
                <a:extLst>
                  <a:ext uri="{FF2B5EF4-FFF2-40B4-BE49-F238E27FC236}">
                    <a16:creationId xmlns:a16="http://schemas.microsoft.com/office/drawing/2014/main" id="{B72B5237-5867-491C-82B7-B37C2ECC2558}"/>
                  </a:ext>
                </a:extLst>
              </p:cNvPr>
              <p:cNvSpPr/>
              <p:nvPr/>
            </p:nvSpPr>
            <p:spPr>
              <a:xfrm>
                <a:off x="8160767" y="1534160"/>
                <a:ext cx="2580234" cy="400110"/>
              </a:xfrm>
              <a:prstGeom prst="rect">
                <a:avLst/>
              </a:prstGeom>
            </p:spPr>
            <p:txBody>
              <a:bodyPr wrap="square">
                <a:spAutoFit/>
              </a:bodyPr>
              <a:lstStyle/>
              <a:p>
                <a:pPr marL="0" marR="0" lvl="0" indent="0" algn="ctr" defTabSz="685784"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CED Report</a:t>
                </a:r>
                <a:endParaRPr kumimoji="0" lang="en-CA" sz="2000" b="1"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endParaRPr>
              </a:p>
            </p:txBody>
          </p:sp>
          <p:cxnSp>
            <p:nvCxnSpPr>
              <p:cNvPr id="44" name="Straight Connector 43">
                <a:extLst>
                  <a:ext uri="{FF2B5EF4-FFF2-40B4-BE49-F238E27FC236}">
                    <a16:creationId xmlns:a16="http://schemas.microsoft.com/office/drawing/2014/main" id="{6CCF203B-2568-431E-BDF9-928EFF07ABDA}"/>
                  </a:ext>
                </a:extLst>
              </p:cNvPr>
              <p:cNvCxnSpPr>
                <a:cxnSpLocks/>
              </p:cNvCxnSpPr>
              <p:nvPr/>
            </p:nvCxnSpPr>
            <p:spPr>
              <a:xfrm flipV="1">
                <a:off x="8047908" y="1934270"/>
                <a:ext cx="610437" cy="608035"/>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3BA126E5-EA12-4D61-AC37-F9413AF47B7C}"/>
                  </a:ext>
                </a:extLst>
              </p:cNvPr>
              <p:cNvCxnSpPr>
                <a:cxnSpLocks/>
              </p:cNvCxnSpPr>
              <p:nvPr/>
            </p:nvCxnSpPr>
            <p:spPr>
              <a:xfrm>
                <a:off x="8056275" y="3201247"/>
                <a:ext cx="602070" cy="791132"/>
              </a:xfrm>
              <a:prstGeom prst="line">
                <a:avLst/>
              </a:prstGeom>
            </p:spPr>
            <p:style>
              <a:lnRef idx="1">
                <a:schemeClr val="dk1"/>
              </a:lnRef>
              <a:fillRef idx="0">
                <a:schemeClr val="dk1"/>
              </a:fillRef>
              <a:effectRef idx="0">
                <a:schemeClr val="dk1"/>
              </a:effectRef>
              <a:fontRef idx="minor">
                <a:schemeClr val="tx1"/>
              </a:fontRef>
            </p:style>
          </p:cxnSp>
          <p:pic>
            <p:nvPicPr>
              <p:cNvPr id="47" name="Picture 16" descr="Image result for server">
                <a:extLst>
                  <a:ext uri="{FF2B5EF4-FFF2-40B4-BE49-F238E27FC236}">
                    <a16:creationId xmlns:a16="http://schemas.microsoft.com/office/drawing/2014/main" id="{C5E30DF8-B355-49F4-9790-00816A537D2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99683" y="4275564"/>
                <a:ext cx="776468" cy="954673"/>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AA3F42C6-B383-4007-BBA2-B12E11D51EA1}"/>
                  </a:ext>
                </a:extLst>
              </p:cNvPr>
              <p:cNvSpPr/>
              <p:nvPr/>
            </p:nvSpPr>
            <p:spPr>
              <a:xfrm>
                <a:off x="2711850" y="2888691"/>
                <a:ext cx="2204414" cy="830997"/>
              </a:xfrm>
              <a:prstGeom prst="rect">
                <a:avLst/>
              </a:prstGeom>
            </p:spPr>
            <p:txBody>
              <a:bodyPr wrap="square">
                <a:sp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EMR Encounter Data from defined fields - Automated</a:t>
                </a:r>
                <a:endParaRPr kumimoji="0" lang="en-CA" sz="1600" b="0"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endParaRPr>
              </a:p>
            </p:txBody>
          </p:sp>
          <p:sp>
            <p:nvSpPr>
              <p:cNvPr id="49" name="Rectangle 48">
                <a:extLst>
                  <a:ext uri="{FF2B5EF4-FFF2-40B4-BE49-F238E27FC236}">
                    <a16:creationId xmlns:a16="http://schemas.microsoft.com/office/drawing/2014/main" id="{69978532-EF4E-4116-A08C-F1BEA893D68F}"/>
                  </a:ext>
                </a:extLst>
              </p:cNvPr>
              <p:cNvSpPr/>
              <p:nvPr/>
            </p:nvSpPr>
            <p:spPr>
              <a:xfrm>
                <a:off x="7121246" y="1534160"/>
                <a:ext cx="3303601" cy="45074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pic>
            <p:nvPicPr>
              <p:cNvPr id="50" name="Picture 8" descr="Image result for electronic medical record">
                <a:extLst>
                  <a:ext uri="{FF2B5EF4-FFF2-40B4-BE49-F238E27FC236}">
                    <a16:creationId xmlns:a16="http://schemas.microsoft.com/office/drawing/2014/main" id="{C5416AAA-4C02-4691-8CE7-385A10AA724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4627" y="3225249"/>
                <a:ext cx="1444903" cy="1106797"/>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6">
              <a:extLst>
                <a:ext uri="{FF2B5EF4-FFF2-40B4-BE49-F238E27FC236}">
                  <a16:creationId xmlns:a16="http://schemas.microsoft.com/office/drawing/2014/main" id="{831F8506-E9F3-442C-8ED2-42127F5C1498}"/>
                </a:ext>
              </a:extLst>
            </p:cNvPr>
            <p:cNvPicPr>
              <a:picLocks noChangeAspect="1"/>
            </p:cNvPicPr>
            <p:nvPr/>
          </p:nvPicPr>
          <p:blipFill>
            <a:blip r:embed="rId8"/>
            <a:stretch>
              <a:fillRect/>
            </a:stretch>
          </p:blipFill>
          <p:spPr>
            <a:xfrm>
              <a:off x="9009582" y="4468807"/>
              <a:ext cx="1405930" cy="834963"/>
            </a:xfrm>
            <a:prstGeom prst="rect">
              <a:avLst/>
            </a:prstGeom>
          </p:spPr>
        </p:pic>
        <p:sp>
          <p:nvSpPr>
            <p:cNvPr id="28" name="Right Arrow 5">
              <a:extLst>
                <a:ext uri="{FF2B5EF4-FFF2-40B4-BE49-F238E27FC236}">
                  <a16:creationId xmlns:a16="http://schemas.microsoft.com/office/drawing/2014/main" id="{4EDDE930-F02E-4F86-8CB4-98D78186A3BB}"/>
                </a:ext>
              </a:extLst>
            </p:cNvPr>
            <p:cNvSpPr/>
            <p:nvPr/>
          </p:nvSpPr>
          <p:spPr>
            <a:xfrm rot="10800000">
              <a:off x="8538266" y="4742212"/>
              <a:ext cx="422160" cy="288152"/>
            </a:xfrm>
            <a:prstGeom prst="rightArrow">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BD1D1">
                    <a:lumMod val="25000"/>
                  </a:srgbClr>
                </a:solidFill>
                <a:effectLst/>
                <a:uLnTx/>
                <a:uFillTx/>
                <a:latin typeface="Segoe UI"/>
                <a:ea typeface="+mn-ea"/>
                <a:cs typeface="+mn-cs"/>
              </a:endParaRPr>
            </a:p>
          </p:txBody>
        </p:sp>
        <p:sp>
          <p:nvSpPr>
            <p:cNvPr id="29" name="TextBox 28">
              <a:extLst>
                <a:ext uri="{FF2B5EF4-FFF2-40B4-BE49-F238E27FC236}">
                  <a16:creationId xmlns:a16="http://schemas.microsoft.com/office/drawing/2014/main" id="{89D82E07-0C93-4D55-B36A-46FB1ED3085C}"/>
                </a:ext>
              </a:extLst>
            </p:cNvPr>
            <p:cNvSpPr txBox="1"/>
            <p:nvPr/>
          </p:nvSpPr>
          <p:spPr>
            <a:xfrm>
              <a:off x="8814458" y="5113131"/>
              <a:ext cx="177465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BD1D1">
                      <a:lumMod val="25000"/>
                    </a:srgbClr>
                  </a:solidFill>
                  <a:effectLst/>
                  <a:uLnTx/>
                  <a:uFillTx/>
                  <a:latin typeface="Segoe UI"/>
                  <a:ea typeface="+mn-ea"/>
                  <a:cs typeface="+mn-cs"/>
                </a:rPr>
                <a:t>Health Information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BD1D1">
                      <a:lumMod val="25000"/>
                    </a:srgbClr>
                  </a:solidFill>
                  <a:effectLst/>
                  <a:uLnTx/>
                  <a:uFillTx/>
                  <a:latin typeface="Segoe UI"/>
                  <a:ea typeface="+mn-ea"/>
                  <a:cs typeface="+mn-cs"/>
                </a:rPr>
                <a:t>Data Governance Committee</a:t>
              </a:r>
            </a:p>
          </p:txBody>
        </p:sp>
      </p:grpSp>
      <p:pic>
        <p:nvPicPr>
          <p:cNvPr id="5" name="Picture 4" descr="Graphical user interface, text, application, chat or text message&#10;&#10;Description automatically generated">
            <a:extLst>
              <a:ext uri="{FF2B5EF4-FFF2-40B4-BE49-F238E27FC236}">
                <a16:creationId xmlns:a16="http://schemas.microsoft.com/office/drawing/2014/main" id="{07966004-543B-2647-9F23-2CB31AC2CDE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9031" y="4933639"/>
            <a:ext cx="4076700" cy="889000"/>
          </a:xfrm>
          <a:prstGeom prst="rect">
            <a:avLst/>
          </a:prstGeom>
        </p:spPr>
      </p:pic>
    </p:spTree>
    <p:extLst>
      <p:ext uri="{BB962C8B-B14F-4D97-AF65-F5344CB8AC3E}">
        <p14:creationId xmlns:p14="http://schemas.microsoft.com/office/powerpoint/2010/main" val="3117383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122589" y="1443531"/>
            <a:ext cx="6336704" cy="2227732"/>
          </a:xfrm>
        </p:spPr>
        <p:txBody>
          <a:bodyPr/>
          <a:lstStyle/>
          <a:p>
            <a:pPr marL="0" indent="0">
              <a:buNone/>
            </a:pPr>
            <a:r>
              <a:rPr lang="en-CA" sz="3067" dirty="0"/>
              <a:t>A new category/folder called “Community Reports” has been added to the Clinical Document Viewer (CDV) tree in Netcare</a:t>
            </a:r>
          </a:p>
        </p:txBody>
      </p:sp>
      <p:sp>
        <p:nvSpPr>
          <p:cNvPr id="4" name="Title 3"/>
          <p:cNvSpPr>
            <a:spLocks noGrp="1"/>
          </p:cNvSpPr>
          <p:nvPr>
            <p:ph type="title" idx="4294967295"/>
          </p:nvPr>
        </p:nvSpPr>
        <p:spPr>
          <a:xfrm>
            <a:off x="707613" y="227215"/>
            <a:ext cx="10959008" cy="758957"/>
          </a:xfrm>
        </p:spPr>
        <p:txBody>
          <a:bodyPr anchor="t">
            <a:normAutofit/>
          </a:bodyPr>
          <a:lstStyle/>
          <a:p>
            <a:r>
              <a:rPr lang="en-CA" sz="3600" dirty="0">
                <a:solidFill>
                  <a:srgbClr val="275971"/>
                </a:solidFill>
              </a:rPr>
              <a:t>Community Encounter Digest (CED) In Netcare</a:t>
            </a:r>
          </a:p>
        </p:txBody>
      </p:sp>
      <p:sp>
        <p:nvSpPr>
          <p:cNvPr id="3" name="Slide Number Placeholder 2"/>
          <p:cNvSpPr>
            <a:spLocks noGrp="1"/>
          </p:cNvSpPr>
          <p:nvPr>
            <p:ph type="sldNum" sz="quarter" idx="4294967295"/>
          </p:nvPr>
        </p:nvSpPr>
        <p:spPr/>
        <p:txBody>
          <a:bodyPr/>
          <a:lstStyle/>
          <a:p>
            <a:pPr marL="0" marR="0" lvl="0" indent="0" algn="r" defTabSz="1219170" rtl="0" eaLnBrk="1" fontAlgn="base" latinLnBrk="0" hangingPunct="1">
              <a:lnSpc>
                <a:spcPct val="100000"/>
              </a:lnSpc>
              <a:spcBef>
                <a:spcPct val="0"/>
              </a:spcBef>
              <a:spcAft>
                <a:spcPct val="0"/>
              </a:spcAft>
              <a:buClrTx/>
              <a:buSzTx/>
              <a:buFontTx/>
              <a:buNone/>
              <a:tabLst/>
              <a:defRPr/>
            </a:pPr>
            <a:fld id="{3A2281A5-0AAD-5C43-9874-F8F3A9F5B29A}" type="slidenum">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pPr marL="0" marR="0" lvl="0" indent="0" algn="r" defTabSz="1219170" rtl="0" eaLnBrk="1" fontAlgn="base" latinLnBrk="0" hangingPunct="1">
                <a:lnSpc>
                  <a:spcPct val="100000"/>
                </a:lnSpc>
                <a:spcBef>
                  <a:spcPct val="0"/>
                </a:spcBef>
                <a:spcAft>
                  <a:spcPct val="0"/>
                </a:spcAft>
                <a:buClrTx/>
                <a:buSzTx/>
                <a:buFontTx/>
                <a:buNone/>
                <a:tabLst/>
                <a:defRPr/>
              </a:pPr>
              <a:t>16</a:t>
            </a:fld>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1026" name="Picture 2" descr="image002"/>
          <p:cNvPicPr>
            <a:picLocks noChangeAspect="1" noChangeArrowheads="1"/>
          </p:cNvPicPr>
          <p:nvPr/>
        </p:nvPicPr>
        <p:blipFill rotWithShape="1">
          <a:blip r:embed="rId3">
            <a:extLst>
              <a:ext uri="{28A0092B-C50C-407E-A947-70E740481C1C}">
                <a14:useLocalDpi xmlns:a14="http://schemas.microsoft.com/office/drawing/2010/main" val="0"/>
              </a:ext>
            </a:extLst>
          </a:blip>
          <a:srcRect t="941"/>
          <a:stretch/>
        </p:blipFill>
        <p:spPr bwMode="auto">
          <a:xfrm>
            <a:off x="239350" y="1627310"/>
            <a:ext cx="9143642" cy="516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23344" y="3813043"/>
            <a:ext cx="4720529" cy="4800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99582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288EAF-452E-41EB-8A41-205954A122EA}"/>
              </a:ext>
            </a:extLst>
          </p:cNvPr>
          <p:cNvPicPr>
            <a:picLocks noChangeAspect="1"/>
          </p:cNvPicPr>
          <p:nvPr/>
        </p:nvPicPr>
        <p:blipFill>
          <a:blip r:embed="rId3"/>
          <a:stretch>
            <a:fillRect/>
          </a:stretch>
        </p:blipFill>
        <p:spPr>
          <a:xfrm>
            <a:off x="4031407" y="1354205"/>
            <a:ext cx="3888393" cy="5040510"/>
          </a:xfrm>
          <a:prstGeom prst="rect">
            <a:avLst/>
          </a:prstGeom>
          <a:solidFill>
            <a:srgbClr val="B7D4E3"/>
          </a:solidFill>
          <a:ln>
            <a:solidFill>
              <a:schemeClr val="bg1">
                <a:lumMod val="50000"/>
              </a:schemeClr>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0646F720-ADB9-4743-B111-95AC6A92354D}"/>
              </a:ext>
            </a:extLst>
          </p:cNvPr>
          <p:cNvSpPr>
            <a:spLocks noGrp="1"/>
          </p:cNvSpPr>
          <p:nvPr>
            <p:ph type="title"/>
          </p:nvPr>
        </p:nvSpPr>
        <p:spPr>
          <a:xfrm>
            <a:off x="707613" y="227215"/>
            <a:ext cx="9599082" cy="758957"/>
          </a:xfrm>
        </p:spPr>
        <p:txBody>
          <a:bodyPr/>
          <a:lstStyle/>
          <a:p>
            <a:r>
              <a:rPr lang="en-CA" dirty="0"/>
              <a:t>Community Encounter Digest (CED) Sample</a:t>
            </a:r>
          </a:p>
        </p:txBody>
      </p:sp>
      <p:sp>
        <p:nvSpPr>
          <p:cNvPr id="4" name="Slide Number Placeholder 3">
            <a:extLst>
              <a:ext uri="{FF2B5EF4-FFF2-40B4-BE49-F238E27FC236}">
                <a16:creationId xmlns:a16="http://schemas.microsoft.com/office/drawing/2014/main" id="{D14F3C8B-6533-45FB-A6A6-748AB6FAD4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5746B-1A61-4914-9792-FA2C912D93FF}" type="slidenum">
              <a:rPr kumimoji="0" lang="en-CA" sz="90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900" b="0" i="0" u="none" strike="noStrike" kern="1200" cap="none" spc="0" normalizeH="0" baseline="0" noProof="0">
              <a:ln>
                <a:noFill/>
              </a:ln>
              <a:solidFill>
                <a:prstClr val="white"/>
              </a:solidFill>
              <a:effectLst/>
              <a:uLnTx/>
              <a:uFillTx/>
              <a:latin typeface="Segoe UI"/>
              <a:ea typeface="+mn-ea"/>
              <a:cs typeface="+mn-cs"/>
            </a:endParaRPr>
          </a:p>
        </p:txBody>
      </p:sp>
      <p:sp>
        <p:nvSpPr>
          <p:cNvPr id="9" name="TextBox 8">
            <a:extLst>
              <a:ext uri="{FF2B5EF4-FFF2-40B4-BE49-F238E27FC236}">
                <a16:creationId xmlns:a16="http://schemas.microsoft.com/office/drawing/2014/main" id="{4EB41582-25F0-4844-AB37-D17518D381D8}"/>
              </a:ext>
            </a:extLst>
          </p:cNvPr>
          <p:cNvSpPr txBox="1"/>
          <p:nvPr/>
        </p:nvSpPr>
        <p:spPr>
          <a:xfrm>
            <a:off x="8207216" y="1881934"/>
            <a:ext cx="2470944" cy="1261884"/>
          </a:xfrm>
          <a:prstGeom prst="rect">
            <a:avLst/>
          </a:prstGeom>
          <a:solidFill>
            <a:srgbClr val="B7D4E3"/>
          </a:solidFill>
        </p:spPr>
        <p:txBody>
          <a:bodyPr wrap="squar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CA" sz="1600" b="1"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Community Encounters</a:t>
            </a:r>
          </a:p>
          <a:p>
            <a:pPr marL="285743" marR="0" lvl="0" indent="-285743" algn="l" defTabSz="9143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Encounter Date</a:t>
            </a:r>
          </a:p>
          <a:p>
            <a:pPr marL="285743" marR="0" lvl="0" indent="-285743" algn="l" defTabSz="9143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Location</a:t>
            </a:r>
          </a:p>
          <a:p>
            <a:pPr marL="285743" marR="0" lvl="0" indent="-285743" algn="l" defTabSz="9143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Provider Name/Role</a:t>
            </a:r>
          </a:p>
          <a:p>
            <a:pPr marL="285743" marR="0" lvl="0" indent="-285743" algn="l" defTabSz="9143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Reason for Encounter</a:t>
            </a:r>
          </a:p>
          <a:p>
            <a:pPr marL="285743" marR="0" lvl="0" indent="-285743" algn="l" defTabSz="9143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Clinical Assessment</a:t>
            </a:r>
          </a:p>
        </p:txBody>
      </p:sp>
      <p:cxnSp>
        <p:nvCxnSpPr>
          <p:cNvPr id="10" name="Straight Arrow Connector 9">
            <a:extLst>
              <a:ext uri="{FF2B5EF4-FFF2-40B4-BE49-F238E27FC236}">
                <a16:creationId xmlns:a16="http://schemas.microsoft.com/office/drawing/2014/main" id="{C24334A6-1278-4D49-9455-71B9F5DB0CDC}"/>
              </a:ext>
            </a:extLst>
          </p:cNvPr>
          <p:cNvCxnSpPr>
            <a:cxnSpLocks/>
            <a:stCxn id="9" idx="1"/>
          </p:cNvCxnSpPr>
          <p:nvPr/>
        </p:nvCxnSpPr>
        <p:spPr>
          <a:xfrm flipH="1">
            <a:off x="7807226" y="2512876"/>
            <a:ext cx="399990" cy="149044"/>
          </a:xfrm>
          <a:prstGeom prst="straightConnector1">
            <a:avLst/>
          </a:prstGeom>
          <a:ln w="28575">
            <a:solidFill>
              <a:srgbClr val="569BB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6C450CA-AA7E-455B-9C2F-8258381C5B33}"/>
              </a:ext>
            </a:extLst>
          </p:cNvPr>
          <p:cNvSpPr txBox="1"/>
          <p:nvPr/>
        </p:nvSpPr>
        <p:spPr>
          <a:xfrm>
            <a:off x="1242884" y="2897255"/>
            <a:ext cx="2490646" cy="1077218"/>
          </a:xfrm>
          <a:prstGeom prst="rect">
            <a:avLst/>
          </a:prstGeom>
          <a:solidFill>
            <a:srgbClr val="B7D4E3"/>
          </a:solidFill>
        </p:spPr>
        <p:txBody>
          <a:bodyPr wrap="squar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CA" sz="1600" b="1"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Health Concern History</a:t>
            </a:r>
          </a:p>
          <a:p>
            <a:pPr marL="285743" marR="0" lvl="0" indent="-285743" algn="l" defTabSz="9143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Encounter Date</a:t>
            </a:r>
          </a:p>
          <a:p>
            <a:pPr marL="285743" marR="0" lvl="0" indent="-285743" algn="l" defTabSz="9143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Health Concern </a:t>
            </a:r>
          </a:p>
          <a:p>
            <a:pPr marL="285743" marR="0" lvl="0" indent="-285743" algn="l" defTabSz="9143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Provider Name</a:t>
            </a:r>
          </a:p>
          <a:p>
            <a:pPr marL="285743" marR="0" lvl="0" indent="-285743" algn="l" defTabSz="9143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Source (clinic)</a:t>
            </a:r>
          </a:p>
        </p:txBody>
      </p:sp>
      <p:sp>
        <p:nvSpPr>
          <p:cNvPr id="12" name="TextBox 11">
            <a:extLst>
              <a:ext uri="{FF2B5EF4-FFF2-40B4-BE49-F238E27FC236}">
                <a16:creationId xmlns:a16="http://schemas.microsoft.com/office/drawing/2014/main" id="{24B346A3-10C7-4313-84D4-39D2C77DF4B5}"/>
              </a:ext>
            </a:extLst>
          </p:cNvPr>
          <p:cNvSpPr txBox="1"/>
          <p:nvPr/>
        </p:nvSpPr>
        <p:spPr>
          <a:xfrm>
            <a:off x="8207216" y="3389379"/>
            <a:ext cx="2470944" cy="1077218"/>
          </a:xfrm>
          <a:prstGeom prst="rect">
            <a:avLst/>
          </a:prstGeom>
          <a:solidFill>
            <a:srgbClr val="B7D4E3"/>
          </a:solidFill>
        </p:spPr>
        <p:txBody>
          <a:bodyPr wrap="squar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CA" sz="1600" b="1"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Possible Allergy</a:t>
            </a:r>
          </a:p>
          <a:p>
            <a:pPr marL="285743" marR="0" lvl="0" indent="-285743" algn="l" defTabSz="9143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Encounter Date</a:t>
            </a:r>
          </a:p>
          <a:p>
            <a:pPr marL="285743" marR="0" lvl="0" indent="-285743" algn="l" defTabSz="9143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Possible Allergy</a:t>
            </a:r>
          </a:p>
          <a:p>
            <a:pPr marL="285743" marR="0" lvl="0" indent="-285743" algn="l" defTabSz="9143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Provider Name</a:t>
            </a:r>
          </a:p>
          <a:p>
            <a:pPr marL="285743" marR="0" lvl="0" indent="-285743" algn="l" defTabSz="9143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Source (clinic)</a:t>
            </a:r>
          </a:p>
        </p:txBody>
      </p:sp>
      <p:sp>
        <p:nvSpPr>
          <p:cNvPr id="13" name="TextBox 12">
            <a:extLst>
              <a:ext uri="{FF2B5EF4-FFF2-40B4-BE49-F238E27FC236}">
                <a16:creationId xmlns:a16="http://schemas.microsoft.com/office/drawing/2014/main" id="{8B00632D-CE0F-4634-88CF-33FA3B493EC6}"/>
              </a:ext>
            </a:extLst>
          </p:cNvPr>
          <p:cNvSpPr txBox="1"/>
          <p:nvPr/>
        </p:nvSpPr>
        <p:spPr>
          <a:xfrm>
            <a:off x="1242884" y="4192998"/>
            <a:ext cx="2494833" cy="1077218"/>
          </a:xfrm>
          <a:prstGeom prst="rect">
            <a:avLst/>
          </a:prstGeom>
          <a:solidFill>
            <a:srgbClr val="B7D4E3"/>
          </a:solidFill>
        </p:spPr>
        <p:txBody>
          <a:bodyPr wrap="squar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CA" sz="1600" b="1"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Measured Observations</a:t>
            </a:r>
          </a:p>
          <a:p>
            <a:pPr marL="285743" marR="0" lvl="0" indent="-285743" algn="l" defTabSz="9143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Encounter Date</a:t>
            </a:r>
          </a:p>
          <a:p>
            <a:pPr marL="285743" marR="0" lvl="0" indent="-285743" algn="l" defTabSz="9143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BP, Height, Weight, Waist Circumference</a:t>
            </a:r>
          </a:p>
          <a:p>
            <a:pPr marL="285743" marR="0" lvl="0" indent="-285743" algn="l" defTabSz="9143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Source (clinic)</a:t>
            </a:r>
          </a:p>
        </p:txBody>
      </p:sp>
      <p:sp>
        <p:nvSpPr>
          <p:cNvPr id="14" name="TextBox 13">
            <a:extLst>
              <a:ext uri="{FF2B5EF4-FFF2-40B4-BE49-F238E27FC236}">
                <a16:creationId xmlns:a16="http://schemas.microsoft.com/office/drawing/2014/main" id="{C5623A7B-1629-4EFC-B14D-239B01E6E7D4}"/>
              </a:ext>
            </a:extLst>
          </p:cNvPr>
          <p:cNvSpPr txBox="1"/>
          <p:nvPr/>
        </p:nvSpPr>
        <p:spPr>
          <a:xfrm>
            <a:off x="8207216" y="4712158"/>
            <a:ext cx="2470944" cy="1077218"/>
          </a:xfrm>
          <a:prstGeom prst="rect">
            <a:avLst/>
          </a:prstGeom>
          <a:solidFill>
            <a:srgbClr val="B7D4E3"/>
          </a:solidFill>
        </p:spPr>
        <p:txBody>
          <a:bodyPr wrap="squar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CA" sz="1600" b="1"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Referrals</a:t>
            </a:r>
          </a:p>
          <a:p>
            <a:pPr marL="285743" marR="0" lvl="0" indent="-285743" algn="l" defTabSz="9143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Type</a:t>
            </a:r>
          </a:p>
          <a:p>
            <a:pPr marL="285743" marR="0" lvl="0" indent="-285743" algn="l" defTabSz="9143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Request date</a:t>
            </a:r>
          </a:p>
          <a:p>
            <a:pPr marL="285743" marR="0" lvl="0" indent="-285743" algn="l" defTabSz="9143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Occurrence date</a:t>
            </a:r>
          </a:p>
          <a:p>
            <a:pPr marL="285743" marR="0" lvl="0" indent="-285743" algn="l" defTabSz="9143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Source (clinic)</a:t>
            </a:r>
          </a:p>
        </p:txBody>
      </p:sp>
      <p:cxnSp>
        <p:nvCxnSpPr>
          <p:cNvPr id="15" name="Straight Arrow Connector 14">
            <a:extLst>
              <a:ext uri="{FF2B5EF4-FFF2-40B4-BE49-F238E27FC236}">
                <a16:creationId xmlns:a16="http://schemas.microsoft.com/office/drawing/2014/main" id="{4F36AC95-67A0-4F4E-8335-D77261305E89}"/>
              </a:ext>
            </a:extLst>
          </p:cNvPr>
          <p:cNvCxnSpPr>
            <a:cxnSpLocks/>
          </p:cNvCxnSpPr>
          <p:nvPr/>
        </p:nvCxnSpPr>
        <p:spPr>
          <a:xfrm flipH="1">
            <a:off x="7807225" y="3963585"/>
            <a:ext cx="404179" cy="398527"/>
          </a:xfrm>
          <a:prstGeom prst="straightConnector1">
            <a:avLst/>
          </a:prstGeom>
          <a:ln w="28575">
            <a:solidFill>
              <a:srgbClr val="569BB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AC2F8B9-382F-4CB7-9C54-F3C52B389A76}"/>
              </a:ext>
            </a:extLst>
          </p:cNvPr>
          <p:cNvCxnSpPr>
            <a:cxnSpLocks/>
            <a:stCxn id="11" idx="3"/>
          </p:cNvCxnSpPr>
          <p:nvPr/>
        </p:nvCxnSpPr>
        <p:spPr>
          <a:xfrm>
            <a:off x="3733530" y="3435864"/>
            <a:ext cx="381270" cy="323078"/>
          </a:xfrm>
          <a:prstGeom prst="straightConnector1">
            <a:avLst/>
          </a:prstGeom>
          <a:ln w="28575">
            <a:solidFill>
              <a:srgbClr val="569BB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1DA2118-017F-4169-8C54-10F818E44296}"/>
              </a:ext>
            </a:extLst>
          </p:cNvPr>
          <p:cNvCxnSpPr>
            <a:cxnSpLocks/>
            <a:stCxn id="13" idx="3"/>
          </p:cNvCxnSpPr>
          <p:nvPr/>
        </p:nvCxnSpPr>
        <p:spPr>
          <a:xfrm>
            <a:off x="3737717" y="4731607"/>
            <a:ext cx="377083" cy="94393"/>
          </a:xfrm>
          <a:prstGeom prst="straightConnector1">
            <a:avLst/>
          </a:prstGeom>
          <a:ln w="28575">
            <a:solidFill>
              <a:srgbClr val="569BB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EEE6D8E-1B70-4327-AA3D-52EFA39D928E}"/>
              </a:ext>
            </a:extLst>
          </p:cNvPr>
          <p:cNvCxnSpPr>
            <a:cxnSpLocks/>
            <a:stCxn id="14" idx="1"/>
          </p:cNvCxnSpPr>
          <p:nvPr/>
        </p:nvCxnSpPr>
        <p:spPr>
          <a:xfrm flipH="1">
            <a:off x="7807226" y="5250767"/>
            <a:ext cx="399990" cy="345938"/>
          </a:xfrm>
          <a:prstGeom prst="straightConnector1">
            <a:avLst/>
          </a:prstGeom>
          <a:ln w="28575">
            <a:solidFill>
              <a:srgbClr val="569BB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3111CF2-F1F6-4904-B74B-3ED8398E7A2D}"/>
              </a:ext>
            </a:extLst>
          </p:cNvPr>
          <p:cNvSpPr txBox="1"/>
          <p:nvPr/>
        </p:nvSpPr>
        <p:spPr>
          <a:xfrm>
            <a:off x="1238697" y="5485217"/>
            <a:ext cx="2494833" cy="338554"/>
          </a:xfrm>
          <a:prstGeom prst="rect">
            <a:avLst/>
          </a:prstGeom>
          <a:solidFill>
            <a:srgbClr val="B7D4E3"/>
          </a:solidFill>
        </p:spPr>
        <p:txBody>
          <a:bodyPr wrap="squar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CA" sz="1600" b="1"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Immunizations</a:t>
            </a:r>
            <a:endParaRPr kumimoji="0" lang="en-CA" sz="1200" b="1"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endParaRPr>
          </a:p>
        </p:txBody>
      </p:sp>
      <p:cxnSp>
        <p:nvCxnSpPr>
          <p:cNvPr id="20" name="Straight Arrow Connector 19">
            <a:extLst>
              <a:ext uri="{FF2B5EF4-FFF2-40B4-BE49-F238E27FC236}">
                <a16:creationId xmlns:a16="http://schemas.microsoft.com/office/drawing/2014/main" id="{9A7CB658-678C-4EB2-99FA-CEE8999A41B5}"/>
              </a:ext>
            </a:extLst>
          </p:cNvPr>
          <p:cNvCxnSpPr>
            <a:cxnSpLocks/>
            <a:stCxn id="19" idx="3"/>
          </p:cNvCxnSpPr>
          <p:nvPr/>
        </p:nvCxnSpPr>
        <p:spPr>
          <a:xfrm flipV="1">
            <a:off x="3733530" y="5323047"/>
            <a:ext cx="381270" cy="331447"/>
          </a:xfrm>
          <a:prstGeom prst="straightConnector1">
            <a:avLst/>
          </a:prstGeom>
          <a:ln w="28575">
            <a:solidFill>
              <a:srgbClr val="569BB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CE06C5A-563D-4EBE-81BA-41CA7D1FF7CB}"/>
              </a:ext>
            </a:extLst>
          </p:cNvPr>
          <p:cNvCxnSpPr>
            <a:cxnSpLocks/>
            <a:stCxn id="49" idx="1"/>
          </p:cNvCxnSpPr>
          <p:nvPr/>
        </p:nvCxnSpPr>
        <p:spPr>
          <a:xfrm flipH="1" flipV="1">
            <a:off x="7325360" y="6126480"/>
            <a:ext cx="881856" cy="77735"/>
          </a:xfrm>
          <a:prstGeom prst="straightConnector1">
            <a:avLst/>
          </a:prstGeom>
          <a:ln w="28575">
            <a:solidFill>
              <a:srgbClr val="569BB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1988D5CB-0708-47F8-BD11-3DEB67150B7B}"/>
              </a:ext>
            </a:extLst>
          </p:cNvPr>
          <p:cNvSpPr txBox="1"/>
          <p:nvPr/>
        </p:nvSpPr>
        <p:spPr>
          <a:xfrm>
            <a:off x="8207216" y="6034938"/>
            <a:ext cx="2470944" cy="338554"/>
          </a:xfrm>
          <a:prstGeom prst="rect">
            <a:avLst/>
          </a:prstGeom>
          <a:solidFill>
            <a:srgbClr val="B7D4E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Disclosure Message</a:t>
            </a:r>
            <a:endParaRPr kumimoji="0" lang="en-CA" sz="1600" b="1"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32452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9" grpId="0" animBg="1"/>
      <p:bldP spid="4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76104" y="138868"/>
            <a:ext cx="10959008" cy="758957"/>
          </a:xfrm>
        </p:spPr>
        <p:txBody>
          <a:bodyPr>
            <a:normAutofit/>
          </a:bodyPr>
          <a:lstStyle/>
          <a:p>
            <a:r>
              <a:rPr lang="en-US" sz="3600" dirty="0">
                <a:solidFill>
                  <a:srgbClr val="275971"/>
                </a:solidFill>
              </a:rPr>
              <a:t>        CII                 Data Elements                  CPAR</a:t>
            </a:r>
            <a:endParaRPr lang="en-CA" sz="3600" dirty="0">
              <a:solidFill>
                <a:srgbClr val="275971"/>
              </a:solidFill>
            </a:endParaRP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281A5-0AAD-5C43-9874-F8F3A9F5B29A}" type="slidenum">
              <a:rPr kumimoji="0" lang="en-US" sz="900" b="0" i="0" u="none" strike="noStrike" kern="1200" cap="none" spc="0" normalizeH="0" baseline="0" noProof="0" smtClean="0">
                <a:ln>
                  <a:noFill/>
                </a:ln>
                <a:solidFill>
                  <a:prstClr val="black">
                    <a:tint val="75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6" name="Picture 5"/>
          <p:cNvPicPr>
            <a:picLocks noChangeAspect="1"/>
          </p:cNvPicPr>
          <p:nvPr/>
        </p:nvPicPr>
        <p:blipFill>
          <a:blip r:embed="rId3"/>
          <a:stretch>
            <a:fillRect/>
          </a:stretch>
        </p:blipFill>
        <p:spPr>
          <a:xfrm>
            <a:off x="719404" y="939494"/>
            <a:ext cx="2606733" cy="5035559"/>
          </a:xfrm>
          <a:prstGeom prst="rect">
            <a:avLst/>
          </a:prstGeom>
        </p:spPr>
      </p:pic>
      <p:pic>
        <p:nvPicPr>
          <p:cNvPr id="9" name="Picture 8"/>
          <p:cNvPicPr>
            <a:picLocks noChangeAspect="1"/>
          </p:cNvPicPr>
          <p:nvPr/>
        </p:nvPicPr>
        <p:blipFill>
          <a:blip r:embed="rId4"/>
          <a:stretch>
            <a:fillRect/>
          </a:stretch>
        </p:blipFill>
        <p:spPr>
          <a:xfrm>
            <a:off x="6125233" y="939492"/>
            <a:ext cx="2659067" cy="4821037"/>
          </a:xfrm>
          <a:prstGeom prst="rect">
            <a:avLst/>
          </a:prstGeom>
        </p:spPr>
      </p:pic>
      <p:pic>
        <p:nvPicPr>
          <p:cNvPr id="2" name="Picture 1"/>
          <p:cNvPicPr>
            <a:picLocks noChangeAspect="1"/>
          </p:cNvPicPr>
          <p:nvPr/>
        </p:nvPicPr>
        <p:blipFill>
          <a:blip r:embed="rId5"/>
          <a:stretch>
            <a:fillRect/>
          </a:stretch>
        </p:blipFill>
        <p:spPr>
          <a:xfrm>
            <a:off x="8853926" y="940414"/>
            <a:ext cx="2575783" cy="2065199"/>
          </a:xfrm>
          <a:prstGeom prst="rect">
            <a:avLst/>
          </a:prstGeom>
        </p:spPr>
      </p:pic>
      <p:grpSp>
        <p:nvGrpSpPr>
          <p:cNvPr id="5" name="Group 4"/>
          <p:cNvGrpSpPr/>
          <p:nvPr/>
        </p:nvGrpSpPr>
        <p:grpSpPr>
          <a:xfrm>
            <a:off x="8896137" y="3173117"/>
            <a:ext cx="2686263" cy="2677656"/>
            <a:chOff x="8896136" y="3690476"/>
            <a:chExt cx="2686263" cy="2677656"/>
          </a:xfrm>
        </p:grpSpPr>
        <p:sp>
          <p:nvSpPr>
            <p:cNvPr id="11" name="TextBox 10"/>
            <p:cNvSpPr txBox="1"/>
            <p:nvPr/>
          </p:nvSpPr>
          <p:spPr>
            <a:xfrm>
              <a:off x="8896136" y="3690476"/>
              <a:ext cx="2686263" cy="2677656"/>
            </a:xfrm>
            <a:prstGeom prst="rect">
              <a:avLst/>
            </a:prstGeom>
            <a:noFill/>
            <a:ln>
              <a:solidFill>
                <a:srgbClr val="92D050"/>
              </a:solidFill>
              <a:prstDash val="sys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Segoe UI"/>
                  <a:ea typeface="+mn-ea"/>
                  <a:cs typeface="+mn-cs"/>
                </a:rPr>
                <a:t>Encounter Data Element Legend: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Segoe UI"/>
                  <a:ea typeface="+mn-ea"/>
                  <a:cs typeface="+mn-cs"/>
                </a:rPr>
                <a:t> </a:t>
              </a:r>
              <a:endParaRPr kumimoji="0" lang="en-CA" sz="8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a:ea typeface="+mn-ea"/>
                  <a:cs typeface="+mn-cs"/>
                </a:rPr>
                <a:t>      </a:t>
              </a:r>
              <a:r>
                <a:rPr kumimoji="0" lang="en-US" sz="1200" b="1" i="0" u="none" strike="noStrike" kern="1200" cap="none" spc="0" normalizeH="0" baseline="0" noProof="0" dirty="0">
                  <a:ln>
                    <a:noFill/>
                  </a:ln>
                  <a:solidFill>
                    <a:prstClr val="black"/>
                  </a:solidFill>
                  <a:effectLst/>
                  <a:uLnTx/>
                  <a:uFillTx/>
                  <a:latin typeface="Segoe UI"/>
                  <a:ea typeface="+mn-ea"/>
                  <a:cs typeface="+mn-cs"/>
                </a:rPr>
                <a:t>Netcare</a:t>
              </a:r>
              <a:r>
                <a:rPr kumimoji="0" lang="en-US" sz="1200" b="0" i="0" u="none" strike="noStrike" kern="1200" cap="none" spc="0" normalizeH="0" baseline="0" noProof="0" dirty="0">
                  <a:ln>
                    <a:noFill/>
                  </a:ln>
                  <a:solidFill>
                    <a:prstClr val="black"/>
                  </a:solidFill>
                  <a:effectLst/>
                  <a:uLnTx/>
                  <a:uFillTx/>
                  <a:latin typeface="Segoe UI"/>
                  <a:ea typeface="+mn-ea"/>
                  <a:cs typeface="+mn-cs"/>
                </a:rPr>
                <a:t> </a:t>
              </a:r>
              <a:r>
                <a:rPr kumimoji="0" lang="en-US" sz="1100" b="0" i="0" u="none" strike="noStrike" kern="1200" cap="none" spc="0" normalizeH="0" baseline="0" noProof="0" dirty="0">
                  <a:ln>
                    <a:noFill/>
                  </a:ln>
                  <a:solidFill>
                    <a:prstClr val="black"/>
                  </a:solidFill>
                  <a:effectLst/>
                  <a:uLnTx/>
                  <a:uFillTx/>
                  <a:latin typeface="Segoe UI"/>
                  <a:ea typeface="+mn-ea"/>
                  <a:cs typeface="+mn-cs"/>
                </a:rPr>
                <a:t>– indicates data elements</a:t>
              </a:r>
              <a:br>
                <a:rPr kumimoji="0" lang="en-US" sz="1100" b="0" i="0" u="none" strike="noStrike" kern="1200" cap="none" spc="0" normalizeH="0" baseline="0" noProof="0" dirty="0">
                  <a:ln>
                    <a:noFill/>
                  </a:ln>
                  <a:solidFill>
                    <a:prstClr val="black"/>
                  </a:solidFill>
                  <a:effectLst/>
                  <a:uLnTx/>
                  <a:uFillTx/>
                  <a:latin typeface="Segoe UI"/>
                  <a:ea typeface="+mn-ea"/>
                  <a:cs typeface="+mn-cs"/>
                </a:rPr>
              </a:br>
              <a:r>
                <a:rPr kumimoji="0" lang="en-US" sz="1100" b="0" i="0" u="none" strike="noStrike" kern="1200" cap="none" spc="0" normalizeH="0" baseline="0" noProof="0" dirty="0">
                  <a:ln>
                    <a:noFill/>
                  </a:ln>
                  <a:solidFill>
                    <a:prstClr val="black"/>
                  </a:solidFill>
                  <a:effectLst/>
                  <a:uLnTx/>
                  <a:uFillTx/>
                  <a:latin typeface="Segoe UI"/>
                  <a:ea typeface="+mn-ea"/>
                  <a:cs typeface="+mn-cs"/>
                </a:rPr>
                <a:t>published in the current CII     Community Encounter Digest (CED) report and uploaded to Healthcare Data Repository</a:t>
              </a:r>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8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       Indicates data elements uploaded to Healthcare Data Repository</a:t>
              </a:r>
            </a:p>
            <a:p>
              <a:pPr marL="171446" marR="0" lvl="0" indent="-171446" algn="l" defTabSz="914400" rtl="0" eaLnBrk="1" fontAlgn="auto" latinLnBrk="0" hangingPunct="1">
                <a:lnSpc>
                  <a:spcPct val="100000"/>
                </a:lnSpc>
                <a:spcBef>
                  <a:spcPts val="0"/>
                </a:spcBef>
                <a:spcAft>
                  <a:spcPts val="0"/>
                </a:spcAft>
                <a:buClrTx/>
                <a:buSzTx/>
                <a:buFont typeface="Wingdings" panose="05000000000000000000" pitchFamily="2" charset="2"/>
                <a:buChar char="o"/>
                <a:tabLst/>
                <a:defRPr/>
              </a:pPr>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a:ea typeface="+mn-ea"/>
                  <a:cs typeface="+mn-cs"/>
                </a:rPr>
                <a:t>      </a:t>
              </a:r>
              <a:r>
                <a:rPr kumimoji="0" lang="en-US" sz="1200" b="1" i="0" u="none" strike="noStrike" kern="1200" cap="none" spc="0" normalizeH="0" baseline="0" noProof="0" dirty="0">
                  <a:ln>
                    <a:noFill/>
                  </a:ln>
                  <a:solidFill>
                    <a:prstClr val="black"/>
                  </a:solidFill>
                  <a:effectLst/>
                  <a:uLnTx/>
                  <a:uFillTx/>
                  <a:latin typeface="Segoe UI"/>
                  <a:ea typeface="+mn-ea"/>
                  <a:cs typeface="+mn-cs"/>
                </a:rPr>
                <a:t>CPAR</a:t>
              </a:r>
              <a:r>
                <a:rPr kumimoji="0" lang="en-US" sz="1200" b="0" i="0" u="none" strike="noStrike" kern="1200" cap="none" spc="0" normalizeH="0" baseline="0" noProof="0" dirty="0">
                  <a:ln>
                    <a:noFill/>
                  </a:ln>
                  <a:solidFill>
                    <a:prstClr val="black"/>
                  </a:solidFill>
                  <a:effectLst/>
                  <a:uLnTx/>
                  <a:uFillTx/>
                  <a:latin typeface="Segoe UI"/>
                  <a:ea typeface="+mn-ea"/>
                  <a:cs typeface="+mn-cs"/>
                </a:rPr>
                <a:t> </a:t>
              </a:r>
              <a:r>
                <a:rPr kumimoji="0" lang="en-US" sz="1100" b="0" i="0" u="none" strike="noStrike" kern="1200" cap="none" spc="0" normalizeH="0" baseline="0" noProof="0" dirty="0">
                  <a:ln>
                    <a:noFill/>
                  </a:ln>
                  <a:solidFill>
                    <a:prstClr val="black"/>
                  </a:solidFill>
                  <a:effectLst/>
                  <a:uLnTx/>
                  <a:uFillTx/>
                  <a:latin typeface="Segoe UI"/>
                  <a:ea typeface="+mn-ea"/>
                  <a:cs typeface="+mn-cs"/>
                </a:rPr>
                <a:t>– indicates data elements</a:t>
              </a:r>
              <a:br>
                <a:rPr kumimoji="0" lang="en-US" sz="1100" b="0" i="0" u="none" strike="noStrike" kern="1200" cap="none" spc="0" normalizeH="0" baseline="0" noProof="0" dirty="0">
                  <a:ln>
                    <a:noFill/>
                  </a:ln>
                  <a:solidFill>
                    <a:prstClr val="black"/>
                  </a:solidFill>
                  <a:effectLst/>
                  <a:uLnTx/>
                  <a:uFillTx/>
                  <a:latin typeface="Segoe UI"/>
                  <a:ea typeface="+mn-ea"/>
                  <a:cs typeface="+mn-cs"/>
                </a:rPr>
              </a:br>
              <a:r>
                <a:rPr kumimoji="0" lang="en-US" sz="1100" b="0" i="0" u="none" strike="noStrike" kern="1200" cap="none" spc="0" normalizeH="0" baseline="0" noProof="0" dirty="0">
                  <a:ln>
                    <a:noFill/>
                  </a:ln>
                  <a:solidFill>
                    <a:prstClr val="black"/>
                  </a:solidFill>
                  <a:effectLst/>
                  <a:uLnTx/>
                  <a:uFillTx/>
                  <a:latin typeface="Segoe UI"/>
                  <a:ea typeface="+mn-ea"/>
                  <a:cs typeface="+mn-cs"/>
                </a:rPr>
                <a:t>       uploaded to CPAR and Data Repository</a:t>
              </a:r>
              <a:endParaRPr kumimoji="0" lang="en-CA" sz="1100" b="0" i="0" u="none" strike="noStrike" kern="1200" cap="none" spc="0" normalizeH="0" baseline="0" noProof="0" dirty="0">
                <a:ln>
                  <a:noFill/>
                </a:ln>
                <a:solidFill>
                  <a:prstClr val="black"/>
                </a:solidFill>
                <a:effectLst/>
                <a:uLnTx/>
                <a:uFillTx/>
                <a:latin typeface="Segoe UI"/>
                <a:ea typeface="+mn-ea"/>
                <a:cs typeface="+mn-cs"/>
              </a:endParaRPr>
            </a:p>
          </p:txBody>
        </p:sp>
        <p:sp>
          <p:nvSpPr>
            <p:cNvPr id="12" name="Rectangle 11"/>
            <p:cNvSpPr/>
            <p:nvPr/>
          </p:nvSpPr>
          <p:spPr>
            <a:xfrm>
              <a:off x="8996131" y="4341016"/>
              <a:ext cx="135635" cy="132898"/>
            </a:xfrm>
            <a:prstGeom prst="rect">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Segoe UI"/>
                <a:ea typeface="+mn-ea"/>
                <a:cs typeface="+mn-cs"/>
              </a:endParaRPr>
            </a:p>
          </p:txBody>
        </p:sp>
        <p:sp>
          <p:nvSpPr>
            <p:cNvPr id="13" name="Rectangle 12"/>
            <p:cNvSpPr/>
            <p:nvPr/>
          </p:nvSpPr>
          <p:spPr>
            <a:xfrm flipV="1">
              <a:off x="8996131" y="5792641"/>
              <a:ext cx="135635" cy="167533"/>
            </a:xfrm>
            <a:prstGeom prst="rect">
              <a:avLst/>
            </a:prstGeom>
            <a:solidFill>
              <a:schemeClr val="accent1">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Segoe UI"/>
                <a:ea typeface="+mn-ea"/>
                <a:cs typeface="+mn-cs"/>
              </a:endParaRPr>
            </a:p>
          </p:txBody>
        </p:sp>
        <p:sp>
          <p:nvSpPr>
            <p:cNvPr id="14" name="Rectangle 13"/>
            <p:cNvSpPr/>
            <p:nvPr/>
          </p:nvSpPr>
          <p:spPr>
            <a:xfrm>
              <a:off x="8996131" y="5308257"/>
              <a:ext cx="135635" cy="12985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Segoe UI"/>
                <a:ea typeface="+mn-ea"/>
                <a:cs typeface="+mn-cs"/>
              </a:endParaRPr>
            </a:p>
          </p:txBody>
        </p:sp>
      </p:grpSp>
      <p:pic>
        <p:nvPicPr>
          <p:cNvPr id="7" name="Picture 6"/>
          <p:cNvPicPr>
            <a:picLocks noChangeAspect="1"/>
          </p:cNvPicPr>
          <p:nvPr/>
        </p:nvPicPr>
        <p:blipFill>
          <a:blip r:embed="rId6"/>
          <a:stretch>
            <a:fillRect/>
          </a:stretch>
        </p:blipFill>
        <p:spPr>
          <a:xfrm>
            <a:off x="3395760" y="939494"/>
            <a:ext cx="2659848" cy="5035559"/>
          </a:xfrm>
          <a:prstGeom prst="rect">
            <a:avLst/>
          </a:prstGeom>
        </p:spPr>
      </p:pic>
    </p:spTree>
    <p:extLst>
      <p:ext uri="{BB962C8B-B14F-4D97-AF65-F5344CB8AC3E}">
        <p14:creationId xmlns:p14="http://schemas.microsoft.com/office/powerpoint/2010/main" val="629328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B2C0D-125E-4547-A68C-432833CE3998}"/>
              </a:ext>
            </a:extLst>
          </p:cNvPr>
          <p:cNvSpPr>
            <a:spLocks noGrp="1"/>
          </p:cNvSpPr>
          <p:nvPr>
            <p:ph type="title"/>
          </p:nvPr>
        </p:nvSpPr>
        <p:spPr>
          <a:xfrm>
            <a:off x="707613" y="227215"/>
            <a:ext cx="9676464" cy="663123"/>
          </a:xfrm>
        </p:spPr>
        <p:txBody>
          <a:bodyPr/>
          <a:lstStyle/>
          <a:p>
            <a:pPr>
              <a:lnSpc>
                <a:spcPct val="100000"/>
              </a:lnSpc>
            </a:pPr>
            <a:r>
              <a:rPr lang="en-US" dirty="0">
                <a:solidFill>
                  <a:srgbClr val="275971"/>
                </a:solidFill>
              </a:rPr>
              <a:t>Conditions that allow for Encounter information to flow to the CED in Netcare</a:t>
            </a:r>
            <a:endParaRPr lang="en-CA" dirty="0"/>
          </a:p>
        </p:txBody>
      </p:sp>
      <p:sp>
        <p:nvSpPr>
          <p:cNvPr id="3" name="Content Placeholder 2">
            <a:extLst>
              <a:ext uri="{FF2B5EF4-FFF2-40B4-BE49-F238E27FC236}">
                <a16:creationId xmlns:a16="http://schemas.microsoft.com/office/drawing/2014/main" id="{0C142156-EC87-4882-B826-E2A4352BF767}"/>
              </a:ext>
            </a:extLst>
          </p:cNvPr>
          <p:cNvSpPr>
            <a:spLocks noGrp="1"/>
          </p:cNvSpPr>
          <p:nvPr>
            <p:ph idx="1"/>
          </p:nvPr>
        </p:nvSpPr>
        <p:spPr>
          <a:xfrm>
            <a:off x="617743" y="1254164"/>
            <a:ext cx="10710884" cy="4182234"/>
          </a:xfrm>
        </p:spPr>
        <p:txBody>
          <a:bodyPr>
            <a:normAutofit/>
          </a:bodyPr>
          <a:lstStyle/>
          <a:p>
            <a:pPr marL="0" indent="0">
              <a:lnSpc>
                <a:spcPct val="120000"/>
              </a:lnSpc>
              <a:buNone/>
            </a:pPr>
            <a:r>
              <a:rPr lang="en-US" sz="2000" b="1" dirty="0" err="1"/>
              <a:t>Healthquest</a:t>
            </a:r>
            <a:r>
              <a:rPr lang="en-US" sz="2000" b="1" dirty="0"/>
              <a:t> determines if a chart item is valid to submit to CII if </a:t>
            </a:r>
            <a:r>
              <a:rPr lang="en-US" sz="2000" b="1" u="sng" dirty="0"/>
              <a:t>ALL</a:t>
            </a:r>
            <a:r>
              <a:rPr lang="en-US" sz="2000" b="1" dirty="0"/>
              <a:t> the following criteria are met</a:t>
            </a:r>
            <a:r>
              <a:rPr lang="en-US" sz="2000" dirty="0"/>
              <a:t>: </a:t>
            </a:r>
          </a:p>
          <a:p>
            <a:pPr marL="360000" indent="-360000">
              <a:lnSpc>
                <a:spcPct val="120000"/>
              </a:lnSpc>
              <a:buFont typeface="Wingdings" panose="05000000000000000000" pitchFamily="2" charset="2"/>
              <a:buChar char="ü"/>
            </a:pPr>
            <a:r>
              <a:rPr lang="en-US" sz="2000" dirty="0"/>
              <a:t>The provider attached to the chart note is live on CII</a:t>
            </a:r>
          </a:p>
          <a:p>
            <a:pPr marL="360000" indent="-360000">
              <a:lnSpc>
                <a:spcPct val="120000"/>
              </a:lnSpc>
              <a:buFont typeface="Wingdings" panose="05000000000000000000" pitchFamily="2" charset="2"/>
              <a:buChar char="ü"/>
            </a:pPr>
            <a:r>
              <a:rPr lang="en-US" sz="2000" dirty="0"/>
              <a:t>The patient has an appointment and valid demographics.</a:t>
            </a:r>
          </a:p>
          <a:p>
            <a:pPr marL="360000" indent="-360000">
              <a:lnSpc>
                <a:spcPct val="120000"/>
              </a:lnSpc>
              <a:buFont typeface="Wingdings" panose="05000000000000000000" pitchFamily="2" charset="2"/>
              <a:buChar char="ü"/>
            </a:pPr>
            <a:r>
              <a:rPr lang="en-US" sz="2000" dirty="0"/>
              <a:t>The patient is NOT marked as confidential and the chart is NOT marked as Physicians Only.</a:t>
            </a:r>
          </a:p>
          <a:p>
            <a:pPr marL="360000" indent="-360000">
              <a:lnSpc>
                <a:spcPct val="120000"/>
              </a:lnSpc>
              <a:buFont typeface="Wingdings" panose="05000000000000000000" pitchFamily="2" charset="2"/>
              <a:buChar char="ü"/>
            </a:pPr>
            <a:r>
              <a:rPr lang="en-US" sz="2000" dirty="0"/>
              <a:t>The chart note is NOT marked as confidential</a:t>
            </a:r>
          </a:p>
          <a:p>
            <a:pPr marL="360000" indent="-360000">
              <a:lnSpc>
                <a:spcPct val="120000"/>
              </a:lnSpc>
              <a:buFont typeface="Wingdings" panose="05000000000000000000" pitchFamily="2" charset="2"/>
              <a:buChar char="ü"/>
            </a:pPr>
            <a:r>
              <a:rPr lang="en-US" sz="2000" dirty="0"/>
              <a:t>The appointment is marked as Done</a:t>
            </a:r>
          </a:p>
        </p:txBody>
      </p:sp>
      <p:sp>
        <p:nvSpPr>
          <p:cNvPr id="4" name="Slide Number Placeholder 3">
            <a:extLst>
              <a:ext uri="{FF2B5EF4-FFF2-40B4-BE49-F238E27FC236}">
                <a16:creationId xmlns:a16="http://schemas.microsoft.com/office/drawing/2014/main" id="{ABF46F16-3CBB-437C-980B-687B313700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5746B-1A61-4914-9792-FA2C912D93FF}" type="slidenum">
              <a:rPr kumimoji="0" lang="en-CA" sz="9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9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6" name="Picture 5">
            <a:extLst>
              <a:ext uri="{FF2B5EF4-FFF2-40B4-BE49-F238E27FC236}">
                <a16:creationId xmlns:a16="http://schemas.microsoft.com/office/drawing/2014/main" id="{54FE07C6-A6FF-4C1D-A0E4-225EFF75B0B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695238" y="3683518"/>
            <a:ext cx="3900230" cy="2657860"/>
          </a:xfrm>
          <a:prstGeom prst="rect">
            <a:avLst/>
          </a:prstGeom>
          <a:noFill/>
          <a:ln>
            <a:noFill/>
          </a:ln>
        </p:spPr>
      </p:pic>
      <p:sp>
        <p:nvSpPr>
          <p:cNvPr id="9" name="Rectangle 8">
            <a:extLst>
              <a:ext uri="{FF2B5EF4-FFF2-40B4-BE49-F238E27FC236}">
                <a16:creationId xmlns:a16="http://schemas.microsoft.com/office/drawing/2014/main" id="{960BD8E7-4FA7-4F2E-B57B-7B4AC477900D}"/>
              </a:ext>
            </a:extLst>
          </p:cNvPr>
          <p:cNvSpPr/>
          <p:nvPr/>
        </p:nvSpPr>
        <p:spPr>
          <a:xfrm>
            <a:off x="7598746" y="5120532"/>
            <a:ext cx="457201" cy="2077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Arrow Connector 9">
            <a:extLst>
              <a:ext uri="{FF2B5EF4-FFF2-40B4-BE49-F238E27FC236}">
                <a16:creationId xmlns:a16="http://schemas.microsoft.com/office/drawing/2014/main" id="{65170E19-4A40-40DD-AF77-2B5DD4B99B92}"/>
              </a:ext>
            </a:extLst>
          </p:cNvPr>
          <p:cNvCxnSpPr>
            <a:cxnSpLocks/>
            <a:endCxn id="9" idx="1"/>
          </p:cNvCxnSpPr>
          <p:nvPr/>
        </p:nvCxnSpPr>
        <p:spPr>
          <a:xfrm>
            <a:off x="5273749" y="4381540"/>
            <a:ext cx="2324997" cy="8428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2546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059C9-BC6D-8042-AF00-BCCBDEB9A4B7}"/>
              </a:ext>
            </a:extLst>
          </p:cNvPr>
          <p:cNvSpPr>
            <a:spLocks noGrp="1"/>
          </p:cNvSpPr>
          <p:nvPr>
            <p:ph type="title"/>
          </p:nvPr>
        </p:nvSpPr>
        <p:spPr>
          <a:xfrm>
            <a:off x="693821" y="176576"/>
            <a:ext cx="10515600" cy="680039"/>
          </a:xfrm>
        </p:spPr>
        <p:txBody>
          <a:bodyPr>
            <a:normAutofit/>
          </a:bodyPr>
          <a:lstStyle/>
          <a:p>
            <a:r>
              <a:rPr lang="en-US" sz="3600" dirty="0">
                <a:latin typeface="+mn-lt"/>
              </a:rPr>
              <a:t>Sections</a:t>
            </a:r>
          </a:p>
        </p:txBody>
      </p:sp>
      <p:graphicFrame>
        <p:nvGraphicFramePr>
          <p:cNvPr id="4" name="Content Placeholder 3">
            <a:extLst>
              <a:ext uri="{FF2B5EF4-FFF2-40B4-BE49-F238E27FC236}">
                <a16:creationId xmlns:a16="http://schemas.microsoft.com/office/drawing/2014/main" id="{65E80BED-F249-4E49-82B3-4C6F7DAEF75A}"/>
              </a:ext>
            </a:extLst>
          </p:cNvPr>
          <p:cNvGraphicFramePr>
            <a:graphicFrameLocks noGrp="1"/>
          </p:cNvGraphicFramePr>
          <p:nvPr>
            <p:ph idx="1"/>
            <p:extLst>
              <p:ext uri="{D42A27DB-BD31-4B8C-83A1-F6EECF244321}">
                <p14:modId xmlns:p14="http://schemas.microsoft.com/office/powerpoint/2010/main" val="303729980"/>
              </p:ext>
            </p:extLst>
          </p:nvPr>
        </p:nvGraphicFramePr>
        <p:xfrm>
          <a:off x="3021931" y="259080"/>
          <a:ext cx="7782427" cy="6339840"/>
        </p:xfrm>
        <a:graphic>
          <a:graphicData uri="http://schemas.openxmlformats.org/drawingml/2006/table">
            <a:tbl>
              <a:tblPr firstRow="1" bandRow="1">
                <a:tableStyleId>{5C22544A-7EE6-4342-B048-85BDC9FD1C3A}</a:tableStyleId>
              </a:tblPr>
              <a:tblGrid>
                <a:gridCol w="5424237">
                  <a:extLst>
                    <a:ext uri="{9D8B030D-6E8A-4147-A177-3AD203B41FA5}">
                      <a16:colId xmlns:a16="http://schemas.microsoft.com/office/drawing/2014/main" val="2423075800"/>
                    </a:ext>
                  </a:extLst>
                </a:gridCol>
                <a:gridCol w="2358190">
                  <a:extLst>
                    <a:ext uri="{9D8B030D-6E8A-4147-A177-3AD203B41FA5}">
                      <a16:colId xmlns:a16="http://schemas.microsoft.com/office/drawing/2014/main" val="1345607302"/>
                    </a:ext>
                  </a:extLst>
                </a:gridCol>
              </a:tblGrid>
              <a:tr h="370840">
                <a:tc>
                  <a:txBody>
                    <a:bodyPr/>
                    <a:lstStyle/>
                    <a:p>
                      <a:pPr algn="ctr"/>
                      <a:r>
                        <a:rPr lang="en-US" sz="2000" dirty="0"/>
                        <a:t>Section</a:t>
                      </a:r>
                    </a:p>
                  </a:txBody>
                  <a:tcPr>
                    <a:solidFill>
                      <a:srgbClr val="388690"/>
                    </a:solidFill>
                  </a:tcPr>
                </a:tc>
                <a:tc>
                  <a:txBody>
                    <a:bodyPr/>
                    <a:lstStyle/>
                    <a:p>
                      <a:pPr algn="ctr"/>
                      <a:r>
                        <a:rPr lang="en-US" sz="2000" dirty="0"/>
                        <a:t>Slides</a:t>
                      </a:r>
                    </a:p>
                  </a:txBody>
                  <a:tcPr>
                    <a:solidFill>
                      <a:srgbClr val="388690"/>
                    </a:solidFill>
                  </a:tcPr>
                </a:tc>
                <a:extLst>
                  <a:ext uri="{0D108BD9-81ED-4DB2-BD59-A6C34878D82A}">
                    <a16:rowId xmlns:a16="http://schemas.microsoft.com/office/drawing/2014/main" val="195706627"/>
                  </a:ext>
                </a:extLst>
              </a:tr>
              <a:tr h="370840">
                <a:tc>
                  <a:txBody>
                    <a:bodyPr/>
                    <a:lstStyle/>
                    <a:p>
                      <a:r>
                        <a:rPr lang="en-US" sz="2000" dirty="0"/>
                        <a:t>Where did CII/CPAR come from?</a:t>
                      </a:r>
                    </a:p>
                  </a:txBody>
                  <a:tcPr>
                    <a:solidFill>
                      <a:srgbClr val="86C7D0"/>
                    </a:solidFill>
                  </a:tcPr>
                </a:tc>
                <a:tc>
                  <a:txBody>
                    <a:bodyPr/>
                    <a:lstStyle/>
                    <a:p>
                      <a:pPr algn="ctr"/>
                      <a:r>
                        <a:rPr lang="en-US" sz="2000" dirty="0"/>
                        <a:t>3</a:t>
                      </a:r>
                    </a:p>
                  </a:txBody>
                  <a:tcPr>
                    <a:solidFill>
                      <a:srgbClr val="86C7D0"/>
                    </a:solidFill>
                  </a:tcPr>
                </a:tc>
                <a:extLst>
                  <a:ext uri="{0D108BD9-81ED-4DB2-BD59-A6C34878D82A}">
                    <a16:rowId xmlns:a16="http://schemas.microsoft.com/office/drawing/2014/main" val="26616262"/>
                  </a:ext>
                </a:extLst>
              </a:tr>
              <a:tr h="370840">
                <a:tc>
                  <a:txBody>
                    <a:bodyPr/>
                    <a:lstStyle/>
                    <a:p>
                      <a:r>
                        <a:rPr lang="en-US" sz="2000" dirty="0"/>
                        <a:t>Why CII/CPAR?</a:t>
                      </a:r>
                    </a:p>
                  </a:txBody>
                  <a:tcPr>
                    <a:solidFill>
                      <a:srgbClr val="86C7D0"/>
                    </a:solidFill>
                  </a:tcPr>
                </a:tc>
                <a:tc>
                  <a:txBody>
                    <a:bodyPr/>
                    <a:lstStyle/>
                    <a:p>
                      <a:pPr algn="ctr"/>
                      <a:r>
                        <a:rPr lang="en-US" sz="2000" dirty="0"/>
                        <a:t>4-8</a:t>
                      </a:r>
                    </a:p>
                  </a:txBody>
                  <a:tcPr>
                    <a:solidFill>
                      <a:srgbClr val="86C7D0"/>
                    </a:solidFill>
                  </a:tcPr>
                </a:tc>
                <a:extLst>
                  <a:ext uri="{0D108BD9-81ED-4DB2-BD59-A6C34878D82A}">
                    <a16:rowId xmlns:a16="http://schemas.microsoft.com/office/drawing/2014/main" val="3416471768"/>
                  </a:ext>
                </a:extLst>
              </a:tr>
              <a:tr h="370840">
                <a:tc>
                  <a:txBody>
                    <a:bodyPr/>
                    <a:lstStyle/>
                    <a:p>
                      <a:r>
                        <a:rPr lang="en-US" sz="2000" dirty="0"/>
                        <a:t>What are CII/CPAR?</a:t>
                      </a:r>
                    </a:p>
                  </a:txBody>
                  <a:tcPr>
                    <a:solidFill>
                      <a:srgbClr val="86C7D0"/>
                    </a:solidFill>
                  </a:tcPr>
                </a:tc>
                <a:tc>
                  <a:txBody>
                    <a:bodyPr/>
                    <a:lstStyle/>
                    <a:p>
                      <a:pPr algn="ctr"/>
                      <a:r>
                        <a:rPr lang="en-US" sz="2000" dirty="0"/>
                        <a:t>9-13</a:t>
                      </a:r>
                    </a:p>
                  </a:txBody>
                  <a:tcPr>
                    <a:solidFill>
                      <a:srgbClr val="86C7D0"/>
                    </a:solidFill>
                  </a:tcPr>
                </a:tc>
                <a:extLst>
                  <a:ext uri="{0D108BD9-81ED-4DB2-BD59-A6C34878D82A}">
                    <a16:rowId xmlns:a16="http://schemas.microsoft.com/office/drawing/2014/main" val="3673208050"/>
                  </a:ext>
                </a:extLst>
              </a:tr>
              <a:tr h="370840">
                <a:tc>
                  <a:txBody>
                    <a:bodyPr/>
                    <a:lstStyle/>
                    <a:p>
                      <a:r>
                        <a:rPr lang="en-US" sz="2000" dirty="0"/>
                        <a:t>How do they work?</a:t>
                      </a:r>
                    </a:p>
                  </a:txBody>
                  <a:tcPr>
                    <a:solidFill>
                      <a:srgbClr val="86C7D0"/>
                    </a:solidFill>
                  </a:tcPr>
                </a:tc>
                <a:tc>
                  <a:txBody>
                    <a:bodyPr/>
                    <a:lstStyle/>
                    <a:p>
                      <a:pPr algn="ctr"/>
                      <a:r>
                        <a:rPr lang="en-US" sz="2000" dirty="0"/>
                        <a:t>14-20</a:t>
                      </a:r>
                    </a:p>
                  </a:txBody>
                  <a:tcPr>
                    <a:solidFill>
                      <a:srgbClr val="86C7D0"/>
                    </a:solidFill>
                  </a:tcPr>
                </a:tc>
                <a:extLst>
                  <a:ext uri="{0D108BD9-81ED-4DB2-BD59-A6C34878D82A}">
                    <a16:rowId xmlns:a16="http://schemas.microsoft.com/office/drawing/2014/main" val="2577838423"/>
                  </a:ext>
                </a:extLst>
              </a:tr>
              <a:tr h="370840">
                <a:tc>
                  <a:txBody>
                    <a:bodyPr/>
                    <a:lstStyle/>
                    <a:p>
                      <a:r>
                        <a:rPr lang="en-US" sz="2000" dirty="0"/>
                        <a:t>Data Mapping - Encounters</a:t>
                      </a:r>
                    </a:p>
                  </a:txBody>
                  <a:tcPr>
                    <a:solidFill>
                      <a:srgbClr val="86C7D0"/>
                    </a:solidFill>
                  </a:tcPr>
                </a:tc>
                <a:tc>
                  <a:txBody>
                    <a:bodyPr/>
                    <a:lstStyle/>
                    <a:p>
                      <a:pPr algn="ctr"/>
                      <a:r>
                        <a:rPr lang="en-US" sz="2000" dirty="0"/>
                        <a:t>21-30</a:t>
                      </a:r>
                    </a:p>
                  </a:txBody>
                  <a:tcPr>
                    <a:solidFill>
                      <a:srgbClr val="86C7D0"/>
                    </a:solidFill>
                  </a:tcPr>
                </a:tc>
                <a:extLst>
                  <a:ext uri="{0D108BD9-81ED-4DB2-BD59-A6C34878D82A}">
                    <a16:rowId xmlns:a16="http://schemas.microsoft.com/office/drawing/2014/main" val="1389648824"/>
                  </a:ext>
                </a:extLst>
              </a:tr>
              <a:tr h="370840">
                <a:tc>
                  <a:txBody>
                    <a:bodyPr/>
                    <a:lstStyle/>
                    <a:p>
                      <a:r>
                        <a:rPr lang="en-US" sz="2000" dirty="0"/>
                        <a:t>EMR Confidentiality</a:t>
                      </a:r>
                    </a:p>
                  </a:txBody>
                  <a:tcPr>
                    <a:solidFill>
                      <a:srgbClr val="86C7D0"/>
                    </a:solidFill>
                  </a:tcPr>
                </a:tc>
                <a:tc>
                  <a:txBody>
                    <a:bodyPr/>
                    <a:lstStyle/>
                    <a:p>
                      <a:pPr algn="ctr"/>
                      <a:r>
                        <a:rPr lang="en-US" sz="2000" dirty="0"/>
                        <a:t>31-32</a:t>
                      </a:r>
                    </a:p>
                  </a:txBody>
                  <a:tcPr>
                    <a:solidFill>
                      <a:srgbClr val="86C7D0"/>
                    </a:solidFill>
                  </a:tcPr>
                </a:tc>
                <a:extLst>
                  <a:ext uri="{0D108BD9-81ED-4DB2-BD59-A6C34878D82A}">
                    <a16:rowId xmlns:a16="http://schemas.microsoft.com/office/drawing/2014/main" val="1072242715"/>
                  </a:ext>
                </a:extLst>
              </a:tr>
              <a:tr h="370840">
                <a:tc>
                  <a:txBody>
                    <a:bodyPr/>
                    <a:lstStyle/>
                    <a:p>
                      <a:r>
                        <a:rPr lang="en-US" sz="2000" dirty="0"/>
                        <a:t>Sending Consult Reports</a:t>
                      </a:r>
                    </a:p>
                  </a:txBody>
                  <a:tcPr>
                    <a:solidFill>
                      <a:srgbClr val="86C7D0"/>
                    </a:solidFill>
                  </a:tcPr>
                </a:tc>
                <a:tc>
                  <a:txBody>
                    <a:bodyPr/>
                    <a:lstStyle/>
                    <a:p>
                      <a:pPr algn="ctr"/>
                      <a:r>
                        <a:rPr lang="en-US" sz="2000" dirty="0"/>
                        <a:t>33-38</a:t>
                      </a:r>
                    </a:p>
                  </a:txBody>
                  <a:tcPr>
                    <a:solidFill>
                      <a:srgbClr val="86C7D0"/>
                    </a:solidFill>
                  </a:tcPr>
                </a:tc>
                <a:extLst>
                  <a:ext uri="{0D108BD9-81ED-4DB2-BD59-A6C34878D82A}">
                    <a16:rowId xmlns:a16="http://schemas.microsoft.com/office/drawing/2014/main" val="1239518977"/>
                  </a:ext>
                </a:extLst>
              </a:tr>
              <a:tr h="370840">
                <a:tc>
                  <a:txBody>
                    <a:bodyPr/>
                    <a:lstStyle/>
                    <a:p>
                      <a:r>
                        <a:rPr lang="en-US" sz="2000" dirty="0"/>
                        <a:t>Sending Panels to CPAR</a:t>
                      </a:r>
                    </a:p>
                  </a:txBody>
                  <a:tcPr>
                    <a:solidFill>
                      <a:srgbClr val="86C7D0"/>
                    </a:solidFill>
                  </a:tcPr>
                </a:tc>
                <a:tc>
                  <a:txBody>
                    <a:bodyPr/>
                    <a:lstStyle/>
                    <a:p>
                      <a:pPr algn="ctr"/>
                      <a:r>
                        <a:rPr lang="en-US" sz="2000" dirty="0"/>
                        <a:t>39-43</a:t>
                      </a:r>
                    </a:p>
                  </a:txBody>
                  <a:tcPr>
                    <a:solidFill>
                      <a:srgbClr val="86C7D0"/>
                    </a:solidFill>
                  </a:tcPr>
                </a:tc>
                <a:extLst>
                  <a:ext uri="{0D108BD9-81ED-4DB2-BD59-A6C34878D82A}">
                    <a16:rowId xmlns:a16="http://schemas.microsoft.com/office/drawing/2014/main" val="869049907"/>
                  </a:ext>
                </a:extLst>
              </a:tr>
              <a:tr h="370840">
                <a:tc>
                  <a:txBody>
                    <a:bodyPr/>
                    <a:lstStyle/>
                    <a:p>
                      <a:r>
                        <a:rPr lang="en-US" sz="2000" dirty="0"/>
                        <a:t>Future State</a:t>
                      </a:r>
                    </a:p>
                  </a:txBody>
                  <a:tcPr>
                    <a:solidFill>
                      <a:srgbClr val="86C7D0"/>
                    </a:solidFill>
                  </a:tcPr>
                </a:tc>
                <a:tc>
                  <a:txBody>
                    <a:bodyPr/>
                    <a:lstStyle/>
                    <a:p>
                      <a:pPr algn="ctr"/>
                      <a:r>
                        <a:rPr lang="en-US" sz="2000" dirty="0"/>
                        <a:t>44</a:t>
                      </a:r>
                    </a:p>
                  </a:txBody>
                  <a:tcPr>
                    <a:solidFill>
                      <a:srgbClr val="86C7D0"/>
                    </a:solidFill>
                  </a:tcPr>
                </a:tc>
                <a:extLst>
                  <a:ext uri="{0D108BD9-81ED-4DB2-BD59-A6C34878D82A}">
                    <a16:rowId xmlns:a16="http://schemas.microsoft.com/office/drawing/2014/main" val="4263331644"/>
                  </a:ext>
                </a:extLst>
              </a:tr>
              <a:tr h="370840">
                <a:tc>
                  <a:txBody>
                    <a:bodyPr/>
                    <a:lstStyle/>
                    <a:p>
                      <a:r>
                        <a:rPr lang="en-US" sz="2000" dirty="0" err="1"/>
                        <a:t>eNotifications</a:t>
                      </a:r>
                      <a:endParaRPr lang="en-US" sz="2000" dirty="0"/>
                    </a:p>
                  </a:txBody>
                  <a:tcPr>
                    <a:solidFill>
                      <a:srgbClr val="86C7D0"/>
                    </a:solidFill>
                  </a:tcPr>
                </a:tc>
                <a:tc>
                  <a:txBody>
                    <a:bodyPr/>
                    <a:lstStyle/>
                    <a:p>
                      <a:pPr algn="ctr"/>
                      <a:r>
                        <a:rPr lang="en-US" sz="2000" dirty="0"/>
                        <a:t>45-46</a:t>
                      </a:r>
                    </a:p>
                  </a:txBody>
                  <a:tcPr>
                    <a:solidFill>
                      <a:srgbClr val="86C7D0"/>
                    </a:solidFill>
                  </a:tcPr>
                </a:tc>
                <a:extLst>
                  <a:ext uri="{0D108BD9-81ED-4DB2-BD59-A6C34878D82A}">
                    <a16:rowId xmlns:a16="http://schemas.microsoft.com/office/drawing/2014/main" val="1450939243"/>
                  </a:ext>
                </a:extLst>
              </a:tr>
              <a:tr h="370840">
                <a:tc>
                  <a:txBody>
                    <a:bodyPr/>
                    <a:lstStyle/>
                    <a:p>
                      <a:r>
                        <a:rPr lang="en-US" sz="2000" dirty="0"/>
                        <a:t>Benefits of CII/CPAR</a:t>
                      </a:r>
                    </a:p>
                  </a:txBody>
                  <a:tcPr>
                    <a:solidFill>
                      <a:srgbClr val="86C7D0"/>
                    </a:solidFill>
                  </a:tcPr>
                </a:tc>
                <a:tc>
                  <a:txBody>
                    <a:bodyPr/>
                    <a:lstStyle/>
                    <a:p>
                      <a:pPr algn="ctr"/>
                      <a:r>
                        <a:rPr lang="en-US" sz="2000" dirty="0"/>
                        <a:t>47</a:t>
                      </a:r>
                    </a:p>
                  </a:txBody>
                  <a:tcPr>
                    <a:solidFill>
                      <a:srgbClr val="86C7D0"/>
                    </a:solidFill>
                  </a:tcPr>
                </a:tc>
                <a:extLst>
                  <a:ext uri="{0D108BD9-81ED-4DB2-BD59-A6C34878D82A}">
                    <a16:rowId xmlns:a16="http://schemas.microsoft.com/office/drawing/2014/main" val="772136007"/>
                  </a:ext>
                </a:extLst>
              </a:tr>
              <a:tr h="370840">
                <a:tc>
                  <a:txBody>
                    <a:bodyPr/>
                    <a:lstStyle/>
                    <a:p>
                      <a:r>
                        <a:rPr lang="en-US" sz="2000" dirty="0"/>
                        <a:t>Readiness Criteria</a:t>
                      </a:r>
                    </a:p>
                  </a:txBody>
                  <a:tcPr>
                    <a:solidFill>
                      <a:srgbClr val="86C7D0"/>
                    </a:solidFill>
                  </a:tcPr>
                </a:tc>
                <a:tc>
                  <a:txBody>
                    <a:bodyPr/>
                    <a:lstStyle/>
                    <a:p>
                      <a:pPr algn="ctr"/>
                      <a:r>
                        <a:rPr lang="en-US" sz="2000" dirty="0"/>
                        <a:t>48-56</a:t>
                      </a:r>
                    </a:p>
                  </a:txBody>
                  <a:tcPr>
                    <a:solidFill>
                      <a:srgbClr val="86C7D0"/>
                    </a:solidFill>
                  </a:tcPr>
                </a:tc>
                <a:extLst>
                  <a:ext uri="{0D108BD9-81ED-4DB2-BD59-A6C34878D82A}">
                    <a16:rowId xmlns:a16="http://schemas.microsoft.com/office/drawing/2014/main" val="2270939112"/>
                  </a:ext>
                </a:extLst>
              </a:tr>
              <a:tr h="370840">
                <a:tc>
                  <a:txBody>
                    <a:bodyPr/>
                    <a:lstStyle/>
                    <a:p>
                      <a:r>
                        <a:rPr lang="en-US" sz="2000" dirty="0"/>
                        <a:t>What must physicians do? What is optional?</a:t>
                      </a:r>
                    </a:p>
                  </a:txBody>
                  <a:tcPr>
                    <a:solidFill>
                      <a:srgbClr val="86C7D0"/>
                    </a:solidFill>
                  </a:tcPr>
                </a:tc>
                <a:tc>
                  <a:txBody>
                    <a:bodyPr/>
                    <a:lstStyle/>
                    <a:p>
                      <a:pPr algn="ctr"/>
                      <a:r>
                        <a:rPr lang="en-US" sz="2000" dirty="0"/>
                        <a:t>57-59</a:t>
                      </a:r>
                    </a:p>
                  </a:txBody>
                  <a:tcPr>
                    <a:solidFill>
                      <a:srgbClr val="86C7D0"/>
                    </a:solidFill>
                  </a:tcPr>
                </a:tc>
                <a:extLst>
                  <a:ext uri="{0D108BD9-81ED-4DB2-BD59-A6C34878D82A}">
                    <a16:rowId xmlns:a16="http://schemas.microsoft.com/office/drawing/2014/main" val="3088277820"/>
                  </a:ext>
                </a:extLst>
              </a:tr>
              <a:tr h="370840">
                <a:tc>
                  <a:txBody>
                    <a:bodyPr/>
                    <a:lstStyle/>
                    <a:p>
                      <a:r>
                        <a:rPr lang="en-US" sz="2000" dirty="0"/>
                        <a:t>Next steps once you’re ready</a:t>
                      </a:r>
                    </a:p>
                  </a:txBody>
                  <a:tcPr>
                    <a:solidFill>
                      <a:srgbClr val="86C7D0"/>
                    </a:solidFill>
                  </a:tcPr>
                </a:tc>
                <a:tc>
                  <a:txBody>
                    <a:bodyPr/>
                    <a:lstStyle/>
                    <a:p>
                      <a:pPr algn="ctr"/>
                      <a:r>
                        <a:rPr lang="en-US" sz="2000" dirty="0"/>
                        <a:t>60-64</a:t>
                      </a:r>
                    </a:p>
                  </a:txBody>
                  <a:tcPr>
                    <a:solidFill>
                      <a:srgbClr val="86C7D0"/>
                    </a:solidFill>
                  </a:tcPr>
                </a:tc>
                <a:extLst>
                  <a:ext uri="{0D108BD9-81ED-4DB2-BD59-A6C34878D82A}">
                    <a16:rowId xmlns:a16="http://schemas.microsoft.com/office/drawing/2014/main" val="1473682400"/>
                  </a:ext>
                </a:extLst>
              </a:tr>
              <a:tr h="370840">
                <a:tc>
                  <a:txBody>
                    <a:bodyPr/>
                    <a:lstStyle/>
                    <a:p>
                      <a:r>
                        <a:rPr lang="en-US" sz="2000" dirty="0"/>
                        <a:t>Pre Go-Live tips</a:t>
                      </a:r>
                    </a:p>
                  </a:txBody>
                  <a:tcPr>
                    <a:solidFill>
                      <a:srgbClr val="86C7D0"/>
                    </a:solidFill>
                  </a:tcPr>
                </a:tc>
                <a:tc>
                  <a:txBody>
                    <a:bodyPr/>
                    <a:lstStyle/>
                    <a:p>
                      <a:pPr algn="ctr"/>
                      <a:r>
                        <a:rPr lang="en-US" sz="2000" dirty="0"/>
                        <a:t>65-70</a:t>
                      </a:r>
                    </a:p>
                  </a:txBody>
                  <a:tcPr>
                    <a:solidFill>
                      <a:srgbClr val="86C7D0"/>
                    </a:solidFill>
                  </a:tcPr>
                </a:tc>
                <a:extLst>
                  <a:ext uri="{0D108BD9-81ED-4DB2-BD59-A6C34878D82A}">
                    <a16:rowId xmlns:a16="http://schemas.microsoft.com/office/drawing/2014/main" val="3103482127"/>
                  </a:ext>
                </a:extLst>
              </a:tr>
            </a:tbl>
          </a:graphicData>
        </a:graphic>
      </p:graphicFrame>
    </p:spTree>
    <p:extLst>
      <p:ext uri="{BB962C8B-B14F-4D97-AF65-F5344CB8AC3E}">
        <p14:creationId xmlns:p14="http://schemas.microsoft.com/office/powerpoint/2010/main" val="827540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98882-9E56-4182-A1E4-6CC3065F0399}"/>
              </a:ext>
            </a:extLst>
          </p:cNvPr>
          <p:cNvSpPr>
            <a:spLocks noGrp="1"/>
          </p:cNvSpPr>
          <p:nvPr>
            <p:ph type="title"/>
          </p:nvPr>
        </p:nvSpPr>
        <p:spPr/>
        <p:txBody>
          <a:bodyPr/>
          <a:lstStyle/>
          <a:p>
            <a:r>
              <a:rPr lang="en-US" dirty="0"/>
              <a:t>Encounters- EMR Checklist Before Go-Live</a:t>
            </a:r>
            <a:endParaRPr lang="en-CA" dirty="0"/>
          </a:p>
        </p:txBody>
      </p:sp>
      <p:sp>
        <p:nvSpPr>
          <p:cNvPr id="4" name="Slide Number Placeholder 3">
            <a:extLst>
              <a:ext uri="{FF2B5EF4-FFF2-40B4-BE49-F238E27FC236}">
                <a16:creationId xmlns:a16="http://schemas.microsoft.com/office/drawing/2014/main" id="{83BD1EB9-0E7D-4FF4-8C6D-0E9796DB3A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5746B-1A61-4914-9792-FA2C912D93FF}" type="slidenum">
              <a:rPr kumimoji="0" lang="en-CA" sz="9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CA" sz="9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2" name="Content Placeholder 2">
            <a:extLst>
              <a:ext uri="{FF2B5EF4-FFF2-40B4-BE49-F238E27FC236}">
                <a16:creationId xmlns:a16="http://schemas.microsoft.com/office/drawing/2014/main" id="{9382B797-E5DF-4855-BE72-BC405F5929FF}"/>
              </a:ext>
            </a:extLst>
          </p:cNvPr>
          <p:cNvSpPr>
            <a:spLocks noGrp="1"/>
          </p:cNvSpPr>
          <p:nvPr>
            <p:ph idx="1"/>
          </p:nvPr>
        </p:nvSpPr>
        <p:spPr>
          <a:xfrm>
            <a:off x="291303" y="984374"/>
            <a:ext cx="6571751" cy="5359361"/>
          </a:xfrm>
        </p:spPr>
        <p:txBody>
          <a:bodyPr>
            <a:normAutofit fontScale="92500"/>
          </a:bodyPr>
          <a:lstStyle/>
          <a:p>
            <a:pPr marL="0" indent="0">
              <a:lnSpc>
                <a:spcPct val="120000"/>
              </a:lnSpc>
              <a:buNone/>
            </a:pPr>
            <a:r>
              <a:rPr lang="en-US" sz="2400" b="1" dirty="0"/>
              <a:t>For Providers Submitting Encounters:</a:t>
            </a:r>
          </a:p>
          <a:p>
            <a:pPr>
              <a:lnSpc>
                <a:spcPct val="120000"/>
              </a:lnSpc>
              <a:spcBef>
                <a:spcPts val="600"/>
              </a:spcBef>
              <a:buFont typeface="Wingdings" panose="05000000000000000000" pitchFamily="2" charset="2"/>
              <a:buChar char="ü"/>
            </a:pPr>
            <a:r>
              <a:rPr lang="en-US" sz="2000" dirty="0"/>
              <a:t>Register for CII with eHealth Support Services</a:t>
            </a:r>
          </a:p>
          <a:p>
            <a:pPr>
              <a:lnSpc>
                <a:spcPct val="120000"/>
              </a:lnSpc>
              <a:spcBef>
                <a:spcPts val="600"/>
              </a:spcBef>
              <a:buFont typeface="Wingdings" panose="05000000000000000000" pitchFamily="2" charset="2"/>
              <a:buChar char="ü"/>
            </a:pPr>
            <a:r>
              <a:rPr lang="en-US" sz="2000" dirty="0"/>
              <a:t>Configure the Doctor Card</a:t>
            </a:r>
          </a:p>
          <a:p>
            <a:pPr marL="914400" lvl="1" indent="-457200">
              <a:spcBef>
                <a:spcPts val="0"/>
              </a:spcBef>
              <a:buFont typeface="+mj-lt"/>
              <a:buAutoNum type="arabicPeriod"/>
            </a:pPr>
            <a:r>
              <a:rPr lang="en-CA" sz="2000" dirty="0">
                <a:ea typeface="Arial" panose="020B0604020202020204" pitchFamily="34" charset="0"/>
              </a:rPr>
              <a:t>Open the practitioner’s Client Card</a:t>
            </a:r>
          </a:p>
          <a:p>
            <a:pPr marL="914400" lvl="1" indent="-457200">
              <a:spcBef>
                <a:spcPts val="0"/>
              </a:spcBef>
              <a:buFont typeface="+mj-lt"/>
              <a:buAutoNum type="arabicPeriod"/>
            </a:pPr>
            <a:r>
              <a:rPr lang="en-CA" sz="2000" dirty="0">
                <a:ea typeface="Arial" panose="020B0604020202020204" pitchFamily="34" charset="0"/>
              </a:rPr>
              <a:t>Select the Doctor tab</a:t>
            </a:r>
          </a:p>
          <a:p>
            <a:pPr marL="914400" lvl="1" indent="-457200">
              <a:spcBef>
                <a:spcPts val="0"/>
              </a:spcBef>
              <a:buFont typeface="+mj-lt"/>
              <a:buAutoNum type="arabicPeriod"/>
            </a:pPr>
            <a:r>
              <a:rPr lang="en-CA" sz="2000" dirty="0">
                <a:ea typeface="Arial" panose="020B0604020202020204" pitchFamily="34" charset="0"/>
              </a:rPr>
              <a:t>Select the appropriate option from the CII Export menu to send encounter information to Netcare:</a:t>
            </a:r>
          </a:p>
          <a:p>
            <a:pPr marL="1260000" lvl="1" indent="-252000">
              <a:spcBef>
                <a:spcPts val="0"/>
              </a:spcBef>
              <a:tabLst>
                <a:tab pos="211138" algn="l"/>
              </a:tabLst>
            </a:pPr>
            <a:r>
              <a:rPr lang="en-CA" sz="1800" b="1" dirty="0"/>
              <a:t>Both: </a:t>
            </a:r>
            <a:r>
              <a:rPr lang="en-CA" sz="1800" dirty="0"/>
              <a:t>both Encounter Data and Consult Reports are sent to Alberta Netcare</a:t>
            </a:r>
          </a:p>
          <a:p>
            <a:pPr marL="1260000" lvl="1" indent="-252000">
              <a:spcBef>
                <a:spcPts val="0"/>
              </a:spcBef>
              <a:tabLst>
                <a:tab pos="211138" algn="l"/>
              </a:tabLst>
            </a:pPr>
            <a:r>
              <a:rPr lang="en-CA" sz="1800" b="1" dirty="0"/>
              <a:t>Specialist: </a:t>
            </a:r>
            <a:r>
              <a:rPr lang="en-CA" sz="1800" dirty="0">
                <a:solidFill>
                  <a:schemeClr val="tx1"/>
                </a:solidFill>
              </a:rPr>
              <a:t>for specialists who wish to submit only consult reports</a:t>
            </a:r>
          </a:p>
          <a:p>
            <a:pPr marL="1260000" marR="0" lvl="1" indent="-252000" fontAlgn="auto">
              <a:spcBef>
                <a:spcPts val="0"/>
              </a:spcBef>
              <a:spcAft>
                <a:spcPts val="0"/>
              </a:spcAft>
              <a:buClrTx/>
              <a:buSzTx/>
              <a:tabLst>
                <a:tab pos="211138" algn="l"/>
              </a:tabLst>
              <a:defRPr/>
            </a:pPr>
            <a:r>
              <a:rPr lang="en-CA" sz="1800" b="1" dirty="0"/>
              <a:t>GP: </a:t>
            </a:r>
            <a:r>
              <a:rPr lang="en-CA" sz="1800" dirty="0">
                <a:solidFill>
                  <a:schemeClr val="tx1"/>
                </a:solidFill>
              </a:rPr>
              <a:t>for providers with panels who only want to send encounter information to Netcare.</a:t>
            </a:r>
          </a:p>
          <a:p>
            <a:pPr marL="1260000" lvl="1" indent="-252000">
              <a:spcBef>
                <a:spcPts val="0"/>
              </a:spcBef>
              <a:tabLst>
                <a:tab pos="211138" algn="l"/>
              </a:tabLst>
            </a:pPr>
            <a:r>
              <a:rPr lang="en-CA" sz="1800" b="1" dirty="0"/>
              <a:t>No Export: </a:t>
            </a:r>
            <a:r>
              <a:rPr lang="en-CA" sz="1800" dirty="0">
                <a:solidFill>
                  <a:schemeClr val="tx1"/>
                </a:solidFill>
              </a:rPr>
              <a:t>for specialists who would not like any information sent </a:t>
            </a:r>
            <a:r>
              <a:rPr lang="en-CA" sz="1800" dirty="0">
                <a:solidFill>
                  <a:schemeClr val="tx1"/>
                </a:solidFill>
                <a:ea typeface="Arial" panose="020B0604020202020204" pitchFamily="34" charset="0"/>
              </a:rPr>
              <a:t>to Alberta Netcare</a:t>
            </a:r>
            <a:r>
              <a:rPr lang="en-CA" sz="1800" dirty="0">
                <a:solidFill>
                  <a:schemeClr val="tx1"/>
                </a:solidFill>
              </a:rPr>
              <a:t> </a:t>
            </a:r>
          </a:p>
          <a:p>
            <a:pPr>
              <a:lnSpc>
                <a:spcPct val="120000"/>
              </a:lnSpc>
              <a:spcBef>
                <a:spcPts val="600"/>
              </a:spcBef>
              <a:buFont typeface="Wingdings" panose="05000000000000000000" pitchFamily="2" charset="2"/>
              <a:buChar char="ü"/>
            </a:pPr>
            <a:r>
              <a:rPr lang="en-US" sz="2000" dirty="0"/>
              <a:t>Determine which EMR fields map to the CED</a:t>
            </a:r>
          </a:p>
          <a:p>
            <a:pPr>
              <a:lnSpc>
                <a:spcPct val="120000"/>
              </a:lnSpc>
              <a:buFont typeface="Wingdings" panose="05000000000000000000" pitchFamily="2" charset="2"/>
              <a:buChar char="ü"/>
            </a:pPr>
            <a:r>
              <a:rPr lang="en-US" sz="2000" dirty="0"/>
              <a:t>Understand how to prevent encounter data from sending</a:t>
            </a:r>
            <a:endParaRPr lang="en-US" sz="2800" dirty="0"/>
          </a:p>
        </p:txBody>
      </p:sp>
      <p:pic>
        <p:nvPicPr>
          <p:cNvPr id="8" name="Picture 7">
            <a:extLst>
              <a:ext uri="{FF2B5EF4-FFF2-40B4-BE49-F238E27FC236}">
                <a16:creationId xmlns:a16="http://schemas.microsoft.com/office/drawing/2014/main" id="{38B305DD-A056-403B-AEAA-259286C6474E}"/>
              </a:ext>
            </a:extLst>
          </p:cNvPr>
          <p:cNvPicPr>
            <a:picLocks noChangeAspect="1"/>
          </p:cNvPicPr>
          <p:nvPr/>
        </p:nvPicPr>
        <p:blipFill>
          <a:blip r:embed="rId3"/>
          <a:stretch>
            <a:fillRect/>
          </a:stretch>
        </p:blipFill>
        <p:spPr>
          <a:xfrm>
            <a:off x="6863054" y="1881254"/>
            <a:ext cx="5037643" cy="3095491"/>
          </a:xfrm>
          <a:prstGeom prst="rect">
            <a:avLst/>
          </a:prstGeom>
        </p:spPr>
      </p:pic>
    </p:spTree>
    <p:extLst>
      <p:ext uri="{BB962C8B-B14F-4D97-AF65-F5344CB8AC3E}">
        <p14:creationId xmlns:p14="http://schemas.microsoft.com/office/powerpoint/2010/main" val="2148588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833322" y="6074664"/>
            <a:ext cx="6447964" cy="350578"/>
          </a:xfrm>
          <a:prstGeom prst="rect">
            <a:avLst/>
          </a:prstGeom>
        </p:spPr>
      </p:pic>
      <p:pic>
        <p:nvPicPr>
          <p:cNvPr id="10" name="Picture 9"/>
          <p:cNvPicPr>
            <a:picLocks noChangeAspect="1"/>
          </p:cNvPicPr>
          <p:nvPr/>
        </p:nvPicPr>
        <p:blipFill>
          <a:blip r:embed="rId3"/>
          <a:stretch>
            <a:fillRect/>
          </a:stretch>
        </p:blipFill>
        <p:spPr>
          <a:xfrm>
            <a:off x="5779230" y="2171774"/>
            <a:ext cx="6075699" cy="3604720"/>
          </a:xfrm>
          <a:prstGeom prst="rect">
            <a:avLst/>
          </a:prstGeom>
        </p:spPr>
      </p:pic>
      <p:pic>
        <p:nvPicPr>
          <p:cNvPr id="12" name="Picture 11"/>
          <p:cNvPicPr>
            <a:picLocks noChangeAspect="1"/>
          </p:cNvPicPr>
          <p:nvPr/>
        </p:nvPicPr>
        <p:blipFill>
          <a:blip r:embed="rId4"/>
          <a:stretch>
            <a:fillRect/>
          </a:stretch>
        </p:blipFill>
        <p:spPr>
          <a:xfrm>
            <a:off x="544845" y="2144328"/>
            <a:ext cx="4845551" cy="2024174"/>
          </a:xfrm>
          <a:prstGeom prst="rect">
            <a:avLst/>
          </a:prstGeom>
        </p:spPr>
      </p:pic>
      <p:pic>
        <p:nvPicPr>
          <p:cNvPr id="13" name="Picture 12"/>
          <p:cNvPicPr>
            <a:picLocks noChangeAspect="1"/>
          </p:cNvPicPr>
          <p:nvPr/>
        </p:nvPicPr>
        <p:blipFill>
          <a:blip r:embed="rId5"/>
          <a:stretch>
            <a:fillRect/>
          </a:stretch>
        </p:blipFill>
        <p:spPr>
          <a:xfrm>
            <a:off x="544845" y="4383202"/>
            <a:ext cx="4845551" cy="1393861"/>
          </a:xfrm>
          <a:prstGeom prst="rect">
            <a:avLst/>
          </a:prstGeom>
        </p:spPr>
      </p:pic>
      <p:sp>
        <p:nvSpPr>
          <p:cNvPr id="14" name="TextBox 13"/>
          <p:cNvSpPr txBox="1"/>
          <p:nvPr/>
        </p:nvSpPr>
        <p:spPr>
          <a:xfrm>
            <a:off x="7707642" y="990166"/>
            <a:ext cx="2218873"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Patient Demographics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Name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PHN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Gender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Date of Birth</a:t>
            </a:r>
          </a:p>
        </p:txBody>
      </p:sp>
      <p:sp>
        <p:nvSpPr>
          <p:cNvPr id="15" name="TextBox 14"/>
          <p:cNvSpPr txBox="1"/>
          <p:nvPr/>
        </p:nvSpPr>
        <p:spPr>
          <a:xfrm>
            <a:off x="1558514" y="1768045"/>
            <a:ext cx="2549615"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Provider Details</a:t>
            </a:r>
            <a:endParaRPr kumimoji="0" lang="en-US" sz="1500" b="0"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endParaRPr>
          </a:p>
        </p:txBody>
      </p:sp>
      <p:sp>
        <p:nvSpPr>
          <p:cNvPr id="11" name="Title 1">
            <a:extLst>
              <a:ext uri="{FF2B5EF4-FFF2-40B4-BE49-F238E27FC236}">
                <a16:creationId xmlns:a16="http://schemas.microsoft.com/office/drawing/2014/main" id="{222F4801-DE6A-44AA-BAFB-DE048A4D219B}"/>
              </a:ext>
            </a:extLst>
          </p:cNvPr>
          <p:cNvSpPr>
            <a:spLocks noGrp="1"/>
          </p:cNvSpPr>
          <p:nvPr>
            <p:ph type="title"/>
          </p:nvPr>
        </p:nvSpPr>
        <p:spPr>
          <a:xfrm>
            <a:off x="646044" y="84683"/>
            <a:ext cx="10638183" cy="1325563"/>
          </a:xfrm>
        </p:spPr>
        <p:txBody>
          <a:bodyPr>
            <a:normAutofit/>
          </a:bodyPr>
          <a:lstStyle/>
          <a:p>
            <a:pPr>
              <a:lnSpc>
                <a:spcPct val="100000"/>
              </a:lnSpc>
            </a:pPr>
            <a:r>
              <a:rPr lang="en-US" dirty="0" err="1"/>
              <a:t>Healthquest</a:t>
            </a:r>
            <a:r>
              <a:rPr lang="en-US" dirty="0"/>
              <a:t> Data Mapping</a:t>
            </a:r>
            <a:br>
              <a:rPr lang="en-US" dirty="0"/>
            </a:br>
            <a:r>
              <a:rPr kumimoji="0" lang="en-US" sz="1650" b="0" i="0" u="none" strike="noStrike" kern="1200" cap="none" spc="0" normalizeH="0" baseline="0" noProof="0" dirty="0">
                <a:ln>
                  <a:noFill/>
                </a:ln>
                <a:solidFill>
                  <a:srgbClr val="275971"/>
                </a:solidFill>
                <a:effectLst/>
                <a:uLnTx/>
                <a:uFillTx/>
                <a:latin typeface="Segoe UI" panose="020B0502040204020203" pitchFamily="34" charset="0"/>
                <a:ea typeface="+mj-ea"/>
                <a:cs typeface="Segoe UI" panose="020B0502040204020203" pitchFamily="34" charset="0"/>
              </a:rPr>
              <a:t>Data that Maps to Alberta Netcare CED and the Healthcare Data Repository</a:t>
            </a:r>
            <a:endParaRPr lang="en-US" dirty="0"/>
          </a:p>
        </p:txBody>
      </p:sp>
    </p:spTree>
    <p:extLst>
      <p:ext uri="{BB962C8B-B14F-4D97-AF65-F5344CB8AC3E}">
        <p14:creationId xmlns:p14="http://schemas.microsoft.com/office/powerpoint/2010/main" val="3547853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2822" y="1625952"/>
            <a:ext cx="5007087" cy="2998409"/>
          </a:xfrm>
          <a:prstGeom prst="rect">
            <a:avLst/>
          </a:prstGeom>
        </p:spPr>
      </p:pic>
      <p:pic>
        <p:nvPicPr>
          <p:cNvPr id="9" name="Picture 8"/>
          <p:cNvPicPr>
            <a:picLocks noChangeAspect="1"/>
          </p:cNvPicPr>
          <p:nvPr/>
        </p:nvPicPr>
        <p:blipFill rotWithShape="1">
          <a:blip r:embed="rId4"/>
          <a:srcRect r="20374"/>
          <a:stretch/>
        </p:blipFill>
        <p:spPr>
          <a:xfrm>
            <a:off x="7468681" y="1256620"/>
            <a:ext cx="4409769" cy="4735646"/>
          </a:xfrm>
          <a:prstGeom prst="rect">
            <a:avLst/>
          </a:prstGeom>
        </p:spPr>
      </p:pic>
      <p:sp>
        <p:nvSpPr>
          <p:cNvPr id="11" name="TextBox 10"/>
          <p:cNvSpPr txBox="1"/>
          <p:nvPr/>
        </p:nvSpPr>
        <p:spPr>
          <a:xfrm>
            <a:off x="6165702" y="3322972"/>
            <a:ext cx="123623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Assessment</a:t>
            </a:r>
          </a:p>
        </p:txBody>
      </p:sp>
      <p:sp>
        <p:nvSpPr>
          <p:cNvPr id="12" name="TextBox 11"/>
          <p:cNvSpPr txBox="1"/>
          <p:nvPr/>
        </p:nvSpPr>
        <p:spPr>
          <a:xfrm>
            <a:off x="6071219" y="4624361"/>
            <a:ext cx="1425201" cy="13619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Observations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BP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Height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Weight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Waist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Diagnosis</a:t>
            </a:r>
          </a:p>
        </p:txBody>
      </p:sp>
      <p:sp>
        <p:nvSpPr>
          <p:cNvPr id="13" name="TextBox 12"/>
          <p:cNvSpPr txBox="1"/>
          <p:nvPr/>
        </p:nvSpPr>
        <p:spPr>
          <a:xfrm>
            <a:off x="1315789" y="1286959"/>
            <a:ext cx="2981152"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Reason for Visit</a:t>
            </a:r>
          </a:p>
        </p:txBody>
      </p:sp>
      <p:sp>
        <p:nvSpPr>
          <p:cNvPr id="3" name="TextBox 2">
            <a:extLst>
              <a:ext uri="{FF2B5EF4-FFF2-40B4-BE49-F238E27FC236}">
                <a16:creationId xmlns:a16="http://schemas.microsoft.com/office/drawing/2014/main" id="{4194233A-D58F-4CFF-8EF6-D592BB5CB6C5}"/>
              </a:ext>
            </a:extLst>
          </p:cNvPr>
          <p:cNvSpPr txBox="1"/>
          <p:nvPr/>
        </p:nvSpPr>
        <p:spPr>
          <a:xfrm>
            <a:off x="302822" y="4862715"/>
            <a:ext cx="4664963" cy="55399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569BBE"/>
                </a:solidFill>
                <a:effectLst/>
                <a:uLnTx/>
                <a:uFillTx/>
                <a:latin typeface="Segoe UI" panose="020B0502040204020203" pitchFamily="34" charset="0"/>
                <a:ea typeface="+mn-ea"/>
                <a:cs typeface="Segoe UI" panose="020B0502040204020203" pitchFamily="34" charset="0"/>
              </a:rPr>
              <a:t>*Participating clinics may choose to submit the ‘Type’ and/or the short note line as the Reason For Visit</a:t>
            </a:r>
          </a:p>
        </p:txBody>
      </p:sp>
      <p:pic>
        <p:nvPicPr>
          <p:cNvPr id="10" name="Picture 9">
            <a:extLst>
              <a:ext uri="{FF2B5EF4-FFF2-40B4-BE49-F238E27FC236}">
                <a16:creationId xmlns:a16="http://schemas.microsoft.com/office/drawing/2014/main" id="{1A053127-A86C-4A1A-8603-5A6131FD8B19}"/>
              </a:ext>
            </a:extLst>
          </p:cNvPr>
          <p:cNvPicPr>
            <a:picLocks noChangeAspect="1"/>
          </p:cNvPicPr>
          <p:nvPr/>
        </p:nvPicPr>
        <p:blipFill>
          <a:blip r:embed="rId5"/>
          <a:stretch>
            <a:fillRect/>
          </a:stretch>
        </p:blipFill>
        <p:spPr>
          <a:xfrm>
            <a:off x="2833322" y="6074664"/>
            <a:ext cx="6447964" cy="350578"/>
          </a:xfrm>
          <a:prstGeom prst="rect">
            <a:avLst/>
          </a:prstGeom>
        </p:spPr>
      </p:pic>
      <p:sp>
        <p:nvSpPr>
          <p:cNvPr id="15" name="Title 1">
            <a:extLst>
              <a:ext uri="{FF2B5EF4-FFF2-40B4-BE49-F238E27FC236}">
                <a16:creationId xmlns:a16="http://schemas.microsoft.com/office/drawing/2014/main" id="{415AC7DF-82D5-4773-AD2A-54036E9D4DA1}"/>
              </a:ext>
            </a:extLst>
          </p:cNvPr>
          <p:cNvSpPr>
            <a:spLocks noGrp="1"/>
          </p:cNvSpPr>
          <p:nvPr>
            <p:ph type="title"/>
          </p:nvPr>
        </p:nvSpPr>
        <p:spPr>
          <a:xfrm>
            <a:off x="686198" y="344417"/>
            <a:ext cx="10959008" cy="758957"/>
          </a:xfrm>
        </p:spPr>
        <p:txBody>
          <a:bodyPr>
            <a:normAutofit fontScale="90000"/>
          </a:bodyPr>
          <a:lstStyle/>
          <a:p>
            <a:pPr>
              <a:lnSpc>
                <a:spcPct val="100000"/>
              </a:lnSpc>
            </a:pPr>
            <a:r>
              <a:rPr lang="en-US" dirty="0" err="1"/>
              <a:t>Healthquest</a:t>
            </a:r>
            <a:r>
              <a:rPr lang="en-US" dirty="0"/>
              <a:t> Data Mapping</a:t>
            </a:r>
            <a:br>
              <a:rPr lang="en-US" dirty="0"/>
            </a:br>
            <a:r>
              <a:rPr kumimoji="0" lang="en-US" sz="1650" b="0" i="0" u="none" strike="noStrike" kern="1200" cap="none" spc="0" normalizeH="0" baseline="0" noProof="0" dirty="0">
                <a:ln>
                  <a:noFill/>
                </a:ln>
                <a:solidFill>
                  <a:srgbClr val="275971"/>
                </a:solidFill>
                <a:effectLst/>
                <a:uLnTx/>
                <a:uFillTx/>
                <a:latin typeface="Segoe UI" panose="020B0502040204020203" pitchFamily="34" charset="0"/>
                <a:ea typeface="+mj-ea"/>
                <a:cs typeface="Segoe UI" panose="020B0502040204020203" pitchFamily="34" charset="0"/>
              </a:rPr>
              <a:t>Data that Maps to Alberta Netcare CED and the Healthcare Data Repository</a:t>
            </a:r>
            <a:endParaRPr lang="en-US" dirty="0"/>
          </a:p>
        </p:txBody>
      </p:sp>
    </p:spTree>
    <p:extLst>
      <p:ext uri="{BB962C8B-B14F-4D97-AF65-F5344CB8AC3E}">
        <p14:creationId xmlns:p14="http://schemas.microsoft.com/office/powerpoint/2010/main" val="3444843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application&#10;&#10;Description automatically generated">
            <a:extLst>
              <a:ext uri="{FF2B5EF4-FFF2-40B4-BE49-F238E27FC236}">
                <a16:creationId xmlns:a16="http://schemas.microsoft.com/office/drawing/2014/main" id="{10D8241A-A165-4CFA-997D-49E9E15E1E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128" y="2033700"/>
            <a:ext cx="9975743" cy="2790600"/>
          </a:xfrm>
          <a:prstGeom prst="rect">
            <a:avLst/>
          </a:prstGeom>
        </p:spPr>
      </p:pic>
      <p:sp>
        <p:nvSpPr>
          <p:cNvPr id="3" name="TextBox 2"/>
          <p:cNvSpPr txBox="1"/>
          <p:nvPr/>
        </p:nvSpPr>
        <p:spPr>
          <a:xfrm>
            <a:off x="5578453" y="1585042"/>
            <a:ext cx="1035092" cy="3231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Problems</a:t>
            </a:r>
          </a:p>
        </p:txBody>
      </p:sp>
      <p:pic>
        <p:nvPicPr>
          <p:cNvPr id="7" name="Picture 6">
            <a:extLst>
              <a:ext uri="{FF2B5EF4-FFF2-40B4-BE49-F238E27FC236}">
                <a16:creationId xmlns:a16="http://schemas.microsoft.com/office/drawing/2014/main" id="{61F61A95-0DA8-465C-91CA-E0C3EFE4B0D3}"/>
              </a:ext>
            </a:extLst>
          </p:cNvPr>
          <p:cNvPicPr>
            <a:picLocks noChangeAspect="1"/>
          </p:cNvPicPr>
          <p:nvPr/>
        </p:nvPicPr>
        <p:blipFill>
          <a:blip r:embed="rId3"/>
          <a:stretch>
            <a:fillRect/>
          </a:stretch>
        </p:blipFill>
        <p:spPr>
          <a:xfrm>
            <a:off x="2833322" y="6074664"/>
            <a:ext cx="6447964" cy="350578"/>
          </a:xfrm>
          <a:prstGeom prst="rect">
            <a:avLst/>
          </a:prstGeom>
        </p:spPr>
      </p:pic>
      <p:sp>
        <p:nvSpPr>
          <p:cNvPr id="9" name="Title 1">
            <a:extLst>
              <a:ext uri="{FF2B5EF4-FFF2-40B4-BE49-F238E27FC236}">
                <a16:creationId xmlns:a16="http://schemas.microsoft.com/office/drawing/2014/main" id="{15548642-66E3-4F2D-A27D-03D27F9FA9E1}"/>
              </a:ext>
            </a:extLst>
          </p:cNvPr>
          <p:cNvSpPr>
            <a:spLocks noGrp="1"/>
          </p:cNvSpPr>
          <p:nvPr>
            <p:ph type="title"/>
          </p:nvPr>
        </p:nvSpPr>
        <p:spPr/>
        <p:txBody>
          <a:bodyPr>
            <a:normAutofit fontScale="90000"/>
          </a:bodyPr>
          <a:lstStyle/>
          <a:p>
            <a:pPr>
              <a:lnSpc>
                <a:spcPct val="100000"/>
              </a:lnSpc>
            </a:pPr>
            <a:r>
              <a:rPr lang="en-US" dirty="0" err="1"/>
              <a:t>Healthquest</a:t>
            </a:r>
            <a:r>
              <a:rPr lang="en-US" dirty="0"/>
              <a:t> Data Mapping</a:t>
            </a:r>
            <a:br>
              <a:rPr lang="en-US" dirty="0"/>
            </a:br>
            <a:r>
              <a:rPr kumimoji="0" lang="en-US" sz="1650" b="0" i="0" u="none" strike="noStrike" kern="1200" cap="none" spc="0" normalizeH="0" baseline="0" noProof="0" dirty="0">
                <a:ln>
                  <a:noFill/>
                </a:ln>
                <a:solidFill>
                  <a:srgbClr val="275971"/>
                </a:solidFill>
                <a:effectLst/>
                <a:uLnTx/>
                <a:uFillTx/>
                <a:latin typeface="Segoe UI" panose="020B0502040204020203" pitchFamily="34" charset="0"/>
                <a:ea typeface="+mj-ea"/>
                <a:cs typeface="Segoe UI" panose="020B0502040204020203" pitchFamily="34" charset="0"/>
              </a:rPr>
              <a:t>Data that Maps to Alberta Netcare CED and the Healthcare Data Repository</a:t>
            </a:r>
            <a:endParaRPr lang="en-US" dirty="0"/>
          </a:p>
        </p:txBody>
      </p:sp>
    </p:spTree>
    <p:extLst>
      <p:ext uri="{BB962C8B-B14F-4D97-AF65-F5344CB8AC3E}">
        <p14:creationId xmlns:p14="http://schemas.microsoft.com/office/powerpoint/2010/main" val="3649933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77136" y="1445740"/>
            <a:ext cx="2237728" cy="3231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333635"/>
                </a:solidFill>
                <a:effectLst/>
                <a:uLnTx/>
                <a:uFillTx/>
                <a:latin typeface="Calibri" panose="020F0502020204030204"/>
                <a:ea typeface="+mn-ea"/>
                <a:cs typeface="+mn-cs"/>
              </a:rPr>
              <a:t>Medications and Allergies</a:t>
            </a:r>
          </a:p>
        </p:txBody>
      </p:sp>
      <p:pic>
        <p:nvPicPr>
          <p:cNvPr id="8" name="Picture 7"/>
          <p:cNvPicPr>
            <a:picLocks noChangeAspect="1"/>
          </p:cNvPicPr>
          <p:nvPr/>
        </p:nvPicPr>
        <p:blipFill>
          <a:blip r:embed="rId2"/>
          <a:stretch>
            <a:fillRect/>
          </a:stretch>
        </p:blipFill>
        <p:spPr>
          <a:xfrm>
            <a:off x="1772588" y="1857415"/>
            <a:ext cx="8796851" cy="3770079"/>
          </a:xfrm>
          <a:prstGeom prst="rect">
            <a:avLst/>
          </a:prstGeom>
        </p:spPr>
      </p:pic>
      <p:pic>
        <p:nvPicPr>
          <p:cNvPr id="5" name="Picture 4">
            <a:extLst>
              <a:ext uri="{FF2B5EF4-FFF2-40B4-BE49-F238E27FC236}">
                <a16:creationId xmlns:a16="http://schemas.microsoft.com/office/drawing/2014/main" id="{5389B80D-7B70-483C-9658-5C550C68BE56}"/>
              </a:ext>
            </a:extLst>
          </p:cNvPr>
          <p:cNvPicPr>
            <a:picLocks noChangeAspect="1"/>
          </p:cNvPicPr>
          <p:nvPr/>
        </p:nvPicPr>
        <p:blipFill>
          <a:blip r:embed="rId3"/>
          <a:stretch>
            <a:fillRect/>
          </a:stretch>
        </p:blipFill>
        <p:spPr>
          <a:xfrm>
            <a:off x="2833322" y="6074664"/>
            <a:ext cx="6447964" cy="350578"/>
          </a:xfrm>
          <a:prstGeom prst="rect">
            <a:avLst/>
          </a:prstGeom>
        </p:spPr>
      </p:pic>
      <p:sp>
        <p:nvSpPr>
          <p:cNvPr id="9" name="Title 1">
            <a:extLst>
              <a:ext uri="{FF2B5EF4-FFF2-40B4-BE49-F238E27FC236}">
                <a16:creationId xmlns:a16="http://schemas.microsoft.com/office/drawing/2014/main" id="{700A9FCF-A4A0-49F0-8F87-19B9DAA69A11}"/>
              </a:ext>
            </a:extLst>
          </p:cNvPr>
          <p:cNvSpPr>
            <a:spLocks noGrp="1"/>
          </p:cNvSpPr>
          <p:nvPr>
            <p:ph type="title"/>
          </p:nvPr>
        </p:nvSpPr>
        <p:spPr/>
        <p:txBody>
          <a:bodyPr>
            <a:normAutofit fontScale="90000"/>
          </a:bodyPr>
          <a:lstStyle/>
          <a:p>
            <a:pPr>
              <a:lnSpc>
                <a:spcPct val="100000"/>
              </a:lnSpc>
            </a:pPr>
            <a:r>
              <a:rPr lang="en-US" dirty="0" err="1"/>
              <a:t>Healthquest</a:t>
            </a:r>
            <a:r>
              <a:rPr lang="en-US" dirty="0"/>
              <a:t> Data Mapping</a:t>
            </a:r>
            <a:br>
              <a:rPr lang="en-US" dirty="0"/>
            </a:br>
            <a:r>
              <a:rPr kumimoji="0" lang="en-US" sz="1650" b="0" i="0" u="none" strike="noStrike" kern="1200" cap="none" spc="0" normalizeH="0" baseline="0" noProof="0" dirty="0">
                <a:ln>
                  <a:noFill/>
                </a:ln>
                <a:solidFill>
                  <a:srgbClr val="275971"/>
                </a:solidFill>
                <a:effectLst/>
                <a:uLnTx/>
                <a:uFillTx/>
                <a:latin typeface="Segoe UI" panose="020B0502040204020203" pitchFamily="34" charset="0"/>
                <a:ea typeface="+mj-ea"/>
                <a:cs typeface="Segoe UI" panose="020B0502040204020203" pitchFamily="34" charset="0"/>
              </a:rPr>
              <a:t>Data that Maps to Alberta Netcare CED and the Healthcare Data Repository</a:t>
            </a:r>
            <a:endParaRPr lang="en-US" dirty="0"/>
          </a:p>
        </p:txBody>
      </p:sp>
    </p:spTree>
    <p:extLst>
      <p:ext uri="{BB962C8B-B14F-4D97-AF65-F5344CB8AC3E}">
        <p14:creationId xmlns:p14="http://schemas.microsoft.com/office/powerpoint/2010/main" val="15785035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72858" y="1197110"/>
            <a:ext cx="1846282"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Immunizations</a:t>
            </a:r>
          </a:p>
        </p:txBody>
      </p:sp>
      <p:pic>
        <p:nvPicPr>
          <p:cNvPr id="6" name="Picture 5"/>
          <p:cNvPicPr>
            <a:picLocks noChangeAspect="1"/>
          </p:cNvPicPr>
          <p:nvPr/>
        </p:nvPicPr>
        <p:blipFill>
          <a:blip r:embed="rId2"/>
          <a:stretch>
            <a:fillRect/>
          </a:stretch>
        </p:blipFill>
        <p:spPr>
          <a:xfrm>
            <a:off x="3516243" y="1526686"/>
            <a:ext cx="5159513" cy="4411922"/>
          </a:xfrm>
          <a:prstGeom prst="rect">
            <a:avLst/>
          </a:prstGeom>
        </p:spPr>
      </p:pic>
      <p:pic>
        <p:nvPicPr>
          <p:cNvPr id="9" name="Picture 8">
            <a:extLst>
              <a:ext uri="{FF2B5EF4-FFF2-40B4-BE49-F238E27FC236}">
                <a16:creationId xmlns:a16="http://schemas.microsoft.com/office/drawing/2014/main" id="{56B187D1-7BAC-4CDC-82B2-7CC20E3122B8}"/>
              </a:ext>
            </a:extLst>
          </p:cNvPr>
          <p:cNvPicPr>
            <a:picLocks noChangeAspect="1"/>
          </p:cNvPicPr>
          <p:nvPr/>
        </p:nvPicPr>
        <p:blipFill>
          <a:blip r:embed="rId3"/>
          <a:stretch>
            <a:fillRect/>
          </a:stretch>
        </p:blipFill>
        <p:spPr>
          <a:xfrm>
            <a:off x="2833322" y="6074664"/>
            <a:ext cx="6447964" cy="350578"/>
          </a:xfrm>
          <a:prstGeom prst="rect">
            <a:avLst/>
          </a:prstGeom>
        </p:spPr>
      </p:pic>
      <p:sp>
        <p:nvSpPr>
          <p:cNvPr id="11" name="Title 1">
            <a:extLst>
              <a:ext uri="{FF2B5EF4-FFF2-40B4-BE49-F238E27FC236}">
                <a16:creationId xmlns:a16="http://schemas.microsoft.com/office/drawing/2014/main" id="{EBEA8586-8573-4FBC-8B7E-1AAE36CD03CA}"/>
              </a:ext>
            </a:extLst>
          </p:cNvPr>
          <p:cNvSpPr txBox="1">
            <a:spLocks/>
          </p:cNvSpPr>
          <p:nvPr/>
        </p:nvSpPr>
        <p:spPr>
          <a:xfrm>
            <a:off x="646044" y="84683"/>
            <a:ext cx="1063818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CA" sz="3600" kern="1200" dirty="0">
                <a:solidFill>
                  <a:srgbClr val="275971"/>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srgbClr val="275971"/>
                </a:solidFill>
                <a:effectLst/>
                <a:uLnTx/>
                <a:uFillTx/>
                <a:latin typeface="Segoe UI" panose="020B0502040204020203" pitchFamily="34" charset="0"/>
                <a:ea typeface="+mj-ea"/>
                <a:cs typeface="Segoe UI" panose="020B0502040204020203" pitchFamily="34" charset="0"/>
              </a:rPr>
              <a:t>Healthquest</a:t>
            </a:r>
            <a:r>
              <a:rPr kumimoji="0" lang="en-US" sz="3600" b="0" i="0" u="none" strike="noStrike" kern="1200" cap="none" spc="0" normalizeH="0" baseline="0" noProof="0" dirty="0">
                <a:ln>
                  <a:noFill/>
                </a:ln>
                <a:solidFill>
                  <a:srgbClr val="275971"/>
                </a:solidFill>
                <a:effectLst/>
                <a:uLnTx/>
                <a:uFillTx/>
                <a:latin typeface="Segoe UI" panose="020B0502040204020203" pitchFamily="34" charset="0"/>
                <a:ea typeface="+mj-ea"/>
                <a:cs typeface="Segoe UI" panose="020B0502040204020203" pitchFamily="34" charset="0"/>
              </a:rPr>
              <a:t> Data Mapping</a:t>
            </a:r>
            <a:br>
              <a:rPr kumimoji="0" lang="en-US" sz="3600" b="0" i="0" u="none" strike="noStrike" kern="1200" cap="none" spc="0" normalizeH="0" baseline="0" noProof="0" dirty="0">
                <a:ln>
                  <a:noFill/>
                </a:ln>
                <a:solidFill>
                  <a:srgbClr val="275971"/>
                </a:solidFill>
                <a:effectLst/>
                <a:uLnTx/>
                <a:uFillTx/>
                <a:latin typeface="Segoe UI" panose="020B0502040204020203" pitchFamily="34" charset="0"/>
                <a:ea typeface="+mj-ea"/>
                <a:cs typeface="Segoe UI" panose="020B0502040204020203" pitchFamily="34" charset="0"/>
              </a:rPr>
            </a:br>
            <a:r>
              <a:rPr kumimoji="0" lang="en-US" sz="1650" b="0" i="0" u="none" strike="noStrike" kern="1200" cap="none" spc="0" normalizeH="0" baseline="0" noProof="0" dirty="0">
                <a:ln>
                  <a:noFill/>
                </a:ln>
                <a:solidFill>
                  <a:srgbClr val="275971"/>
                </a:solidFill>
                <a:effectLst/>
                <a:uLnTx/>
                <a:uFillTx/>
                <a:latin typeface="Segoe UI" panose="020B0502040204020203" pitchFamily="34" charset="0"/>
                <a:ea typeface="+mj-ea"/>
                <a:cs typeface="Segoe UI" panose="020B0502040204020203" pitchFamily="34" charset="0"/>
              </a:rPr>
              <a:t>Data that Maps to Alberta Netcare CED and the Healthcare Data Repository</a:t>
            </a:r>
            <a:endParaRPr kumimoji="0" lang="en-US" sz="3600" b="0" i="0" u="none" strike="noStrike" kern="1200" cap="none" spc="0" normalizeH="0" baseline="0" noProof="0" dirty="0">
              <a:ln>
                <a:noFill/>
              </a:ln>
              <a:solidFill>
                <a:srgbClr val="275971"/>
              </a:solidFill>
              <a:effectLst/>
              <a:uLnTx/>
              <a:uFillTx/>
              <a:latin typeface="Segoe UI" panose="020B0502040204020203" pitchFamily="34" charset="0"/>
              <a:ea typeface="+mj-ea"/>
              <a:cs typeface="Segoe UI" panose="020B0502040204020203" pitchFamily="34" charset="0"/>
            </a:endParaRPr>
          </a:p>
        </p:txBody>
      </p:sp>
    </p:spTree>
    <p:extLst>
      <p:ext uri="{BB962C8B-B14F-4D97-AF65-F5344CB8AC3E}">
        <p14:creationId xmlns:p14="http://schemas.microsoft.com/office/powerpoint/2010/main" val="3057578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6B87144-9DD0-428B-9CE3-AEE8908A88EB}"/>
              </a:ext>
            </a:extLst>
          </p:cNvPr>
          <p:cNvSpPr>
            <a:spLocks noGrp="1"/>
          </p:cNvSpPr>
          <p:nvPr>
            <p:ph type="title"/>
          </p:nvPr>
        </p:nvSpPr>
        <p:spPr/>
        <p:txBody>
          <a:bodyPr>
            <a:normAutofit fontScale="90000"/>
          </a:bodyPr>
          <a:lstStyle/>
          <a:p>
            <a:pPr>
              <a:lnSpc>
                <a:spcPct val="100000"/>
              </a:lnSpc>
            </a:pPr>
            <a:r>
              <a:rPr lang="en-US" dirty="0" err="1"/>
              <a:t>Healthquest</a:t>
            </a:r>
            <a:r>
              <a:rPr lang="en-US" dirty="0"/>
              <a:t> Data Mapping</a:t>
            </a:r>
            <a:br>
              <a:rPr lang="en-US" dirty="0"/>
            </a:br>
            <a:r>
              <a:rPr kumimoji="0" lang="en-US" sz="1650" b="0" i="0" u="none" strike="noStrike" kern="1200" cap="none" spc="0" normalizeH="0" baseline="0" noProof="0" dirty="0">
                <a:ln>
                  <a:noFill/>
                </a:ln>
                <a:solidFill>
                  <a:srgbClr val="275971"/>
                </a:solidFill>
                <a:effectLst/>
                <a:uLnTx/>
                <a:uFillTx/>
                <a:latin typeface="Segoe UI" panose="020B0502040204020203" pitchFamily="34" charset="0"/>
                <a:ea typeface="+mj-ea"/>
                <a:cs typeface="Segoe UI" panose="020B0502040204020203" pitchFamily="34" charset="0"/>
              </a:rPr>
              <a:t>Data that Maps to Alberta Netcare CED and the Healthcare </a:t>
            </a:r>
            <a:r>
              <a:rPr lang="en-US" sz="1650" dirty="0"/>
              <a:t>D</a:t>
            </a:r>
            <a:r>
              <a:rPr kumimoji="0" lang="en-US" sz="1650" b="0" i="0" u="none" strike="noStrike" kern="1200" cap="none" spc="0" normalizeH="0" baseline="0" noProof="0" dirty="0" err="1">
                <a:ln>
                  <a:noFill/>
                </a:ln>
                <a:solidFill>
                  <a:srgbClr val="275971"/>
                </a:solidFill>
                <a:effectLst/>
                <a:uLnTx/>
                <a:uFillTx/>
                <a:latin typeface="Segoe UI" panose="020B0502040204020203" pitchFamily="34" charset="0"/>
                <a:ea typeface="+mj-ea"/>
                <a:cs typeface="Segoe UI" panose="020B0502040204020203" pitchFamily="34" charset="0"/>
              </a:rPr>
              <a:t>ata</a:t>
            </a:r>
            <a:r>
              <a:rPr kumimoji="0" lang="en-US" sz="1650" b="0" i="0" u="none" strike="noStrike" kern="1200" cap="none" spc="0" normalizeH="0" baseline="0" noProof="0" dirty="0">
                <a:ln>
                  <a:noFill/>
                </a:ln>
                <a:solidFill>
                  <a:srgbClr val="275971"/>
                </a:solidFill>
                <a:effectLst/>
                <a:uLnTx/>
                <a:uFillTx/>
                <a:latin typeface="Segoe UI" panose="020B0502040204020203" pitchFamily="34" charset="0"/>
                <a:ea typeface="+mj-ea"/>
                <a:cs typeface="Segoe UI" panose="020B0502040204020203" pitchFamily="34" charset="0"/>
              </a:rPr>
              <a:t> Repository</a:t>
            </a:r>
            <a:endParaRPr lang="en-US" dirty="0"/>
          </a:p>
        </p:txBody>
      </p:sp>
      <p:sp>
        <p:nvSpPr>
          <p:cNvPr id="3" name="TextBox 2"/>
          <p:cNvSpPr txBox="1"/>
          <p:nvPr/>
        </p:nvSpPr>
        <p:spPr>
          <a:xfrm>
            <a:off x="5472852" y="1552541"/>
            <a:ext cx="984565" cy="3231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Referrals</a:t>
            </a:r>
          </a:p>
        </p:txBody>
      </p:sp>
      <p:pic>
        <p:nvPicPr>
          <p:cNvPr id="6" name="Picture 5"/>
          <p:cNvPicPr>
            <a:picLocks noChangeAspect="1"/>
          </p:cNvPicPr>
          <p:nvPr/>
        </p:nvPicPr>
        <p:blipFill>
          <a:blip r:embed="rId2"/>
          <a:stretch>
            <a:fillRect/>
          </a:stretch>
        </p:blipFill>
        <p:spPr>
          <a:xfrm>
            <a:off x="1237867" y="1875706"/>
            <a:ext cx="9454534" cy="3846871"/>
          </a:xfrm>
          <a:prstGeom prst="rect">
            <a:avLst/>
          </a:prstGeom>
        </p:spPr>
      </p:pic>
      <p:pic>
        <p:nvPicPr>
          <p:cNvPr id="7" name="Picture 6">
            <a:extLst>
              <a:ext uri="{FF2B5EF4-FFF2-40B4-BE49-F238E27FC236}">
                <a16:creationId xmlns:a16="http://schemas.microsoft.com/office/drawing/2014/main" id="{4ADBBFCF-CF14-4E4E-B2D5-B20A1A8C1517}"/>
              </a:ext>
            </a:extLst>
          </p:cNvPr>
          <p:cNvPicPr>
            <a:picLocks noChangeAspect="1"/>
          </p:cNvPicPr>
          <p:nvPr/>
        </p:nvPicPr>
        <p:blipFill>
          <a:blip r:embed="rId3"/>
          <a:stretch>
            <a:fillRect/>
          </a:stretch>
        </p:blipFill>
        <p:spPr>
          <a:xfrm>
            <a:off x="2872018" y="6061579"/>
            <a:ext cx="6447964" cy="350578"/>
          </a:xfrm>
          <a:prstGeom prst="rect">
            <a:avLst/>
          </a:prstGeom>
        </p:spPr>
      </p:pic>
    </p:spTree>
    <p:extLst>
      <p:ext uri="{BB962C8B-B14F-4D97-AF65-F5344CB8AC3E}">
        <p14:creationId xmlns:p14="http://schemas.microsoft.com/office/powerpoint/2010/main" val="32032331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lstStyle/>
          <a:p>
            <a:r>
              <a:rPr lang="en-US" dirty="0"/>
              <a:t>Data that Maps to the Healthcare Data Repository</a:t>
            </a:r>
          </a:p>
        </p:txBody>
      </p:sp>
      <p:sp>
        <p:nvSpPr>
          <p:cNvPr id="2" name="Slide Number Placeholder 1"/>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7B7354-8F01-473E-984A-153F7D3D1B92}" type="slidenum">
              <a:rPr kumimoji="0" lang="en-CA" sz="9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CA" sz="9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5" name="Picture 4"/>
          <p:cNvPicPr>
            <a:picLocks noChangeAspect="1"/>
          </p:cNvPicPr>
          <p:nvPr/>
        </p:nvPicPr>
        <p:blipFill rotWithShape="1">
          <a:blip r:embed="rId2"/>
          <a:srcRect t="8048"/>
          <a:stretch/>
        </p:blipFill>
        <p:spPr>
          <a:xfrm>
            <a:off x="1061155" y="1480929"/>
            <a:ext cx="10069689" cy="4875421"/>
          </a:xfrm>
          <a:prstGeom prst="rect">
            <a:avLst/>
          </a:prstGeom>
        </p:spPr>
      </p:pic>
      <p:sp>
        <p:nvSpPr>
          <p:cNvPr id="6" name="TextBox 5">
            <a:extLst>
              <a:ext uri="{FF2B5EF4-FFF2-40B4-BE49-F238E27FC236}">
                <a16:creationId xmlns:a16="http://schemas.microsoft.com/office/drawing/2014/main" id="{D1ACE236-397F-47D7-968B-B468B4B306F8}"/>
              </a:ext>
            </a:extLst>
          </p:cNvPr>
          <p:cNvSpPr txBox="1"/>
          <p:nvPr/>
        </p:nvSpPr>
        <p:spPr>
          <a:xfrm>
            <a:off x="5053803" y="1136054"/>
            <a:ext cx="2162221"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Referral Management</a:t>
            </a:r>
          </a:p>
        </p:txBody>
      </p:sp>
      <p:sp>
        <p:nvSpPr>
          <p:cNvPr id="7" name="TextBox 6">
            <a:extLst>
              <a:ext uri="{FF2B5EF4-FFF2-40B4-BE49-F238E27FC236}">
                <a16:creationId xmlns:a16="http://schemas.microsoft.com/office/drawing/2014/main" id="{68365E00-4317-4AF8-A967-FD1EEE19347E}"/>
              </a:ext>
            </a:extLst>
          </p:cNvPr>
          <p:cNvSpPr txBox="1"/>
          <p:nvPr/>
        </p:nvSpPr>
        <p:spPr>
          <a:xfrm>
            <a:off x="1717359" y="1136054"/>
            <a:ext cx="1846282"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Lab Forms</a:t>
            </a:r>
          </a:p>
        </p:txBody>
      </p:sp>
      <p:sp>
        <p:nvSpPr>
          <p:cNvPr id="8" name="TextBox 7">
            <a:extLst>
              <a:ext uri="{FF2B5EF4-FFF2-40B4-BE49-F238E27FC236}">
                <a16:creationId xmlns:a16="http://schemas.microsoft.com/office/drawing/2014/main" id="{3062E942-8E31-4A6F-ACB1-C394F4EC80CF}"/>
              </a:ext>
            </a:extLst>
          </p:cNvPr>
          <p:cNvSpPr txBox="1"/>
          <p:nvPr/>
        </p:nvSpPr>
        <p:spPr>
          <a:xfrm>
            <a:off x="8277180" y="1136054"/>
            <a:ext cx="2543220"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Diagnostic Imaging Forms</a:t>
            </a:r>
          </a:p>
        </p:txBody>
      </p:sp>
    </p:spTree>
    <p:extLst>
      <p:ext uri="{BB962C8B-B14F-4D97-AF65-F5344CB8AC3E}">
        <p14:creationId xmlns:p14="http://schemas.microsoft.com/office/powerpoint/2010/main" val="11983723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07434" y="1369132"/>
            <a:ext cx="10177131" cy="4068881"/>
          </a:xfrm>
        </p:spPr>
        <p:txBody>
          <a:bodyPr>
            <a:normAutofit/>
          </a:bodyPr>
          <a:lstStyle/>
          <a:p>
            <a:pPr marL="0" indent="0">
              <a:buNone/>
            </a:pPr>
            <a:r>
              <a:rPr lang="en-CA" sz="2200" b="1" dirty="0">
                <a:solidFill>
                  <a:srgbClr val="333635"/>
                </a:solidFill>
              </a:rPr>
              <a:t>How it works:</a:t>
            </a:r>
          </a:p>
          <a:p>
            <a:pPr marL="457200" indent="-457200">
              <a:buFont typeface="+mj-lt"/>
              <a:buAutoNum type="arabicPeriod"/>
            </a:pPr>
            <a:r>
              <a:rPr lang="en-CA" sz="2200" dirty="0">
                <a:solidFill>
                  <a:srgbClr val="333635"/>
                </a:solidFill>
              </a:rPr>
              <a:t>Site submits Confirmation of Participation (</a:t>
            </a:r>
            <a:r>
              <a:rPr lang="en-CA" sz="2200" dirty="0" err="1">
                <a:solidFill>
                  <a:srgbClr val="333635"/>
                </a:solidFill>
              </a:rPr>
              <a:t>CoP</a:t>
            </a:r>
            <a:r>
              <a:rPr lang="en-CA" sz="2200" dirty="0">
                <a:solidFill>
                  <a:srgbClr val="333635"/>
                </a:solidFill>
              </a:rPr>
              <a:t>) form to eHealth Support Services</a:t>
            </a:r>
          </a:p>
          <a:p>
            <a:pPr marL="457200" indent="-457200">
              <a:buFont typeface="+mj-lt"/>
              <a:buAutoNum type="arabicPeriod"/>
            </a:pPr>
            <a:r>
              <a:rPr lang="en-CA" sz="2200" dirty="0">
                <a:solidFill>
                  <a:srgbClr val="333635"/>
                </a:solidFill>
              </a:rPr>
              <a:t>Registration is initiated at eHealth</a:t>
            </a:r>
          </a:p>
          <a:p>
            <a:pPr lvl="1"/>
            <a:r>
              <a:rPr lang="en-CA" sz="2000" dirty="0">
                <a:solidFill>
                  <a:srgbClr val="333635"/>
                </a:solidFill>
              </a:rPr>
              <a:t>Site submits PIA endorsement letter as part of participation package</a:t>
            </a:r>
          </a:p>
          <a:p>
            <a:pPr lvl="1"/>
            <a:r>
              <a:rPr lang="en-CA" sz="2000" dirty="0">
                <a:solidFill>
                  <a:srgbClr val="333635"/>
                </a:solidFill>
              </a:rPr>
              <a:t>eHealth Support Services team requests </a:t>
            </a:r>
            <a:r>
              <a:rPr lang="en-CA" sz="2000" dirty="0" err="1">
                <a:solidFill>
                  <a:srgbClr val="333635"/>
                </a:solidFill>
              </a:rPr>
              <a:t>Microquest</a:t>
            </a:r>
            <a:r>
              <a:rPr lang="en-CA" sz="2000" dirty="0">
                <a:solidFill>
                  <a:srgbClr val="333635"/>
                </a:solidFill>
              </a:rPr>
              <a:t> Healthquest schedule a data mapping session with clinic </a:t>
            </a:r>
          </a:p>
          <a:p>
            <a:pPr lvl="1"/>
            <a:r>
              <a:rPr lang="en-CA" sz="2000" dirty="0" err="1">
                <a:solidFill>
                  <a:srgbClr val="333635"/>
                </a:solidFill>
              </a:rPr>
              <a:t>Microquest</a:t>
            </a:r>
            <a:r>
              <a:rPr lang="en-CA" sz="2000" dirty="0">
                <a:solidFill>
                  <a:srgbClr val="333635"/>
                </a:solidFill>
              </a:rPr>
              <a:t> contacts site and reviews </a:t>
            </a:r>
            <a:r>
              <a:rPr lang="en-CA" sz="2000" dirty="0" err="1">
                <a:solidFill>
                  <a:srgbClr val="333635"/>
                </a:solidFill>
              </a:rPr>
              <a:t>Healthquest</a:t>
            </a:r>
            <a:r>
              <a:rPr lang="en-CA" sz="2000" dirty="0">
                <a:solidFill>
                  <a:srgbClr val="333635"/>
                </a:solidFill>
              </a:rPr>
              <a:t> charting practices and conducts the data mapping</a:t>
            </a:r>
          </a:p>
        </p:txBody>
      </p:sp>
      <p:sp>
        <p:nvSpPr>
          <p:cNvPr id="3" name="Title 2"/>
          <p:cNvSpPr>
            <a:spLocks noGrp="1"/>
          </p:cNvSpPr>
          <p:nvPr>
            <p:ph type="title"/>
          </p:nvPr>
        </p:nvSpPr>
        <p:spPr>
          <a:xfrm>
            <a:off x="707613" y="227215"/>
            <a:ext cx="10904014" cy="670136"/>
          </a:xfrm>
        </p:spPr>
        <p:txBody>
          <a:bodyPr>
            <a:normAutofit fontScale="90000"/>
          </a:bodyPr>
          <a:lstStyle/>
          <a:p>
            <a:r>
              <a:rPr lang="en-CA" dirty="0" err="1">
                <a:solidFill>
                  <a:srgbClr val="275971"/>
                </a:solidFill>
              </a:rPr>
              <a:t>Microquest</a:t>
            </a:r>
            <a:r>
              <a:rPr lang="en-CA" dirty="0">
                <a:solidFill>
                  <a:srgbClr val="275971"/>
                </a:solidFill>
              </a:rPr>
              <a:t> Offers Customized </a:t>
            </a:r>
            <a:r>
              <a:rPr lang="en-CA" dirty="0"/>
              <a:t>D</a:t>
            </a:r>
            <a:r>
              <a:rPr lang="en-CA" dirty="0">
                <a:solidFill>
                  <a:srgbClr val="275971"/>
                </a:solidFill>
              </a:rPr>
              <a:t>ata </a:t>
            </a:r>
            <a:r>
              <a:rPr lang="en-CA" dirty="0"/>
              <a:t>M</a:t>
            </a:r>
            <a:r>
              <a:rPr lang="en-CA" dirty="0">
                <a:solidFill>
                  <a:srgbClr val="275971"/>
                </a:solidFill>
              </a:rPr>
              <a:t>apping</a:t>
            </a:r>
          </a:p>
        </p:txBody>
      </p:sp>
      <p:grpSp>
        <p:nvGrpSpPr>
          <p:cNvPr id="8" name="Google Shape;475;p39">
            <a:extLst>
              <a:ext uri="{FF2B5EF4-FFF2-40B4-BE49-F238E27FC236}">
                <a16:creationId xmlns:a16="http://schemas.microsoft.com/office/drawing/2014/main" id="{1E8D8125-30A7-4C95-94F4-BA8BC643A5B4}"/>
              </a:ext>
            </a:extLst>
          </p:cNvPr>
          <p:cNvGrpSpPr>
            <a:grpSpLocks noChangeAspect="1"/>
          </p:cNvGrpSpPr>
          <p:nvPr/>
        </p:nvGrpSpPr>
        <p:grpSpPr>
          <a:xfrm>
            <a:off x="5142528" y="4785993"/>
            <a:ext cx="1906941" cy="1304040"/>
            <a:chOff x="5255200" y="3006475"/>
            <a:chExt cx="511700" cy="378575"/>
          </a:xfrm>
          <a:solidFill>
            <a:srgbClr val="5CB4BF"/>
          </a:solidFill>
        </p:grpSpPr>
        <p:sp>
          <p:nvSpPr>
            <p:cNvPr id="9" name="Google Shape;476;p39">
              <a:extLst>
                <a:ext uri="{FF2B5EF4-FFF2-40B4-BE49-F238E27FC236}">
                  <a16:creationId xmlns:a16="http://schemas.microsoft.com/office/drawing/2014/main" id="{CB22774E-65D5-461E-9678-C163FB61C9DE}"/>
                </a:ext>
              </a:extLst>
            </p:cNvPr>
            <p:cNvSpPr/>
            <p:nvPr/>
          </p:nvSpPr>
          <p:spPr>
            <a:xfrm>
              <a:off x="5255200" y="3006475"/>
              <a:ext cx="349900" cy="349875"/>
            </a:xfrm>
            <a:custGeom>
              <a:avLst/>
              <a:gdLst/>
              <a:ahLst/>
              <a:cxnLst/>
              <a:rect l="l" t="t" r="r" b="b"/>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grp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477;p39">
              <a:extLst>
                <a:ext uri="{FF2B5EF4-FFF2-40B4-BE49-F238E27FC236}">
                  <a16:creationId xmlns:a16="http://schemas.microsoft.com/office/drawing/2014/main" id="{45394E67-A172-49B8-9BE7-5AEE905C8596}"/>
                </a:ext>
              </a:extLst>
            </p:cNvPr>
            <p:cNvSpPr/>
            <p:nvPr/>
          </p:nvSpPr>
          <p:spPr>
            <a:xfrm>
              <a:off x="5567825" y="3185975"/>
              <a:ext cx="199075" cy="199075"/>
            </a:xfrm>
            <a:custGeom>
              <a:avLst/>
              <a:gdLst/>
              <a:ahLst/>
              <a:cxnLst/>
              <a:rect l="l" t="t" r="r" b="b"/>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grp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802513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FD943AB2-5880-4DCF-875B-39259D618D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278" y="1714814"/>
            <a:ext cx="3724649" cy="1041928"/>
          </a:xfrm>
          <a:prstGeom prst="rect">
            <a:avLst/>
          </a:prstGeom>
        </p:spPr>
      </p:pic>
      <p:sp>
        <p:nvSpPr>
          <p:cNvPr id="3" name="Title 2"/>
          <p:cNvSpPr>
            <a:spLocks noGrp="1"/>
          </p:cNvSpPr>
          <p:nvPr>
            <p:ph type="title" idx="4294967295"/>
          </p:nvPr>
        </p:nvSpPr>
        <p:spPr>
          <a:xfrm>
            <a:off x="459762" y="416615"/>
            <a:ext cx="10958512" cy="760413"/>
          </a:xfrm>
        </p:spPr>
        <p:txBody>
          <a:bodyPr>
            <a:normAutofit fontScale="90000"/>
          </a:bodyPr>
          <a:lstStyle/>
          <a:p>
            <a:pPr>
              <a:lnSpc>
                <a:spcPct val="100000"/>
              </a:lnSpc>
            </a:pPr>
            <a:r>
              <a:rPr lang="en-US" sz="3733" dirty="0">
                <a:solidFill>
                  <a:srgbClr val="275971"/>
                </a:solidFill>
              </a:rPr>
              <a:t>Healthquest Fields</a:t>
            </a:r>
            <a:br>
              <a:rPr lang="en-US" sz="3733" dirty="0">
                <a:solidFill>
                  <a:srgbClr val="275971"/>
                </a:solidFill>
              </a:rPr>
            </a:br>
            <a:r>
              <a:rPr lang="en-US" sz="3733" dirty="0">
                <a:solidFill>
                  <a:srgbClr val="275971"/>
                </a:solidFill>
              </a:rPr>
              <a:t>to the CED</a:t>
            </a:r>
          </a:p>
        </p:txBody>
      </p:sp>
      <p:pic>
        <p:nvPicPr>
          <p:cNvPr id="5" name="Picture 4"/>
          <p:cNvPicPr>
            <a:picLocks noChangeAspect="1"/>
          </p:cNvPicPr>
          <p:nvPr/>
        </p:nvPicPr>
        <p:blipFill>
          <a:blip r:embed="rId4"/>
          <a:stretch>
            <a:fillRect/>
          </a:stretch>
        </p:blipFill>
        <p:spPr>
          <a:xfrm>
            <a:off x="4941910" y="2674076"/>
            <a:ext cx="1994217" cy="2585097"/>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20" name="Picture 19"/>
          <p:cNvPicPr>
            <a:picLocks noChangeAspect="1"/>
          </p:cNvPicPr>
          <p:nvPr/>
        </p:nvPicPr>
        <p:blipFill>
          <a:blip r:embed="rId5"/>
          <a:stretch>
            <a:fillRect/>
          </a:stretch>
        </p:blipFill>
        <p:spPr>
          <a:xfrm>
            <a:off x="8524347" y="1060919"/>
            <a:ext cx="3070167" cy="1838517"/>
          </a:xfrm>
          <a:prstGeom prst="rect">
            <a:avLst/>
          </a:prstGeom>
        </p:spPr>
      </p:pic>
      <p:pic>
        <p:nvPicPr>
          <p:cNvPr id="22" name="Picture 21"/>
          <p:cNvPicPr>
            <a:picLocks noChangeAspect="1"/>
          </p:cNvPicPr>
          <p:nvPr/>
        </p:nvPicPr>
        <p:blipFill rotWithShape="1">
          <a:blip r:embed="rId6"/>
          <a:srcRect r="20374"/>
          <a:stretch/>
        </p:blipFill>
        <p:spPr>
          <a:xfrm>
            <a:off x="8540487" y="3029181"/>
            <a:ext cx="3164700" cy="3398568"/>
          </a:xfrm>
          <a:prstGeom prst="rect">
            <a:avLst/>
          </a:prstGeom>
        </p:spPr>
      </p:pic>
      <p:cxnSp>
        <p:nvCxnSpPr>
          <p:cNvPr id="37" name="Straight Arrow Connector 36"/>
          <p:cNvCxnSpPr>
            <a:cxnSpLocks/>
          </p:cNvCxnSpPr>
          <p:nvPr/>
        </p:nvCxnSpPr>
        <p:spPr>
          <a:xfrm>
            <a:off x="3580360" y="2459738"/>
            <a:ext cx="1897373" cy="1427545"/>
          </a:xfrm>
          <a:prstGeom prst="straightConnector1">
            <a:avLst/>
          </a:prstGeom>
          <a:ln>
            <a:solidFill>
              <a:srgbClr val="275971"/>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7"/>
          <a:stretch>
            <a:fillRect/>
          </a:stretch>
        </p:blipFill>
        <p:spPr>
          <a:xfrm>
            <a:off x="522297" y="3002262"/>
            <a:ext cx="3635294" cy="1557983"/>
          </a:xfrm>
          <a:prstGeom prst="rect">
            <a:avLst/>
          </a:prstGeom>
        </p:spPr>
      </p:pic>
      <p:cxnSp>
        <p:nvCxnSpPr>
          <p:cNvPr id="9" name="Straight Arrow Connector 8"/>
          <p:cNvCxnSpPr>
            <a:cxnSpLocks/>
          </p:cNvCxnSpPr>
          <p:nvPr/>
        </p:nvCxnSpPr>
        <p:spPr>
          <a:xfrm>
            <a:off x="953403" y="3674935"/>
            <a:ext cx="4043295" cy="537372"/>
          </a:xfrm>
          <a:prstGeom prst="straightConnector1">
            <a:avLst/>
          </a:prstGeom>
          <a:ln>
            <a:solidFill>
              <a:srgbClr val="275971"/>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8"/>
          <a:stretch>
            <a:fillRect/>
          </a:stretch>
        </p:blipFill>
        <p:spPr>
          <a:xfrm>
            <a:off x="498218" y="4728465"/>
            <a:ext cx="4062352" cy="1652894"/>
          </a:xfrm>
          <a:prstGeom prst="rect">
            <a:avLst/>
          </a:prstGeom>
        </p:spPr>
      </p:pic>
      <p:cxnSp>
        <p:nvCxnSpPr>
          <p:cNvPr id="12" name="Straight Arrow Connector 11"/>
          <p:cNvCxnSpPr/>
          <p:nvPr/>
        </p:nvCxnSpPr>
        <p:spPr>
          <a:xfrm flipV="1">
            <a:off x="4104750" y="5001134"/>
            <a:ext cx="837160" cy="258039"/>
          </a:xfrm>
          <a:prstGeom prst="straightConnector1">
            <a:avLst/>
          </a:prstGeom>
          <a:ln>
            <a:solidFill>
              <a:srgbClr val="275971"/>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9"/>
          <a:stretch>
            <a:fillRect/>
          </a:stretch>
        </p:blipFill>
        <p:spPr>
          <a:xfrm>
            <a:off x="4512892" y="215250"/>
            <a:ext cx="3164301" cy="1877384"/>
          </a:xfrm>
          <a:prstGeom prst="rect">
            <a:avLst/>
          </a:prstGeom>
        </p:spPr>
      </p:pic>
      <p:cxnSp>
        <p:nvCxnSpPr>
          <p:cNvPr id="14" name="Straight Arrow Connector 13"/>
          <p:cNvCxnSpPr>
            <a:cxnSpLocks/>
          </p:cNvCxnSpPr>
          <p:nvPr/>
        </p:nvCxnSpPr>
        <p:spPr>
          <a:xfrm>
            <a:off x="5078627" y="716692"/>
            <a:ext cx="286431" cy="2182744"/>
          </a:xfrm>
          <a:prstGeom prst="straightConnector1">
            <a:avLst/>
          </a:prstGeom>
          <a:ln>
            <a:solidFill>
              <a:srgbClr val="275971"/>
            </a:solidFill>
            <a:tailEnd type="triangle"/>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a:blip r:embed="rId10"/>
          <a:stretch>
            <a:fillRect/>
          </a:stretch>
        </p:blipFill>
        <p:spPr>
          <a:xfrm>
            <a:off x="8163514" y="47610"/>
            <a:ext cx="3391480" cy="975586"/>
          </a:xfrm>
          <a:prstGeom prst="rect">
            <a:avLst/>
          </a:prstGeom>
        </p:spPr>
      </p:pic>
      <p:cxnSp>
        <p:nvCxnSpPr>
          <p:cNvPr id="16" name="Straight Arrow Connector 15"/>
          <p:cNvCxnSpPr>
            <a:cxnSpLocks/>
          </p:cNvCxnSpPr>
          <p:nvPr/>
        </p:nvCxnSpPr>
        <p:spPr>
          <a:xfrm flipH="1">
            <a:off x="5939019" y="625642"/>
            <a:ext cx="2585328" cy="2376620"/>
          </a:xfrm>
          <a:prstGeom prst="straightConnector1">
            <a:avLst/>
          </a:prstGeom>
          <a:ln>
            <a:solidFill>
              <a:srgbClr val="27597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6296225" y="1859477"/>
            <a:ext cx="2244262" cy="1142785"/>
          </a:xfrm>
          <a:prstGeom prst="straightConnector1">
            <a:avLst/>
          </a:prstGeom>
          <a:ln>
            <a:solidFill>
              <a:srgbClr val="27597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6680907" y="3365771"/>
            <a:ext cx="2080034" cy="1105854"/>
          </a:xfrm>
          <a:prstGeom prst="straightConnector1">
            <a:avLst/>
          </a:prstGeom>
          <a:ln>
            <a:solidFill>
              <a:srgbClr val="27597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flipV="1">
            <a:off x="6011694" y="4574451"/>
            <a:ext cx="2749247" cy="980462"/>
          </a:xfrm>
          <a:prstGeom prst="straightConnector1">
            <a:avLst/>
          </a:prstGeom>
          <a:ln>
            <a:solidFill>
              <a:srgbClr val="27597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flipV="1">
            <a:off x="5733893" y="4716712"/>
            <a:ext cx="3027048" cy="1123903"/>
          </a:xfrm>
          <a:prstGeom prst="straightConnector1">
            <a:avLst/>
          </a:prstGeom>
          <a:ln>
            <a:solidFill>
              <a:srgbClr val="27597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631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4C958-F40B-4212-B2CF-D7E48388BF26}"/>
              </a:ext>
            </a:extLst>
          </p:cNvPr>
          <p:cNvSpPr>
            <a:spLocks noGrp="1"/>
          </p:cNvSpPr>
          <p:nvPr>
            <p:ph type="title" idx="4294967295"/>
          </p:nvPr>
        </p:nvSpPr>
        <p:spPr>
          <a:xfrm>
            <a:off x="693821" y="176576"/>
            <a:ext cx="9819467" cy="680039"/>
          </a:xfrm>
        </p:spPr>
        <p:txBody>
          <a:bodyPr anchor="t">
            <a:normAutofit/>
          </a:bodyPr>
          <a:lstStyle/>
          <a:p>
            <a:pPr eaLnBrk="1" hangingPunct="1"/>
            <a:r>
              <a:rPr lang="en-US" sz="3600" dirty="0">
                <a:solidFill>
                  <a:srgbClr val="275971"/>
                </a:solidFill>
                <a:latin typeface="+mn-lt"/>
              </a:rPr>
              <a:t>CII and CPAR were at the Request of Physicians</a:t>
            </a:r>
            <a:endParaRPr lang="en-CA" sz="3600" dirty="0">
              <a:solidFill>
                <a:srgbClr val="275971"/>
              </a:solidFill>
              <a:latin typeface="+mn-lt"/>
            </a:endParaRPr>
          </a:p>
        </p:txBody>
      </p:sp>
      <p:sp>
        <p:nvSpPr>
          <p:cNvPr id="7" name="Text Placeholder 2">
            <a:extLst>
              <a:ext uri="{FF2B5EF4-FFF2-40B4-BE49-F238E27FC236}">
                <a16:creationId xmlns:a16="http://schemas.microsoft.com/office/drawing/2014/main" id="{F65BC06C-96E1-4668-A7FB-8040D5AE5ED6}"/>
              </a:ext>
            </a:extLst>
          </p:cNvPr>
          <p:cNvSpPr txBox="1">
            <a:spLocks/>
          </p:cNvSpPr>
          <p:nvPr/>
        </p:nvSpPr>
        <p:spPr>
          <a:xfrm>
            <a:off x="616496" y="975145"/>
            <a:ext cx="10777799" cy="4370388"/>
          </a:xfrm>
          <a:prstGeom prst="rect">
            <a:avLst/>
          </a:prstGeom>
        </p:spPr>
        <p:txBody>
          <a:bodyPr vert="horz" lIns="91440" tIns="45720" rIns="91440" bIns="45720" rtlCol="0" anchor="t">
            <a:normAutofit/>
          </a:bodyPr>
          <a:lstStyle>
            <a:defPPr>
              <a:defRPr lang="en-US"/>
            </a:defPPr>
            <a:lvl1pPr marL="0" algn="r"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CA" sz="3200" b="0" i="0" u="none" strike="noStrike" kern="1200" cap="none" spc="0" normalizeH="0" baseline="0" noProof="0" dirty="0">
                <a:ln>
                  <a:noFill/>
                </a:ln>
                <a:solidFill>
                  <a:srgbClr val="D1D4D3">
                    <a:lumMod val="25000"/>
                  </a:srgbClr>
                </a:solidFill>
                <a:effectLst/>
                <a:uLnTx/>
                <a:uFillTx/>
                <a:latin typeface="Segoe UI"/>
                <a:ea typeface="+mn-ea"/>
                <a:cs typeface="+mn-cs"/>
              </a:rPr>
              <a:t>The Central Patient Attachment Registry was at the request of Family Medicine (SGP at the time).</a:t>
            </a: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D1D4D3">
                  <a:lumMod val="25000"/>
                </a:srgbClr>
              </a:solidFill>
              <a:effectLst/>
              <a:uLnTx/>
              <a:uFillTx/>
              <a:latin typeface="Segoe UI"/>
              <a:ea typeface="+mn-ea"/>
              <a:cs typeface="+mn-cs"/>
            </a:endParaRP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CA" sz="3200" b="0" i="0" u="none" strike="noStrike" kern="1200" cap="none" spc="0" normalizeH="0" baseline="0" noProof="0" dirty="0">
                <a:ln>
                  <a:noFill/>
                </a:ln>
                <a:solidFill>
                  <a:srgbClr val="D1D4D3">
                    <a:lumMod val="25000"/>
                  </a:srgbClr>
                </a:solidFill>
                <a:effectLst/>
                <a:uLnTx/>
                <a:uFillTx/>
                <a:latin typeface="Segoe UI"/>
                <a:ea typeface="+mn-ea"/>
                <a:cs typeface="+mn-cs"/>
              </a:rPr>
              <a:t>A  commitment was made to build this tool for primary care.</a:t>
            </a: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D1D4D3">
                  <a:lumMod val="25000"/>
                </a:srgbClr>
              </a:solidFill>
              <a:effectLst/>
              <a:uLnTx/>
              <a:uFillTx/>
              <a:latin typeface="Segoe UI"/>
              <a:ea typeface="+mn-ea"/>
              <a:cs typeface="+mn-cs"/>
            </a:endParaRP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D1D4D3">
                    <a:lumMod val="25000"/>
                  </a:srgbClr>
                </a:solidFill>
                <a:effectLst/>
                <a:uLnTx/>
                <a:uFillTx/>
                <a:latin typeface="Segoe UI"/>
                <a:ea typeface="+mn-ea"/>
                <a:cs typeface="+mn-cs"/>
              </a:rPr>
              <a:t>Alberta’s community specialists requested technology to submit consult reports to Netcare (CII) at AMA Rep Forum.</a:t>
            </a:r>
            <a:endParaRPr kumimoji="0" lang="en-CA" sz="3200" b="0" i="0" u="none" strike="noStrike" kern="1200" cap="none" spc="0" normalizeH="0" baseline="0" noProof="0" dirty="0">
              <a:ln>
                <a:noFill/>
              </a:ln>
              <a:solidFill>
                <a:srgbClr val="D1D4D3">
                  <a:lumMod val="25000"/>
                </a:srgbClr>
              </a:solidFill>
              <a:effectLst/>
              <a:uLnTx/>
              <a:uFillTx/>
              <a:latin typeface="Segoe UI"/>
              <a:ea typeface="+mn-ea"/>
              <a:cs typeface="+mn-cs"/>
            </a:endParaRPr>
          </a:p>
        </p:txBody>
      </p:sp>
      <p:grpSp>
        <p:nvGrpSpPr>
          <p:cNvPr id="3" name="Group 2">
            <a:extLst>
              <a:ext uri="{FF2B5EF4-FFF2-40B4-BE49-F238E27FC236}">
                <a16:creationId xmlns:a16="http://schemas.microsoft.com/office/drawing/2014/main" id="{ED02550A-AAD2-4B09-8998-5B9E5B349540}"/>
              </a:ext>
            </a:extLst>
          </p:cNvPr>
          <p:cNvGrpSpPr/>
          <p:nvPr/>
        </p:nvGrpSpPr>
        <p:grpSpPr>
          <a:xfrm>
            <a:off x="749578" y="5602418"/>
            <a:ext cx="9752174" cy="560874"/>
            <a:chOff x="990210" y="5598909"/>
            <a:chExt cx="9752174" cy="560874"/>
          </a:xfrm>
        </p:grpSpPr>
        <p:sp>
          <p:nvSpPr>
            <p:cNvPr id="5" name="Title 5"/>
            <p:cNvSpPr txBox="1">
              <a:spLocks/>
            </p:cNvSpPr>
            <p:nvPr/>
          </p:nvSpPr>
          <p:spPr>
            <a:xfrm>
              <a:off x="990210" y="5639342"/>
              <a:ext cx="1755756" cy="5029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000" kern="1200">
                  <a:solidFill>
                    <a:schemeClr val="tx1">
                      <a:lumMod val="85000"/>
                      <a:lumOff val="15000"/>
                    </a:schemeClr>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CA" sz="2400" b="0" i="0" u="none" strike="noStrike" kern="1200" cap="none" spc="0" normalizeH="0" baseline="0" noProof="0" dirty="0">
                  <a:ln>
                    <a:noFill/>
                  </a:ln>
                  <a:solidFill>
                    <a:srgbClr val="275971"/>
                  </a:solidFill>
                  <a:effectLst/>
                  <a:uLnTx/>
                  <a:uFillTx/>
                  <a:latin typeface="Segoe UI"/>
                  <a:ea typeface="+mj-ea"/>
                  <a:cs typeface="+mj-cs"/>
                </a:rPr>
                <a:t>Partners:</a:t>
              </a:r>
              <a:endParaRPr kumimoji="0" lang="en-CA" sz="1400" b="0" i="0" u="none" strike="noStrike" kern="1200" cap="none" spc="0" normalizeH="0" baseline="0" noProof="0" dirty="0">
                <a:ln>
                  <a:noFill/>
                </a:ln>
                <a:solidFill>
                  <a:srgbClr val="275971"/>
                </a:solidFill>
                <a:effectLst/>
                <a:uLnTx/>
                <a:uFillTx/>
                <a:latin typeface="Segoe UI"/>
                <a:ea typeface="+mj-ea"/>
                <a:cs typeface="+mj-cs"/>
              </a:endParaRPr>
            </a:p>
          </p:txBody>
        </p:sp>
        <p:pic>
          <p:nvPicPr>
            <p:cNvPr id="6" name="Picture 7" descr="C:\Users\nelia.koliesnik\Desktop\Files\PMO\CII\Presentation\alberta.png">
              <a:extLst>
                <a:ext uri="{FF2B5EF4-FFF2-40B4-BE49-F238E27FC236}">
                  <a16:creationId xmlns:a16="http://schemas.microsoft.com/office/drawing/2014/main" id="{B5611FE6-0488-47ED-A33A-7237F139BD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8433" y="5768836"/>
              <a:ext cx="1121661" cy="3329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9538" y="5646336"/>
              <a:ext cx="1181243" cy="51344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44510" y="5681651"/>
              <a:ext cx="1397874" cy="402407"/>
            </a:xfrm>
            <a:prstGeom prst="rect">
              <a:avLst/>
            </a:prstGeom>
          </p:spPr>
        </p:pic>
        <p:pic>
          <p:nvPicPr>
            <p:cNvPr id="10" name="Picture 9" descr="R:\05 TOP Communications\Logos\PCNs\PC_Networks_RGB.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20728" y="5598909"/>
              <a:ext cx="1397874" cy="543353"/>
            </a:xfrm>
            <a:prstGeom prst="rect">
              <a:avLst/>
            </a:prstGeom>
            <a:noFill/>
            <a:ln>
              <a:noFill/>
            </a:ln>
          </p:spPr>
        </p:pic>
      </p:grpSp>
    </p:spTree>
    <p:extLst>
      <p:ext uri="{BB962C8B-B14F-4D97-AF65-F5344CB8AC3E}">
        <p14:creationId xmlns:p14="http://schemas.microsoft.com/office/powerpoint/2010/main" val="20062731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7613" y="227215"/>
            <a:ext cx="6056442" cy="758957"/>
          </a:xfrm>
        </p:spPr>
        <p:txBody>
          <a:bodyPr>
            <a:noAutofit/>
          </a:bodyPr>
          <a:lstStyle/>
          <a:p>
            <a:r>
              <a:rPr lang="en-US" sz="3600" dirty="0">
                <a:solidFill>
                  <a:srgbClr val="275971"/>
                </a:solidFill>
              </a:rPr>
              <a:t>Refer to the </a:t>
            </a:r>
            <a:r>
              <a:rPr lang="en-US" sz="3600" dirty="0" err="1">
                <a:solidFill>
                  <a:srgbClr val="275971"/>
                </a:solidFill>
              </a:rPr>
              <a:t>Healthquest</a:t>
            </a:r>
            <a:r>
              <a:rPr lang="en-US" sz="3600" dirty="0">
                <a:solidFill>
                  <a:srgbClr val="275971"/>
                </a:solidFill>
              </a:rPr>
              <a:t> EMR CII and CPAR Guides</a:t>
            </a:r>
            <a:endParaRPr lang="en-US" sz="3600" dirty="0"/>
          </a:p>
        </p:txBody>
      </p:sp>
      <p:sp>
        <p:nvSpPr>
          <p:cNvPr id="5" name="Content Placeholder 4"/>
          <p:cNvSpPr>
            <a:spLocks noGrp="1"/>
          </p:cNvSpPr>
          <p:nvPr>
            <p:ph idx="1"/>
          </p:nvPr>
        </p:nvSpPr>
        <p:spPr>
          <a:xfrm>
            <a:off x="838199" y="2506662"/>
            <a:ext cx="5246511" cy="1576823"/>
          </a:xfrm>
        </p:spPr>
        <p:txBody>
          <a:bodyPr/>
          <a:lstStyle/>
          <a:p>
            <a:endParaRPr lang="en-US" sz="2000" dirty="0"/>
          </a:p>
          <a:p>
            <a:pPr marL="0" indent="0">
              <a:buNone/>
            </a:pPr>
            <a:r>
              <a:rPr lang="en-US" sz="2000" dirty="0">
                <a:hlinkClick r:id="rId2"/>
              </a:rPr>
              <a:t>https://actt.albertadoctors.org/cii-cpar/toolsresources</a:t>
            </a:r>
            <a:endParaRPr lang="en-US" sz="2000" dirty="0"/>
          </a:p>
          <a:p>
            <a:pPr marL="0" indent="0">
              <a:buNone/>
            </a:pPr>
            <a:r>
              <a:rPr lang="en-US" sz="2000" dirty="0"/>
              <a:t>See the EMR Guides and Mapping section</a:t>
            </a:r>
          </a:p>
          <a:p>
            <a:endParaRPr lang="en-US" dirty="0"/>
          </a:p>
          <a:p>
            <a:pPr marL="0" indent="0">
              <a:buNone/>
            </a:pPr>
            <a:endParaRPr lang="en-US" dirty="0"/>
          </a:p>
        </p:txBody>
      </p:sp>
      <p:pic>
        <p:nvPicPr>
          <p:cNvPr id="3" name="Picture 2"/>
          <p:cNvPicPr>
            <a:picLocks noChangeAspect="1"/>
          </p:cNvPicPr>
          <p:nvPr/>
        </p:nvPicPr>
        <p:blipFill>
          <a:blip r:embed="rId3"/>
          <a:stretch>
            <a:fillRect/>
          </a:stretch>
        </p:blipFill>
        <p:spPr>
          <a:xfrm>
            <a:off x="6764055" y="227215"/>
            <a:ext cx="3405343" cy="4773561"/>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a:stretch>
            <a:fillRect/>
          </a:stretch>
        </p:blipFill>
        <p:spPr>
          <a:xfrm>
            <a:off x="8092510" y="1977778"/>
            <a:ext cx="3620672" cy="476756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19776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DF79B-5061-4BB5-95F9-6DAFA06E3EA6}"/>
              </a:ext>
            </a:extLst>
          </p:cNvPr>
          <p:cNvSpPr>
            <a:spLocks noGrp="1"/>
          </p:cNvSpPr>
          <p:nvPr>
            <p:ph type="title"/>
          </p:nvPr>
        </p:nvSpPr>
        <p:spPr>
          <a:xfrm>
            <a:off x="707613" y="227215"/>
            <a:ext cx="9663938" cy="915613"/>
          </a:xfrm>
        </p:spPr>
        <p:txBody>
          <a:bodyPr/>
          <a:lstStyle/>
          <a:p>
            <a:pPr>
              <a:lnSpc>
                <a:spcPct val="100000"/>
              </a:lnSpc>
            </a:pPr>
            <a:r>
              <a:rPr lang="en-US" dirty="0"/>
              <a:t>Keeping Records Confidential – Do Not Share Encounters</a:t>
            </a:r>
            <a:endParaRPr lang="en-CA" dirty="0"/>
          </a:p>
        </p:txBody>
      </p:sp>
      <p:sp>
        <p:nvSpPr>
          <p:cNvPr id="3" name="Content Placeholder 2">
            <a:extLst>
              <a:ext uri="{FF2B5EF4-FFF2-40B4-BE49-F238E27FC236}">
                <a16:creationId xmlns:a16="http://schemas.microsoft.com/office/drawing/2014/main" id="{A92BB050-EEEA-41E2-929A-4B053B5542FA}"/>
              </a:ext>
            </a:extLst>
          </p:cNvPr>
          <p:cNvSpPr>
            <a:spLocks noGrp="1"/>
          </p:cNvSpPr>
          <p:nvPr>
            <p:ph idx="1"/>
          </p:nvPr>
        </p:nvSpPr>
        <p:spPr>
          <a:xfrm>
            <a:off x="655322" y="1519296"/>
            <a:ext cx="10890684" cy="3579779"/>
          </a:xfrm>
        </p:spPr>
        <p:txBody>
          <a:bodyPr>
            <a:normAutofit/>
          </a:bodyPr>
          <a:lstStyle/>
          <a:p>
            <a:pPr marL="0" indent="0">
              <a:lnSpc>
                <a:spcPct val="120000"/>
              </a:lnSpc>
              <a:spcAft>
                <a:spcPts val="1200"/>
              </a:spcAft>
              <a:buNone/>
            </a:pPr>
            <a:r>
              <a:rPr lang="en-CA" sz="2400" b="1" dirty="0"/>
              <a:t>You can prevent selected health information from being sent to the Alberta Netcare Portal by making patient data private or confidential:</a:t>
            </a:r>
          </a:p>
          <a:p>
            <a:pPr marL="457200" indent="-457200">
              <a:lnSpc>
                <a:spcPct val="100000"/>
              </a:lnSpc>
              <a:spcBef>
                <a:spcPts val="0"/>
              </a:spcBef>
              <a:spcAft>
                <a:spcPts val="1000"/>
              </a:spcAft>
              <a:buFont typeface="+mj-lt"/>
              <a:buAutoNum type="arabicPeriod"/>
            </a:pPr>
            <a:r>
              <a:rPr lang="en-CA" sz="2400" dirty="0"/>
              <a:t>Do not document confidential information in a mapped field</a:t>
            </a:r>
          </a:p>
          <a:p>
            <a:pPr marL="457200" indent="-457200">
              <a:lnSpc>
                <a:spcPct val="100000"/>
              </a:lnSpc>
              <a:spcBef>
                <a:spcPts val="0"/>
              </a:spcBef>
              <a:spcAft>
                <a:spcPts val="1000"/>
              </a:spcAft>
              <a:buFont typeface="+mj-lt"/>
              <a:buAutoNum type="arabicPeriod"/>
            </a:pPr>
            <a:r>
              <a:rPr lang="en-CA" sz="2400" dirty="0"/>
              <a:t>Make an </a:t>
            </a:r>
            <a:r>
              <a:rPr lang="en-CA" sz="2400" b="1" dirty="0"/>
              <a:t>entire patient’s chart </a:t>
            </a:r>
            <a:r>
              <a:rPr lang="en-CA" sz="2400" dirty="0"/>
              <a:t>confidential by marking the client as confidential </a:t>
            </a:r>
            <a:r>
              <a:rPr lang="en-CA" sz="2400" u="sng" dirty="0"/>
              <a:t>or</a:t>
            </a:r>
            <a:r>
              <a:rPr lang="en-CA" sz="2400" dirty="0"/>
              <a:t> marking the chart as physicians only (no information will be sent to Netcare).</a:t>
            </a:r>
          </a:p>
          <a:p>
            <a:pPr marL="514350" indent="-514350">
              <a:lnSpc>
                <a:spcPct val="100000"/>
              </a:lnSpc>
              <a:spcBef>
                <a:spcPts val="0"/>
              </a:spcBef>
              <a:spcAft>
                <a:spcPts val="1000"/>
              </a:spcAft>
              <a:buFont typeface="+mj-lt"/>
              <a:buAutoNum type="arabicPeriod"/>
            </a:pPr>
            <a:r>
              <a:rPr lang="en-CA" sz="2400" dirty="0"/>
              <a:t>Make </a:t>
            </a:r>
            <a:r>
              <a:rPr lang="en-CA" sz="2400" b="1" dirty="0"/>
              <a:t>a chart note </a:t>
            </a:r>
            <a:r>
              <a:rPr lang="en-CA" sz="2400" dirty="0"/>
              <a:t>confidential (observation details in that encounter will not be sent to Netcare).</a:t>
            </a:r>
          </a:p>
        </p:txBody>
      </p:sp>
      <p:sp>
        <p:nvSpPr>
          <p:cNvPr id="4" name="Slide Number Placeholder 3">
            <a:extLst>
              <a:ext uri="{FF2B5EF4-FFF2-40B4-BE49-F238E27FC236}">
                <a16:creationId xmlns:a16="http://schemas.microsoft.com/office/drawing/2014/main" id="{7BDCCFF5-E998-4EB3-B628-81707DBD28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5746B-1A61-4914-9792-FA2C912D93FF}" type="slidenum">
              <a:rPr kumimoji="0" lang="en-CA" sz="9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CA" sz="9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5" name="TextBox 4">
            <a:extLst>
              <a:ext uri="{FF2B5EF4-FFF2-40B4-BE49-F238E27FC236}">
                <a16:creationId xmlns:a16="http://schemas.microsoft.com/office/drawing/2014/main" id="{A3223D5C-2069-424A-AD38-E587FC9A5007}"/>
              </a:ext>
            </a:extLst>
          </p:cNvPr>
          <p:cNvSpPr txBox="1"/>
          <p:nvPr/>
        </p:nvSpPr>
        <p:spPr>
          <a:xfrm>
            <a:off x="1463488" y="5287309"/>
            <a:ext cx="926502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569BBE"/>
                </a:solidFill>
                <a:effectLst/>
                <a:uLnTx/>
                <a:uFillTx/>
                <a:latin typeface="Segoe UI" panose="020B0502040204020203" pitchFamily="34" charset="0"/>
                <a:ea typeface="+mn-ea"/>
                <a:cs typeface="Segoe UI" panose="020B0502040204020203" pitchFamily="34" charset="0"/>
              </a:rPr>
              <a:t>Healthquest</a:t>
            </a:r>
            <a:r>
              <a:rPr kumimoji="0" lang="en-US" sz="2000" b="0" i="0" u="none" strike="noStrike" kern="1200" cap="none" spc="0" normalizeH="0" baseline="0" noProof="0" dirty="0">
                <a:ln>
                  <a:noFill/>
                </a:ln>
                <a:solidFill>
                  <a:srgbClr val="569BBE"/>
                </a:solidFill>
                <a:effectLst/>
                <a:uLnTx/>
                <a:uFillTx/>
                <a:latin typeface="Segoe UI" panose="020B0502040204020203" pitchFamily="34" charset="0"/>
                <a:ea typeface="+mn-ea"/>
                <a:cs typeface="Segoe UI" panose="020B0502040204020203" pitchFamily="34" charset="0"/>
              </a:rPr>
              <a:t> has several options for masking confidential patient information. Any information marked as confidential in </a:t>
            </a:r>
            <a:r>
              <a:rPr kumimoji="0" lang="en-US" sz="2000" b="0" i="0" u="none" strike="noStrike" kern="1200" cap="none" spc="0" normalizeH="0" baseline="0" noProof="0" dirty="0" err="1">
                <a:ln>
                  <a:noFill/>
                </a:ln>
                <a:solidFill>
                  <a:srgbClr val="569BBE"/>
                </a:solidFill>
                <a:effectLst/>
                <a:uLnTx/>
                <a:uFillTx/>
                <a:latin typeface="Segoe UI" panose="020B0502040204020203" pitchFamily="34" charset="0"/>
                <a:ea typeface="+mn-ea"/>
                <a:cs typeface="Segoe UI" panose="020B0502040204020203" pitchFamily="34" charset="0"/>
              </a:rPr>
              <a:t>Healthquest</a:t>
            </a:r>
            <a:r>
              <a:rPr kumimoji="0" lang="en-US" sz="2000" b="0" i="0" u="none" strike="noStrike" kern="1200" cap="none" spc="0" normalizeH="0" baseline="0" noProof="0" dirty="0">
                <a:ln>
                  <a:noFill/>
                </a:ln>
                <a:solidFill>
                  <a:srgbClr val="569BBE"/>
                </a:solidFill>
                <a:effectLst/>
                <a:uLnTx/>
                <a:uFillTx/>
                <a:latin typeface="Segoe UI" panose="020B0502040204020203" pitchFamily="34" charset="0"/>
                <a:ea typeface="+mn-ea"/>
                <a:cs typeface="Segoe UI" panose="020B0502040204020203" pitchFamily="34" charset="0"/>
              </a:rPr>
              <a:t> will also be marked as confidential in Netcare and will not be included in the CED report.</a:t>
            </a:r>
            <a:endParaRPr kumimoji="0" lang="en-CA" sz="2000" b="0" i="0" u="none" strike="noStrike" kern="1200" cap="none" spc="0" normalizeH="0" baseline="0" noProof="0" dirty="0">
              <a:ln>
                <a:noFill/>
              </a:ln>
              <a:solidFill>
                <a:srgbClr val="569BBE"/>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582191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DF79B-5061-4BB5-95F9-6DAFA06E3EA6}"/>
              </a:ext>
            </a:extLst>
          </p:cNvPr>
          <p:cNvSpPr>
            <a:spLocks noGrp="1"/>
          </p:cNvSpPr>
          <p:nvPr>
            <p:ph type="title"/>
          </p:nvPr>
        </p:nvSpPr>
        <p:spPr>
          <a:xfrm>
            <a:off x="707613" y="227215"/>
            <a:ext cx="9663938" cy="915613"/>
          </a:xfrm>
        </p:spPr>
        <p:txBody>
          <a:bodyPr/>
          <a:lstStyle/>
          <a:p>
            <a:pPr>
              <a:lnSpc>
                <a:spcPct val="100000"/>
              </a:lnSpc>
            </a:pPr>
            <a:r>
              <a:rPr lang="en-US" dirty="0"/>
              <a:t>Keeping Records Confidential – Do Not Share Encounters</a:t>
            </a:r>
            <a:endParaRPr lang="en-CA" dirty="0"/>
          </a:p>
        </p:txBody>
      </p:sp>
      <p:sp>
        <p:nvSpPr>
          <p:cNvPr id="4" name="Slide Number Placeholder 3">
            <a:extLst>
              <a:ext uri="{FF2B5EF4-FFF2-40B4-BE49-F238E27FC236}">
                <a16:creationId xmlns:a16="http://schemas.microsoft.com/office/drawing/2014/main" id="{7BDCCFF5-E998-4EB3-B628-81707DBD28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5746B-1A61-4914-9792-FA2C912D93FF}" type="slidenum">
              <a:rPr kumimoji="0" lang="en-CA" sz="9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CA" sz="9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7" name="Content Placeholder 6">
            <a:extLst>
              <a:ext uri="{FF2B5EF4-FFF2-40B4-BE49-F238E27FC236}">
                <a16:creationId xmlns:a16="http://schemas.microsoft.com/office/drawing/2014/main" id="{66DB1A2E-2B6E-44AE-BA2F-A050DBE2160A}"/>
              </a:ext>
            </a:extLst>
          </p:cNvPr>
          <p:cNvSpPr>
            <a:spLocks noGrp="1"/>
          </p:cNvSpPr>
          <p:nvPr>
            <p:ph idx="1"/>
          </p:nvPr>
        </p:nvSpPr>
        <p:spPr>
          <a:xfrm>
            <a:off x="6096000" y="1412673"/>
            <a:ext cx="5074922" cy="4730952"/>
          </a:xfrm>
        </p:spPr>
        <p:txBody>
          <a:bodyPr>
            <a:normAutofit fontScale="85000" lnSpcReduction="20000"/>
          </a:bodyPr>
          <a:lstStyle/>
          <a:p>
            <a:pPr marL="0" indent="0">
              <a:lnSpc>
                <a:spcPct val="110000"/>
              </a:lnSpc>
              <a:buNone/>
            </a:pPr>
            <a:r>
              <a:rPr lang="en-US" dirty="0"/>
              <a:t>See the CII Confidential Flags in </a:t>
            </a:r>
            <a:r>
              <a:rPr lang="en-US" dirty="0" err="1"/>
              <a:t>Healthquest</a:t>
            </a:r>
            <a:r>
              <a:rPr lang="en-US" dirty="0"/>
              <a:t> guide on the CII/CPAR tools and resources page: </a:t>
            </a:r>
          </a:p>
          <a:p>
            <a:pPr marL="0" indent="0">
              <a:lnSpc>
                <a:spcPct val="110000"/>
              </a:lnSpc>
              <a:buNone/>
            </a:pPr>
            <a:r>
              <a:rPr lang="en-US" dirty="0">
                <a:hlinkClick r:id="rId3"/>
              </a:rPr>
              <a:t>https://actt.albertadoctors.org/CII-CPAR/cii-cpar-primary-care/Pages/EMR-Resources-Primary-Care.aspx</a:t>
            </a:r>
            <a:endParaRPr lang="en-US" dirty="0"/>
          </a:p>
          <a:p>
            <a:pPr marL="0" indent="0">
              <a:lnSpc>
                <a:spcPct val="110000"/>
              </a:lnSpc>
              <a:buNone/>
            </a:pPr>
            <a:r>
              <a:rPr lang="en-US" dirty="0"/>
              <a:t>to learn more about the confidentiality features in Healthquest EMR to mark a chart as confidential and not share the information with the CED in Alberta Netcare</a:t>
            </a:r>
          </a:p>
        </p:txBody>
      </p:sp>
      <p:pic>
        <p:nvPicPr>
          <p:cNvPr id="8" name="Picture 7">
            <a:extLst>
              <a:ext uri="{FF2B5EF4-FFF2-40B4-BE49-F238E27FC236}">
                <a16:creationId xmlns:a16="http://schemas.microsoft.com/office/drawing/2014/main" id="{C5BAE368-7474-4833-B967-A561BA82CFED}"/>
              </a:ext>
            </a:extLst>
          </p:cNvPr>
          <p:cNvPicPr>
            <a:picLocks noChangeAspect="1"/>
          </p:cNvPicPr>
          <p:nvPr/>
        </p:nvPicPr>
        <p:blipFill>
          <a:blip r:embed="rId4"/>
          <a:stretch>
            <a:fillRect/>
          </a:stretch>
        </p:blipFill>
        <p:spPr>
          <a:xfrm>
            <a:off x="1265531" y="1253331"/>
            <a:ext cx="4019821" cy="5229840"/>
          </a:xfrm>
          <a:prstGeom prst="rect">
            <a:avLst/>
          </a:prstGeom>
          <a:ln>
            <a:solidFill>
              <a:schemeClr val="tx1"/>
            </a:solidFill>
          </a:ln>
        </p:spPr>
      </p:pic>
    </p:spTree>
    <p:extLst>
      <p:ext uri="{BB962C8B-B14F-4D97-AF65-F5344CB8AC3E}">
        <p14:creationId xmlns:p14="http://schemas.microsoft.com/office/powerpoint/2010/main" val="27779494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795FB-A23B-406F-8A82-86BBC4D27771}"/>
              </a:ext>
            </a:extLst>
          </p:cNvPr>
          <p:cNvSpPr>
            <a:spLocks noGrp="1"/>
          </p:cNvSpPr>
          <p:nvPr>
            <p:ph type="title"/>
          </p:nvPr>
        </p:nvSpPr>
        <p:spPr>
          <a:xfrm>
            <a:off x="707613" y="227215"/>
            <a:ext cx="9676464" cy="663123"/>
          </a:xfrm>
        </p:spPr>
        <p:txBody>
          <a:bodyPr>
            <a:noAutofit/>
          </a:bodyPr>
          <a:lstStyle/>
          <a:p>
            <a:r>
              <a:rPr lang="en-CA" sz="3600" dirty="0"/>
              <a:t>Consult Reports in Netcare</a:t>
            </a:r>
          </a:p>
        </p:txBody>
      </p:sp>
      <p:sp>
        <p:nvSpPr>
          <p:cNvPr id="4" name="Slide Number Placeholder 3">
            <a:extLst>
              <a:ext uri="{FF2B5EF4-FFF2-40B4-BE49-F238E27FC236}">
                <a16:creationId xmlns:a16="http://schemas.microsoft.com/office/drawing/2014/main" id="{AC78B3C0-2686-4A5A-9E2F-E0CC6E79A3F2}"/>
              </a:ext>
            </a:extLst>
          </p:cNvPr>
          <p:cNvSpPr>
            <a:spLocks noGrp="1"/>
          </p:cNvSpPr>
          <p:nvPr>
            <p:ph type="sldNum" sz="quarter" idx="12"/>
          </p:nvPr>
        </p:nvSpPr>
        <p:spPr>
          <a:xfrm>
            <a:off x="9381876" y="649120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0F5746B-1A61-4914-9792-FA2C912D93FF}" type="slidenum">
              <a:rPr lang="en-CA" smtClean="0"/>
              <a:pPr/>
              <a:t>33</a:t>
            </a:fld>
            <a:endParaRPr lang="en-CA"/>
          </a:p>
        </p:txBody>
      </p:sp>
      <p:sp>
        <p:nvSpPr>
          <p:cNvPr id="15" name="Rectangle 14">
            <a:extLst>
              <a:ext uri="{FF2B5EF4-FFF2-40B4-BE49-F238E27FC236}">
                <a16:creationId xmlns:a16="http://schemas.microsoft.com/office/drawing/2014/main" id="{7D633CB4-6F1D-406B-9483-695B47D6E269}"/>
              </a:ext>
            </a:extLst>
          </p:cNvPr>
          <p:cNvSpPr/>
          <p:nvPr/>
        </p:nvSpPr>
        <p:spPr>
          <a:xfrm>
            <a:off x="9544842" y="1677827"/>
            <a:ext cx="2580234" cy="400110"/>
          </a:xfrm>
          <a:prstGeom prst="rect">
            <a:avLst/>
          </a:prstGeom>
        </p:spPr>
        <p:txBody>
          <a:bodyPr wrap="square">
            <a:spAutoFit/>
          </a:bodyPr>
          <a:lstStyle/>
          <a:p>
            <a:pPr algn="ctr" defTabSz="685784"/>
            <a:r>
              <a:rPr lang="en-US" sz="2000" b="1" dirty="0">
                <a:solidFill>
                  <a:srgbClr val="333635"/>
                </a:solidFill>
                <a:latin typeface="Segoe UI" panose="020B0502040204020203" pitchFamily="34" charset="0"/>
                <a:cs typeface="Segoe UI" panose="020B0502040204020203" pitchFamily="34" charset="0"/>
              </a:rPr>
              <a:t>Consult Report</a:t>
            </a:r>
            <a:endParaRPr lang="en-CA" sz="2000" b="1" dirty="0">
              <a:solidFill>
                <a:srgbClr val="333635"/>
              </a:solidFill>
              <a:latin typeface="Segoe UI" panose="020B0502040204020203" pitchFamily="34" charset="0"/>
              <a:cs typeface="Segoe UI" panose="020B0502040204020203" pitchFamily="34" charset="0"/>
            </a:endParaRPr>
          </a:p>
        </p:txBody>
      </p:sp>
      <p:sp>
        <p:nvSpPr>
          <p:cNvPr id="16" name="Rectangle 15">
            <a:extLst>
              <a:ext uri="{FF2B5EF4-FFF2-40B4-BE49-F238E27FC236}">
                <a16:creationId xmlns:a16="http://schemas.microsoft.com/office/drawing/2014/main" id="{636A1C9E-9DCB-4EFE-81CC-2E9379AAC5CD}"/>
              </a:ext>
            </a:extLst>
          </p:cNvPr>
          <p:cNvSpPr/>
          <p:nvPr/>
        </p:nvSpPr>
        <p:spPr>
          <a:xfrm>
            <a:off x="235824" y="2553675"/>
            <a:ext cx="1451744" cy="307777"/>
          </a:xfrm>
          <a:prstGeom prst="rect">
            <a:avLst/>
          </a:prstGeom>
        </p:spPr>
        <p:txBody>
          <a:bodyPr wrap="none">
            <a:spAutoFit/>
          </a:bodyPr>
          <a:lstStyle/>
          <a:p>
            <a:pPr defTabSz="685784"/>
            <a:r>
              <a:rPr lang="en-US" sz="1400" b="1" dirty="0">
                <a:solidFill>
                  <a:srgbClr val="333635"/>
                </a:solidFill>
                <a:latin typeface="Segoe UI" panose="020B0502040204020203" pitchFamily="34" charset="0"/>
                <a:cs typeface="Segoe UI" panose="020B0502040204020203" pitchFamily="34" charset="0"/>
              </a:rPr>
              <a:t>Consult Report</a:t>
            </a:r>
            <a:endParaRPr lang="en-CA" sz="1400" b="1" dirty="0">
              <a:solidFill>
                <a:srgbClr val="333635"/>
              </a:solidFill>
              <a:latin typeface="Segoe UI" panose="020B0502040204020203" pitchFamily="34" charset="0"/>
              <a:cs typeface="Segoe UI" panose="020B0502040204020203" pitchFamily="34" charset="0"/>
            </a:endParaRPr>
          </a:p>
        </p:txBody>
      </p:sp>
      <p:pic>
        <p:nvPicPr>
          <p:cNvPr id="17" name="Picture 16">
            <a:extLst>
              <a:ext uri="{FF2B5EF4-FFF2-40B4-BE49-F238E27FC236}">
                <a16:creationId xmlns:a16="http://schemas.microsoft.com/office/drawing/2014/main" id="{2317D22D-A0F5-40F3-BCB0-664ECF9A5326}"/>
              </a:ext>
            </a:extLst>
          </p:cNvPr>
          <p:cNvPicPr>
            <a:picLocks noChangeAspect="1"/>
          </p:cNvPicPr>
          <p:nvPr/>
        </p:nvPicPr>
        <p:blipFill>
          <a:blip r:embed="rId3"/>
          <a:stretch>
            <a:fillRect/>
          </a:stretch>
        </p:blipFill>
        <p:spPr>
          <a:xfrm>
            <a:off x="9742717" y="2088097"/>
            <a:ext cx="2184484" cy="2733040"/>
          </a:xfrm>
          <a:prstGeom prst="rect">
            <a:avLst/>
          </a:prstGeom>
          <a:ln>
            <a:solidFill>
              <a:schemeClr val="tx1"/>
            </a:solidFill>
          </a:ln>
          <a:effectLst>
            <a:outerShdw blurRad="50800" dist="38100" dir="2700000" algn="tl" rotWithShape="0">
              <a:prstClr val="black">
                <a:alpha val="40000"/>
              </a:prstClr>
            </a:outerShdw>
          </a:effectLst>
        </p:spPr>
      </p:pic>
      <p:pic>
        <p:nvPicPr>
          <p:cNvPr id="20" name="Picture 8" descr="Image result for electronic medical record">
            <a:extLst>
              <a:ext uri="{FF2B5EF4-FFF2-40B4-BE49-F238E27FC236}">
                <a16:creationId xmlns:a16="http://schemas.microsoft.com/office/drawing/2014/main" id="{1F52D705-FAB5-4D1A-9A9F-BF519E450B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1380" y="2875601"/>
            <a:ext cx="1444903" cy="110679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4" descr="Image result for server">
            <a:extLst>
              <a:ext uri="{FF2B5EF4-FFF2-40B4-BE49-F238E27FC236}">
                <a16:creationId xmlns:a16="http://schemas.microsoft.com/office/drawing/2014/main" id="{52DC674B-FECB-4E95-9B5F-D77F9D2C75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05302" y="2974678"/>
            <a:ext cx="731029" cy="9025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Image result for electronic medical record">
            <a:extLst>
              <a:ext uri="{FF2B5EF4-FFF2-40B4-BE49-F238E27FC236}">
                <a16:creationId xmlns:a16="http://schemas.microsoft.com/office/drawing/2014/main" id="{CE30C2ED-8F52-4069-A8BD-6309083B97CE}"/>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9201" r="7636"/>
          <a:stretch/>
        </p:blipFill>
        <p:spPr bwMode="auto">
          <a:xfrm>
            <a:off x="7558233" y="2914813"/>
            <a:ext cx="1308753" cy="1047511"/>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a:extLst>
              <a:ext uri="{FF2B5EF4-FFF2-40B4-BE49-F238E27FC236}">
                <a16:creationId xmlns:a16="http://schemas.microsoft.com/office/drawing/2014/main" id="{B432DACC-E3CC-47C4-B4E1-3DAA7D47C5A6}"/>
              </a:ext>
            </a:extLst>
          </p:cNvPr>
          <p:cNvCxnSpPr/>
          <p:nvPr/>
        </p:nvCxnSpPr>
        <p:spPr>
          <a:xfrm>
            <a:off x="4491076" y="3428998"/>
            <a:ext cx="864000" cy="0"/>
          </a:xfrm>
          <a:prstGeom prst="straightConnector1">
            <a:avLst/>
          </a:prstGeom>
          <a:ln w="76200">
            <a:solidFill>
              <a:srgbClr val="D06F1A"/>
            </a:solidFill>
            <a:tailEnd type="triangle"/>
          </a:ln>
        </p:spPr>
        <p:style>
          <a:lnRef idx="3">
            <a:schemeClr val="accent3"/>
          </a:lnRef>
          <a:fillRef idx="0">
            <a:schemeClr val="accent3"/>
          </a:fillRef>
          <a:effectRef idx="2">
            <a:schemeClr val="accent3"/>
          </a:effectRef>
          <a:fontRef idx="minor">
            <a:schemeClr val="tx1"/>
          </a:fontRef>
        </p:style>
      </p:cxnSp>
      <p:sp>
        <p:nvSpPr>
          <p:cNvPr id="25" name="TextBox 24">
            <a:extLst>
              <a:ext uri="{FF2B5EF4-FFF2-40B4-BE49-F238E27FC236}">
                <a16:creationId xmlns:a16="http://schemas.microsoft.com/office/drawing/2014/main" id="{51AE9266-03A2-4EDD-9756-2291DBE23A99}"/>
              </a:ext>
            </a:extLst>
          </p:cNvPr>
          <p:cNvSpPr txBox="1"/>
          <p:nvPr/>
        </p:nvSpPr>
        <p:spPr>
          <a:xfrm>
            <a:off x="2695263" y="3990140"/>
            <a:ext cx="1717138" cy="830997"/>
          </a:xfrm>
          <a:prstGeom prst="rect">
            <a:avLst/>
          </a:prstGeom>
          <a:noFill/>
        </p:spPr>
        <p:txBody>
          <a:bodyPr wrap="none" rtlCol="0">
            <a:spAutoFit/>
          </a:bodyPr>
          <a:lstStyle>
            <a:defPPr>
              <a:defRPr lang="en-US"/>
            </a:defPPr>
            <a:lvl1pPr algn="ctr" defTabSz="914378">
              <a:defRPr sz="1200" b="1">
                <a:solidFill>
                  <a:srgbClr val="275971"/>
                </a:solidFill>
                <a:ea typeface="+mj-ea"/>
                <a:cs typeface="+mj-cs"/>
              </a:defRPr>
            </a:lvl1pPr>
          </a:lstStyle>
          <a:p>
            <a:r>
              <a:rPr lang="en-US" sz="1600" dirty="0">
                <a:latin typeface="Segoe UI" panose="020B0502040204020203" pitchFamily="34" charset="0"/>
                <a:cs typeface="Segoe UI" panose="020B0502040204020203" pitchFamily="34" charset="0"/>
              </a:rPr>
              <a:t>Community </a:t>
            </a:r>
            <a:br>
              <a:rPr lang="en-US" sz="1600" dirty="0">
                <a:latin typeface="Segoe UI" panose="020B0502040204020203" pitchFamily="34" charset="0"/>
                <a:cs typeface="Segoe UI" panose="020B0502040204020203" pitchFamily="34" charset="0"/>
              </a:rPr>
            </a:br>
            <a:r>
              <a:rPr lang="en-US" sz="1600" dirty="0">
                <a:latin typeface="Segoe UI" panose="020B0502040204020203" pitchFamily="34" charset="0"/>
                <a:cs typeface="Segoe UI" panose="020B0502040204020203" pitchFamily="34" charset="0"/>
              </a:rPr>
              <a:t>Physician Office</a:t>
            </a:r>
          </a:p>
          <a:p>
            <a:r>
              <a:rPr lang="en-US" sz="1600" dirty="0">
                <a:latin typeface="Segoe UI" panose="020B0502040204020203" pitchFamily="34" charset="0"/>
                <a:cs typeface="Segoe UI" panose="020B0502040204020203" pitchFamily="34" charset="0"/>
              </a:rPr>
              <a:t>EMRs</a:t>
            </a:r>
            <a:endParaRPr lang="en-CA" sz="1600" dirty="0">
              <a:latin typeface="Segoe UI" panose="020B0502040204020203" pitchFamily="34" charset="0"/>
              <a:cs typeface="Segoe UI" panose="020B0502040204020203" pitchFamily="34" charset="0"/>
            </a:endParaRPr>
          </a:p>
        </p:txBody>
      </p:sp>
      <p:sp>
        <p:nvSpPr>
          <p:cNvPr id="26" name="TextBox 25">
            <a:extLst>
              <a:ext uri="{FF2B5EF4-FFF2-40B4-BE49-F238E27FC236}">
                <a16:creationId xmlns:a16="http://schemas.microsoft.com/office/drawing/2014/main" id="{060E5CAC-00EE-4DE4-AEEF-2B65FFCF5125}"/>
              </a:ext>
            </a:extLst>
          </p:cNvPr>
          <p:cNvSpPr txBox="1"/>
          <p:nvPr/>
        </p:nvSpPr>
        <p:spPr>
          <a:xfrm>
            <a:off x="5466513" y="3988897"/>
            <a:ext cx="1008609" cy="584775"/>
          </a:xfrm>
          <a:prstGeom prst="rect">
            <a:avLst/>
          </a:prstGeom>
          <a:noFill/>
        </p:spPr>
        <p:txBody>
          <a:bodyPr wrap="none" rtlCol="0">
            <a:spAutoFit/>
          </a:bodyPr>
          <a:lstStyle/>
          <a:p>
            <a:pPr algn="ctr" defTabSz="685784"/>
            <a:r>
              <a:rPr lang="en-US" sz="1600" b="1" dirty="0">
                <a:solidFill>
                  <a:srgbClr val="333635"/>
                </a:solidFill>
                <a:latin typeface="Segoe UI" panose="020B0502040204020203" pitchFamily="34" charset="0"/>
                <a:cs typeface="Segoe UI" panose="020B0502040204020203" pitchFamily="34" charset="0"/>
              </a:rPr>
              <a:t>CII Data </a:t>
            </a:r>
          </a:p>
          <a:p>
            <a:pPr algn="ctr" defTabSz="685784"/>
            <a:r>
              <a:rPr lang="en-US" sz="1600" b="1" dirty="0">
                <a:solidFill>
                  <a:srgbClr val="333635"/>
                </a:solidFill>
                <a:latin typeface="Segoe UI" panose="020B0502040204020203" pitchFamily="34" charset="0"/>
                <a:cs typeface="Segoe UI" panose="020B0502040204020203" pitchFamily="34" charset="0"/>
              </a:rPr>
              <a:t>Hub</a:t>
            </a:r>
            <a:endParaRPr lang="en-CA" sz="1600" b="1" dirty="0">
              <a:solidFill>
                <a:srgbClr val="333635"/>
              </a:solidFill>
              <a:latin typeface="Segoe UI" panose="020B0502040204020203" pitchFamily="34" charset="0"/>
              <a:cs typeface="Segoe UI" panose="020B0502040204020203" pitchFamily="34" charset="0"/>
            </a:endParaRPr>
          </a:p>
        </p:txBody>
      </p:sp>
      <p:sp>
        <p:nvSpPr>
          <p:cNvPr id="27" name="TextBox 26">
            <a:extLst>
              <a:ext uri="{FF2B5EF4-FFF2-40B4-BE49-F238E27FC236}">
                <a16:creationId xmlns:a16="http://schemas.microsoft.com/office/drawing/2014/main" id="{F72B3057-81E8-4002-90E7-1BA9A98B781F}"/>
              </a:ext>
            </a:extLst>
          </p:cNvPr>
          <p:cNvSpPr txBox="1"/>
          <p:nvPr/>
        </p:nvSpPr>
        <p:spPr>
          <a:xfrm>
            <a:off x="7533592" y="3987029"/>
            <a:ext cx="1333394" cy="830997"/>
          </a:xfrm>
          <a:prstGeom prst="rect">
            <a:avLst/>
          </a:prstGeom>
          <a:noFill/>
        </p:spPr>
        <p:txBody>
          <a:bodyPr wrap="square" rtlCol="0">
            <a:spAutoFit/>
          </a:bodyPr>
          <a:lstStyle>
            <a:defPPr>
              <a:defRPr lang="en-US"/>
            </a:defPPr>
            <a:lvl1pPr algn="ctr" defTabSz="914378">
              <a:defRPr sz="1200" b="1">
                <a:solidFill>
                  <a:srgbClr val="275971"/>
                </a:solidFill>
                <a:ea typeface="+mj-ea"/>
                <a:cs typeface="+mj-cs"/>
              </a:defRPr>
            </a:lvl1pPr>
          </a:lstStyle>
          <a:p>
            <a:r>
              <a:rPr lang="en-US" sz="1600" dirty="0">
                <a:latin typeface="Segoe UI" panose="020B0502040204020203" pitchFamily="34" charset="0"/>
                <a:cs typeface="Segoe UI" panose="020B0502040204020203" pitchFamily="34" charset="0"/>
              </a:rPr>
              <a:t>Alberta Netcare Portal</a:t>
            </a:r>
            <a:endParaRPr lang="en-CA" sz="1600" dirty="0">
              <a:latin typeface="Segoe UI" panose="020B0502040204020203" pitchFamily="34" charset="0"/>
              <a:cs typeface="Segoe UI" panose="020B0502040204020203" pitchFamily="34" charset="0"/>
            </a:endParaRPr>
          </a:p>
        </p:txBody>
      </p:sp>
      <p:pic>
        <p:nvPicPr>
          <p:cNvPr id="29" name="Picture 28">
            <a:extLst>
              <a:ext uri="{FF2B5EF4-FFF2-40B4-BE49-F238E27FC236}">
                <a16:creationId xmlns:a16="http://schemas.microsoft.com/office/drawing/2014/main" id="{4D0BF68D-AFD2-4273-B6C0-23830BAA2350}"/>
              </a:ext>
            </a:extLst>
          </p:cNvPr>
          <p:cNvPicPr>
            <a:picLocks noChangeAspect="1"/>
          </p:cNvPicPr>
          <p:nvPr/>
        </p:nvPicPr>
        <p:blipFill>
          <a:blip r:embed="rId3"/>
          <a:stretch>
            <a:fillRect/>
          </a:stretch>
        </p:blipFill>
        <p:spPr>
          <a:xfrm>
            <a:off x="7978822" y="3043089"/>
            <a:ext cx="479883" cy="600389"/>
          </a:xfrm>
          <a:prstGeom prst="rect">
            <a:avLst/>
          </a:prstGeom>
          <a:ln>
            <a:solidFill>
              <a:schemeClr val="tx1"/>
            </a:solidFill>
          </a:ln>
          <a:effectLst>
            <a:outerShdw blurRad="50800" dist="38100" dir="2700000" algn="tl" rotWithShape="0">
              <a:prstClr val="black">
                <a:alpha val="40000"/>
              </a:prstClr>
            </a:outerShdw>
          </a:effectLst>
        </p:spPr>
      </p:pic>
      <p:cxnSp>
        <p:nvCxnSpPr>
          <p:cNvPr id="31" name="Straight Connector 30">
            <a:extLst>
              <a:ext uri="{FF2B5EF4-FFF2-40B4-BE49-F238E27FC236}">
                <a16:creationId xmlns:a16="http://schemas.microsoft.com/office/drawing/2014/main" id="{F54C71BC-BF00-4A8A-B89A-4D2E70AFD890}"/>
              </a:ext>
            </a:extLst>
          </p:cNvPr>
          <p:cNvCxnSpPr>
            <a:cxnSpLocks/>
          </p:cNvCxnSpPr>
          <p:nvPr/>
        </p:nvCxnSpPr>
        <p:spPr>
          <a:xfrm flipV="1">
            <a:off x="8458705" y="2077937"/>
            <a:ext cx="1284012" cy="965152"/>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12CC1782-D6BE-4C89-9681-CB351CBBECB4}"/>
              </a:ext>
            </a:extLst>
          </p:cNvPr>
          <p:cNvCxnSpPr>
            <a:cxnSpLocks/>
          </p:cNvCxnSpPr>
          <p:nvPr/>
        </p:nvCxnSpPr>
        <p:spPr>
          <a:xfrm>
            <a:off x="8458705" y="3643478"/>
            <a:ext cx="1276503" cy="1187818"/>
          </a:xfrm>
          <a:prstGeom prst="line">
            <a:avLst/>
          </a:prstGeom>
        </p:spPr>
        <p:style>
          <a:lnRef idx="1">
            <a:schemeClr val="dk1"/>
          </a:lnRef>
          <a:fillRef idx="0">
            <a:schemeClr val="dk1"/>
          </a:fillRef>
          <a:effectRef idx="0">
            <a:schemeClr val="dk1"/>
          </a:effectRef>
          <a:fontRef idx="minor">
            <a:schemeClr val="tx1"/>
          </a:fontRef>
        </p:style>
      </p:cxnSp>
      <p:pic>
        <p:nvPicPr>
          <p:cNvPr id="39" name="Picture 38">
            <a:extLst>
              <a:ext uri="{FF2B5EF4-FFF2-40B4-BE49-F238E27FC236}">
                <a16:creationId xmlns:a16="http://schemas.microsoft.com/office/drawing/2014/main" id="{FE243E04-5C7A-4CF7-93EC-A35C55634D06}"/>
              </a:ext>
            </a:extLst>
          </p:cNvPr>
          <p:cNvPicPr>
            <a:picLocks noChangeAspect="1"/>
          </p:cNvPicPr>
          <p:nvPr/>
        </p:nvPicPr>
        <p:blipFill>
          <a:blip r:embed="rId3"/>
          <a:stretch>
            <a:fillRect/>
          </a:stretch>
        </p:blipFill>
        <p:spPr>
          <a:xfrm>
            <a:off x="457893" y="2902092"/>
            <a:ext cx="1007607" cy="1260633"/>
          </a:xfrm>
          <a:prstGeom prst="rect">
            <a:avLst/>
          </a:prstGeom>
          <a:ln>
            <a:solidFill>
              <a:schemeClr val="tx1"/>
            </a:solidFill>
          </a:ln>
          <a:effectLst>
            <a:outerShdw blurRad="50800" dist="38100" dir="2700000" algn="tl" rotWithShape="0">
              <a:prstClr val="black">
                <a:alpha val="40000"/>
              </a:prstClr>
            </a:outerShdw>
          </a:effectLst>
        </p:spPr>
      </p:pic>
      <p:cxnSp>
        <p:nvCxnSpPr>
          <p:cNvPr id="28" name="Straight Arrow Connector 27">
            <a:extLst>
              <a:ext uri="{FF2B5EF4-FFF2-40B4-BE49-F238E27FC236}">
                <a16:creationId xmlns:a16="http://schemas.microsoft.com/office/drawing/2014/main" id="{5F8A36AC-8133-407C-B1CA-29D0E49A371D}"/>
              </a:ext>
            </a:extLst>
          </p:cNvPr>
          <p:cNvCxnSpPr/>
          <p:nvPr/>
        </p:nvCxnSpPr>
        <p:spPr>
          <a:xfrm>
            <a:off x="6547977" y="3432069"/>
            <a:ext cx="864000" cy="0"/>
          </a:xfrm>
          <a:prstGeom prst="straightConnector1">
            <a:avLst/>
          </a:prstGeom>
          <a:ln w="76200">
            <a:solidFill>
              <a:srgbClr val="D06F1A"/>
            </a:solidFill>
            <a:tailEnd type="triangle"/>
          </a:ln>
        </p:spPr>
        <p:style>
          <a:lnRef idx="3">
            <a:schemeClr val="accent3"/>
          </a:lnRef>
          <a:fillRef idx="0">
            <a:schemeClr val="accent3"/>
          </a:fillRef>
          <a:effectRef idx="2">
            <a:schemeClr val="accent3"/>
          </a:effectRef>
          <a:fontRef idx="minor">
            <a:schemeClr val="tx1"/>
          </a:fontRef>
        </p:style>
      </p:cxnSp>
      <p:cxnSp>
        <p:nvCxnSpPr>
          <p:cNvPr id="30" name="Straight Arrow Connector 29">
            <a:extLst>
              <a:ext uri="{FF2B5EF4-FFF2-40B4-BE49-F238E27FC236}">
                <a16:creationId xmlns:a16="http://schemas.microsoft.com/office/drawing/2014/main" id="{AB3A40C4-5806-4EFE-A502-1213464BAB61}"/>
              </a:ext>
            </a:extLst>
          </p:cNvPr>
          <p:cNvCxnSpPr/>
          <p:nvPr/>
        </p:nvCxnSpPr>
        <p:spPr>
          <a:xfrm>
            <a:off x="1779460" y="3428998"/>
            <a:ext cx="864000" cy="0"/>
          </a:xfrm>
          <a:prstGeom prst="straightConnector1">
            <a:avLst/>
          </a:prstGeom>
          <a:ln w="76200">
            <a:solidFill>
              <a:srgbClr val="D06F1A"/>
            </a:solidFill>
            <a:tailEnd type="triangle"/>
          </a:ln>
        </p:spPr>
        <p:style>
          <a:lnRef idx="3">
            <a:schemeClr val="accent3"/>
          </a:lnRef>
          <a:fillRef idx="0">
            <a:schemeClr val="accent3"/>
          </a:fillRef>
          <a:effectRef idx="2">
            <a:schemeClr val="accent3"/>
          </a:effectRef>
          <a:fontRef idx="minor">
            <a:schemeClr val="tx1"/>
          </a:fontRef>
        </p:style>
      </p:cxnSp>
      <p:pic>
        <p:nvPicPr>
          <p:cNvPr id="33" name="Picture 32">
            <a:extLst>
              <a:ext uri="{FF2B5EF4-FFF2-40B4-BE49-F238E27FC236}">
                <a16:creationId xmlns:a16="http://schemas.microsoft.com/office/drawing/2014/main" id="{75DAE2B0-8A2F-4142-BF6A-BF6702E8F0C7}"/>
              </a:ext>
            </a:extLst>
          </p:cNvPr>
          <p:cNvPicPr>
            <a:picLocks noChangeAspect="1"/>
          </p:cNvPicPr>
          <p:nvPr/>
        </p:nvPicPr>
        <p:blipFill>
          <a:blip r:embed="rId3"/>
          <a:stretch>
            <a:fillRect/>
          </a:stretch>
        </p:blipFill>
        <p:spPr>
          <a:xfrm>
            <a:off x="3234775" y="2941965"/>
            <a:ext cx="568831" cy="711673"/>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048491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98882-9E56-4182-A1E4-6CC3065F0399}"/>
              </a:ext>
            </a:extLst>
          </p:cNvPr>
          <p:cNvSpPr>
            <a:spLocks noGrp="1"/>
          </p:cNvSpPr>
          <p:nvPr>
            <p:ph type="title"/>
          </p:nvPr>
        </p:nvSpPr>
        <p:spPr>
          <a:xfrm>
            <a:off x="707613" y="227215"/>
            <a:ext cx="9989614" cy="758957"/>
          </a:xfrm>
        </p:spPr>
        <p:txBody>
          <a:bodyPr>
            <a:noAutofit/>
          </a:bodyPr>
          <a:lstStyle/>
          <a:p>
            <a:r>
              <a:rPr lang="en-US" sz="3600" dirty="0"/>
              <a:t>Consult Reports - EMR Checklist Before Go-Live</a:t>
            </a:r>
            <a:endParaRPr lang="en-CA" sz="3600" dirty="0"/>
          </a:p>
        </p:txBody>
      </p:sp>
      <p:sp>
        <p:nvSpPr>
          <p:cNvPr id="4" name="Slide Number Placeholder 3">
            <a:extLst>
              <a:ext uri="{FF2B5EF4-FFF2-40B4-BE49-F238E27FC236}">
                <a16:creationId xmlns:a16="http://schemas.microsoft.com/office/drawing/2014/main" id="{83BD1EB9-0E7D-4FF4-8C6D-0E9796DB3A69}"/>
              </a:ext>
            </a:extLst>
          </p:cNvPr>
          <p:cNvSpPr>
            <a:spLocks noGrp="1"/>
          </p:cNvSpPr>
          <p:nvPr>
            <p:ph type="sldNum" sz="quarter" idx="12"/>
          </p:nvPr>
        </p:nvSpPr>
        <p:spPr>
          <a:xfrm>
            <a:off x="9381876" y="649120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0F5746B-1A61-4914-9792-FA2C912D93FF}" type="slidenum">
              <a:rPr lang="en-CA" smtClean="0"/>
              <a:pPr/>
              <a:t>34</a:t>
            </a:fld>
            <a:endParaRPr lang="en-CA"/>
          </a:p>
        </p:txBody>
      </p:sp>
      <p:sp>
        <p:nvSpPr>
          <p:cNvPr id="12" name="Content Placeholder 2">
            <a:extLst>
              <a:ext uri="{FF2B5EF4-FFF2-40B4-BE49-F238E27FC236}">
                <a16:creationId xmlns:a16="http://schemas.microsoft.com/office/drawing/2014/main" id="{9382B797-E5DF-4855-BE72-BC405F5929FF}"/>
              </a:ext>
            </a:extLst>
          </p:cNvPr>
          <p:cNvSpPr>
            <a:spLocks noGrp="1"/>
          </p:cNvSpPr>
          <p:nvPr>
            <p:ph idx="1"/>
          </p:nvPr>
        </p:nvSpPr>
        <p:spPr>
          <a:xfrm>
            <a:off x="371736" y="1611358"/>
            <a:ext cx="6491318" cy="3588251"/>
          </a:xfrm>
        </p:spPr>
        <p:txBody>
          <a:bodyPr>
            <a:normAutofit/>
          </a:bodyPr>
          <a:lstStyle/>
          <a:p>
            <a:pPr marL="0" indent="0">
              <a:lnSpc>
                <a:spcPct val="120000"/>
              </a:lnSpc>
              <a:buNone/>
            </a:pPr>
            <a:r>
              <a:rPr lang="en-US" sz="2000" b="1" dirty="0"/>
              <a:t>For Providers Submitting Consult Reports:</a:t>
            </a:r>
          </a:p>
          <a:p>
            <a:pPr>
              <a:lnSpc>
                <a:spcPct val="120000"/>
              </a:lnSpc>
              <a:buFont typeface="Wingdings" panose="05000000000000000000" pitchFamily="2" charset="2"/>
              <a:buChar char="ü"/>
            </a:pPr>
            <a:r>
              <a:rPr lang="en-US" sz="1900" dirty="0"/>
              <a:t>Register for CII with eHealth Support Services</a:t>
            </a:r>
          </a:p>
          <a:p>
            <a:pPr>
              <a:lnSpc>
                <a:spcPct val="120000"/>
              </a:lnSpc>
              <a:buFont typeface="Wingdings" panose="05000000000000000000" pitchFamily="2" charset="2"/>
              <a:buChar char="ü"/>
            </a:pPr>
            <a:r>
              <a:rPr lang="en-US" sz="1900" dirty="0"/>
              <a:t>Configure the Doctor Card</a:t>
            </a:r>
          </a:p>
          <a:p>
            <a:pPr marL="914400" lvl="1" indent="-457200">
              <a:spcBef>
                <a:spcPts val="0"/>
              </a:spcBef>
              <a:buFont typeface="+mj-lt"/>
              <a:buAutoNum type="arabicPeriod"/>
            </a:pPr>
            <a:r>
              <a:rPr lang="en-CA" sz="1900" dirty="0">
                <a:latin typeface="+mn-lt"/>
                <a:ea typeface="Arial" panose="020B0604020202020204" pitchFamily="34" charset="0"/>
                <a:cs typeface="Times New Roman" panose="02020603050405020304" pitchFamily="18" charset="0"/>
              </a:rPr>
              <a:t>Open the practitioner’s Client Card</a:t>
            </a:r>
          </a:p>
          <a:p>
            <a:pPr marL="914400" lvl="1" indent="-457200">
              <a:spcBef>
                <a:spcPts val="0"/>
              </a:spcBef>
              <a:buFont typeface="+mj-lt"/>
              <a:buAutoNum type="arabicPeriod"/>
            </a:pPr>
            <a:r>
              <a:rPr lang="en-CA" sz="1900" dirty="0">
                <a:latin typeface="+mn-lt"/>
                <a:ea typeface="Arial" panose="020B0604020202020204" pitchFamily="34" charset="0"/>
                <a:cs typeface="Times New Roman" panose="02020603050405020304" pitchFamily="18" charset="0"/>
              </a:rPr>
              <a:t>Select the Doctor tab</a:t>
            </a:r>
          </a:p>
          <a:p>
            <a:pPr marL="914400" lvl="1" indent="-457200">
              <a:spcBef>
                <a:spcPts val="0"/>
              </a:spcBef>
              <a:buFont typeface="+mj-lt"/>
              <a:buAutoNum type="arabicPeriod"/>
            </a:pPr>
            <a:r>
              <a:rPr lang="en-CA" sz="1900" dirty="0">
                <a:latin typeface="+mn-lt"/>
                <a:ea typeface="Arial" panose="020B0604020202020204" pitchFamily="34" charset="0"/>
                <a:cs typeface="Times New Roman" panose="02020603050405020304" pitchFamily="18" charset="0"/>
              </a:rPr>
              <a:t>Select </a:t>
            </a:r>
            <a:r>
              <a:rPr lang="en-CA" sz="1900" dirty="0">
                <a:ea typeface="Arial" panose="020B0604020202020204" pitchFamily="34" charset="0"/>
                <a:cs typeface="Times New Roman" panose="02020603050405020304" pitchFamily="18" charset="0"/>
              </a:rPr>
              <a:t>the appropriate option </a:t>
            </a:r>
            <a:r>
              <a:rPr lang="en-CA" sz="1900" dirty="0">
                <a:latin typeface="+mn-lt"/>
                <a:ea typeface="Arial" panose="020B0604020202020204" pitchFamily="34" charset="0"/>
                <a:cs typeface="Times New Roman" panose="02020603050405020304" pitchFamily="18" charset="0"/>
              </a:rPr>
              <a:t>from the CII Export menu:</a:t>
            </a:r>
          </a:p>
          <a:p>
            <a:pPr marL="1260000" lvl="1" indent="-252000">
              <a:spcBef>
                <a:spcPts val="0"/>
              </a:spcBef>
              <a:tabLst>
                <a:tab pos="211138" algn="l"/>
              </a:tabLst>
            </a:pPr>
            <a:r>
              <a:rPr lang="en-CA" sz="1900" b="1" dirty="0">
                <a:latin typeface="+mn-lt"/>
                <a:cs typeface="Times New Roman" panose="02020603050405020304" pitchFamily="18" charset="0"/>
              </a:rPr>
              <a:t>Both</a:t>
            </a:r>
            <a:r>
              <a:rPr lang="en-CA" sz="1900" dirty="0">
                <a:latin typeface="+mn-lt"/>
                <a:cs typeface="Times New Roman" panose="02020603050405020304" pitchFamily="18" charset="0"/>
              </a:rPr>
              <a:t>:</a:t>
            </a:r>
            <a:r>
              <a:rPr lang="en-CA" sz="1900" b="1" dirty="0">
                <a:latin typeface="+mn-lt"/>
                <a:cs typeface="Times New Roman" panose="02020603050405020304" pitchFamily="18" charset="0"/>
              </a:rPr>
              <a:t> </a:t>
            </a:r>
            <a:r>
              <a:rPr lang="en-CA" sz="1900" dirty="0">
                <a:latin typeface="+mn-lt"/>
                <a:cs typeface="Times New Roman" panose="02020603050405020304" pitchFamily="18" charset="0"/>
              </a:rPr>
              <a:t>both Encounter Data and Consult Reports are sent to Alberta Netcare</a:t>
            </a:r>
          </a:p>
          <a:p>
            <a:pPr marL="1260000" lvl="1" indent="-252000">
              <a:spcBef>
                <a:spcPts val="0"/>
              </a:spcBef>
              <a:tabLst>
                <a:tab pos="211138" algn="l"/>
              </a:tabLst>
            </a:pPr>
            <a:r>
              <a:rPr lang="en-CA" sz="1900" b="1" dirty="0">
                <a:latin typeface="+mn-lt"/>
                <a:cs typeface="Times New Roman" panose="02020603050405020304" pitchFamily="18" charset="0"/>
              </a:rPr>
              <a:t>Specialist</a:t>
            </a:r>
            <a:r>
              <a:rPr lang="en-CA" sz="1900" dirty="0">
                <a:latin typeface="+mn-lt"/>
                <a:cs typeface="Times New Roman" panose="02020603050405020304" pitchFamily="18" charset="0"/>
              </a:rPr>
              <a:t>: only Consult Reports are sent to Alberta Netcare</a:t>
            </a:r>
          </a:p>
        </p:txBody>
      </p:sp>
      <p:pic>
        <p:nvPicPr>
          <p:cNvPr id="8" name="Picture 7">
            <a:extLst>
              <a:ext uri="{FF2B5EF4-FFF2-40B4-BE49-F238E27FC236}">
                <a16:creationId xmlns:a16="http://schemas.microsoft.com/office/drawing/2014/main" id="{38B305DD-A056-403B-AEAA-259286C6474E}"/>
              </a:ext>
            </a:extLst>
          </p:cNvPr>
          <p:cNvPicPr>
            <a:picLocks noChangeAspect="1"/>
          </p:cNvPicPr>
          <p:nvPr/>
        </p:nvPicPr>
        <p:blipFill>
          <a:blip r:embed="rId3"/>
          <a:stretch>
            <a:fillRect/>
          </a:stretch>
        </p:blipFill>
        <p:spPr>
          <a:xfrm>
            <a:off x="6863054" y="1857737"/>
            <a:ext cx="5037643" cy="3095491"/>
          </a:xfrm>
          <a:prstGeom prst="rect">
            <a:avLst/>
          </a:prstGeom>
        </p:spPr>
      </p:pic>
    </p:spTree>
    <p:extLst>
      <p:ext uri="{BB962C8B-B14F-4D97-AF65-F5344CB8AC3E}">
        <p14:creationId xmlns:p14="http://schemas.microsoft.com/office/powerpoint/2010/main" val="11453370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B2C0D-125E-4547-A68C-432833CE3998}"/>
              </a:ext>
            </a:extLst>
          </p:cNvPr>
          <p:cNvSpPr>
            <a:spLocks noGrp="1"/>
          </p:cNvSpPr>
          <p:nvPr>
            <p:ph type="title"/>
          </p:nvPr>
        </p:nvSpPr>
        <p:spPr/>
        <p:txBody>
          <a:bodyPr/>
          <a:lstStyle/>
          <a:p>
            <a:r>
              <a:rPr lang="en-US" dirty="0"/>
              <a:t>Sending Consult Reports to Netcare</a:t>
            </a:r>
            <a:endParaRPr lang="en-CA" dirty="0"/>
          </a:p>
        </p:txBody>
      </p:sp>
      <p:sp>
        <p:nvSpPr>
          <p:cNvPr id="3" name="Content Placeholder 2">
            <a:extLst>
              <a:ext uri="{FF2B5EF4-FFF2-40B4-BE49-F238E27FC236}">
                <a16:creationId xmlns:a16="http://schemas.microsoft.com/office/drawing/2014/main" id="{0C142156-EC87-4882-B826-E2A4352BF767}"/>
              </a:ext>
            </a:extLst>
          </p:cNvPr>
          <p:cNvSpPr>
            <a:spLocks noGrp="1"/>
          </p:cNvSpPr>
          <p:nvPr>
            <p:ph idx="1"/>
          </p:nvPr>
        </p:nvSpPr>
        <p:spPr>
          <a:xfrm>
            <a:off x="655322" y="1211777"/>
            <a:ext cx="10679885" cy="5279429"/>
          </a:xfrm>
        </p:spPr>
        <p:txBody>
          <a:bodyPr>
            <a:normAutofit/>
          </a:bodyPr>
          <a:lstStyle/>
          <a:p>
            <a:pPr marL="0" indent="0">
              <a:buNone/>
            </a:pPr>
            <a:r>
              <a:rPr lang="en-US" sz="2400" b="1" dirty="0"/>
              <a:t>Once configuration steps have been completed and the clinic is enabled</a:t>
            </a:r>
            <a:r>
              <a:rPr lang="en-US" sz="2400" dirty="0"/>
              <a:t>:</a:t>
            </a:r>
          </a:p>
          <a:p>
            <a:pPr marL="342900" indent="-342900">
              <a:buAutoNum type="arabicPeriod"/>
            </a:pPr>
            <a:r>
              <a:rPr lang="en-US" sz="2000" dirty="0"/>
              <a:t>From the Client Letters window in </a:t>
            </a:r>
            <a:r>
              <a:rPr lang="en-US" sz="2000" dirty="0" err="1"/>
              <a:t>Healthquest</a:t>
            </a:r>
            <a:r>
              <a:rPr lang="en-US" sz="2000" dirty="0"/>
              <a:t>, select the letter you wish to send to Netcare.</a:t>
            </a:r>
          </a:p>
          <a:p>
            <a:pPr marL="342900" indent="-342900">
              <a:buAutoNum type="arabicPeriod"/>
            </a:pPr>
            <a:r>
              <a:rPr lang="en-US" sz="2000" dirty="0"/>
              <a:t>Click the </a:t>
            </a:r>
            <a:r>
              <a:rPr lang="en-US" sz="2000" b="1" dirty="0"/>
              <a:t>Send to Netcare</a:t>
            </a:r>
            <a:r>
              <a:rPr lang="en-US" sz="2000" dirty="0"/>
              <a:t> button.</a:t>
            </a:r>
          </a:p>
          <a:p>
            <a:pPr marL="342900" indent="-342900">
              <a:buAutoNum type="arabicPeriod"/>
            </a:pPr>
            <a:endParaRPr lang="en-US" sz="2000" dirty="0"/>
          </a:p>
          <a:p>
            <a:pPr marL="342900" indent="-342900">
              <a:buAutoNum type="arabicPeriod"/>
            </a:pPr>
            <a:endParaRPr lang="en-US" sz="2000" dirty="0"/>
          </a:p>
          <a:p>
            <a:pPr marL="342900" indent="-342900">
              <a:buAutoNum type="arabicPeriod"/>
            </a:pPr>
            <a:endParaRPr lang="en-US" sz="2000" dirty="0"/>
          </a:p>
          <a:p>
            <a:pPr marL="342900" indent="-342900">
              <a:buAutoNum type="arabicPeriod"/>
            </a:pPr>
            <a:endParaRPr lang="en-US" sz="2000" dirty="0"/>
          </a:p>
          <a:p>
            <a:pPr marL="342900" indent="-342900">
              <a:buAutoNum type="arabicPeriod"/>
            </a:pPr>
            <a:endParaRPr lang="en-US" sz="2000" dirty="0"/>
          </a:p>
          <a:p>
            <a:pPr marL="342900" indent="-342900">
              <a:buAutoNum type="arabicPeriod"/>
            </a:pPr>
            <a:endParaRPr lang="en-US" sz="2000" dirty="0"/>
          </a:p>
          <a:p>
            <a:pPr marL="342900" indent="-342900">
              <a:buAutoNum type="arabicPeriod"/>
            </a:pPr>
            <a:endParaRPr lang="en-US" sz="2000" dirty="0"/>
          </a:p>
          <a:p>
            <a:pPr marL="342900" indent="-342900">
              <a:buAutoNum type="arabicPeriod"/>
            </a:pPr>
            <a:endParaRPr lang="en-US" sz="2000" dirty="0"/>
          </a:p>
          <a:p>
            <a:pPr marL="457200" indent="-457200">
              <a:buFont typeface="+mj-lt"/>
              <a:buAutoNum type="arabicPeriod"/>
            </a:pPr>
            <a:r>
              <a:rPr lang="en-US" sz="2000" dirty="0"/>
              <a:t>The letter will be sent to Netcare that evening.</a:t>
            </a:r>
          </a:p>
        </p:txBody>
      </p:sp>
      <p:sp>
        <p:nvSpPr>
          <p:cNvPr id="4" name="Slide Number Placeholder 3">
            <a:extLst>
              <a:ext uri="{FF2B5EF4-FFF2-40B4-BE49-F238E27FC236}">
                <a16:creationId xmlns:a16="http://schemas.microsoft.com/office/drawing/2014/main" id="{ABF46F16-3CBB-437C-980B-687B313700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5746B-1A61-4914-9792-FA2C912D93FF}" type="slidenum">
              <a:rPr kumimoji="0" lang="en-CA" sz="9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CA" sz="9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nvGrpSpPr>
          <p:cNvPr id="5" name="Group 4">
            <a:extLst>
              <a:ext uri="{FF2B5EF4-FFF2-40B4-BE49-F238E27FC236}">
                <a16:creationId xmlns:a16="http://schemas.microsoft.com/office/drawing/2014/main" id="{C63435D8-C202-4E10-AE22-481E83158F43}"/>
              </a:ext>
            </a:extLst>
          </p:cNvPr>
          <p:cNvGrpSpPr/>
          <p:nvPr/>
        </p:nvGrpSpPr>
        <p:grpSpPr>
          <a:xfrm>
            <a:off x="2291962" y="3146893"/>
            <a:ext cx="8714539" cy="2845037"/>
            <a:chOff x="2270446" y="3429000"/>
            <a:chExt cx="8714539" cy="2845037"/>
          </a:xfrm>
        </p:grpSpPr>
        <p:sp>
          <p:nvSpPr>
            <p:cNvPr id="8" name="TextBox 7">
              <a:extLst>
                <a:ext uri="{FF2B5EF4-FFF2-40B4-BE49-F238E27FC236}">
                  <a16:creationId xmlns:a16="http://schemas.microsoft.com/office/drawing/2014/main" id="{EA67B57E-579C-4AA2-98DD-C4145FED8808}"/>
                </a:ext>
              </a:extLst>
            </p:cNvPr>
            <p:cNvSpPr txBox="1"/>
            <p:nvPr/>
          </p:nvSpPr>
          <p:spPr>
            <a:xfrm>
              <a:off x="6838807" y="5258374"/>
              <a:ext cx="4146178" cy="1015663"/>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rgbClr val="569BBE"/>
                  </a:solidFill>
                  <a:effectLst/>
                  <a:uLnTx/>
                  <a:uFillTx/>
                  <a:latin typeface="Calibri" panose="020F0502020204030204"/>
                  <a:ea typeface="+mn-ea"/>
                  <a:cs typeface="+mn-cs"/>
                </a:rPr>
                <a:t>Letters must be linked to a doctor.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rgbClr val="569BBE"/>
                  </a:solidFill>
                  <a:effectLst/>
                  <a:uLnTx/>
                  <a:uFillTx/>
                  <a:latin typeface="Calibri" panose="020F0502020204030204"/>
                  <a:ea typeface="+mn-ea"/>
                  <a:cs typeface="+mn-cs"/>
                </a:rPr>
                <a:t>Letters not linked to a doctor will </a:t>
              </a:r>
              <a:r>
                <a:rPr kumimoji="0" lang="en-CA" sz="2000" b="0" i="0" u="sng" strike="noStrike" kern="1200" cap="none" spc="0" normalizeH="0" baseline="0" noProof="0" dirty="0">
                  <a:ln>
                    <a:noFill/>
                  </a:ln>
                  <a:solidFill>
                    <a:srgbClr val="569BBE"/>
                  </a:solidFill>
                  <a:effectLst/>
                  <a:uLnTx/>
                  <a:uFillTx/>
                  <a:latin typeface="Calibri" panose="020F0502020204030204"/>
                  <a:ea typeface="+mn-ea"/>
                  <a:cs typeface="+mn-cs"/>
                </a:rPr>
                <a:t>not</a:t>
              </a:r>
              <a:r>
                <a:rPr kumimoji="0" lang="en-CA" sz="2000" b="0" i="0" u="none" strike="noStrike" kern="1200" cap="none" spc="0" normalizeH="0" baseline="0" noProof="0" dirty="0">
                  <a:ln>
                    <a:noFill/>
                  </a:ln>
                  <a:solidFill>
                    <a:srgbClr val="569BBE"/>
                  </a:solidFill>
                  <a:effectLst/>
                  <a:uLnTx/>
                  <a:uFillTx/>
                  <a:latin typeface="Calibri" panose="020F0502020204030204"/>
                  <a:ea typeface="+mn-ea"/>
                  <a:cs typeface="+mn-cs"/>
                </a:rPr>
                <a:t> send to </a:t>
              </a:r>
              <a:r>
                <a:rPr kumimoji="0" lang="en-CA" sz="2000" b="0" i="0" u="none" strike="noStrike" kern="1200" cap="none" spc="0" normalizeH="0" baseline="0" noProof="0" dirty="0" err="1">
                  <a:ln>
                    <a:noFill/>
                  </a:ln>
                  <a:solidFill>
                    <a:srgbClr val="569BBE"/>
                  </a:solidFill>
                  <a:effectLst/>
                  <a:uLnTx/>
                  <a:uFillTx/>
                  <a:latin typeface="Calibri" panose="020F0502020204030204"/>
                  <a:ea typeface="+mn-ea"/>
                  <a:cs typeface="+mn-cs"/>
                </a:rPr>
                <a:t>Netcare</a:t>
              </a:r>
              <a:r>
                <a:rPr kumimoji="0" lang="en-CA" sz="2000" b="0" i="0" u="none" strike="noStrike" kern="1200" cap="none" spc="0" normalizeH="0" baseline="0" noProof="0" dirty="0">
                  <a:ln>
                    <a:noFill/>
                  </a:ln>
                  <a:solidFill>
                    <a:srgbClr val="569BBE"/>
                  </a:solidFill>
                  <a:effectLst/>
                  <a:uLnTx/>
                  <a:uFillTx/>
                  <a:latin typeface="Calibri" panose="020F0502020204030204"/>
                  <a:ea typeface="+mn-ea"/>
                  <a:cs typeface="+mn-cs"/>
                </a:rPr>
                <a:t>.</a:t>
              </a:r>
            </a:p>
          </p:txBody>
        </p:sp>
        <p:pic>
          <p:nvPicPr>
            <p:cNvPr id="9" name="Picture 8">
              <a:extLst>
                <a:ext uri="{FF2B5EF4-FFF2-40B4-BE49-F238E27FC236}">
                  <a16:creationId xmlns:a16="http://schemas.microsoft.com/office/drawing/2014/main" id="{1D542A24-8CA9-4805-939A-92C5AB32A708}"/>
                </a:ext>
              </a:extLst>
            </p:cNvPr>
            <p:cNvPicPr>
              <a:picLocks noChangeAspect="1"/>
            </p:cNvPicPr>
            <p:nvPr/>
          </p:nvPicPr>
          <p:blipFill>
            <a:blip r:embed="rId3"/>
            <a:stretch>
              <a:fillRect/>
            </a:stretch>
          </p:blipFill>
          <p:spPr>
            <a:xfrm>
              <a:off x="2270446" y="3429000"/>
              <a:ext cx="7285351" cy="1607959"/>
            </a:xfrm>
            <a:prstGeom prst="rect">
              <a:avLst/>
            </a:prstGeom>
          </p:spPr>
        </p:pic>
        <p:cxnSp>
          <p:nvCxnSpPr>
            <p:cNvPr id="10" name="Straight Arrow Connector 9">
              <a:extLst>
                <a:ext uri="{FF2B5EF4-FFF2-40B4-BE49-F238E27FC236}">
                  <a16:creationId xmlns:a16="http://schemas.microsoft.com/office/drawing/2014/main" id="{B746180A-BDD2-41F8-9230-7F013C8F5A3E}"/>
                </a:ext>
              </a:extLst>
            </p:cNvPr>
            <p:cNvCxnSpPr>
              <a:cxnSpLocks/>
            </p:cNvCxnSpPr>
            <p:nvPr/>
          </p:nvCxnSpPr>
          <p:spPr>
            <a:xfrm flipV="1">
              <a:off x="8911896" y="4158247"/>
              <a:ext cx="1" cy="101566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829241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B2C0D-125E-4547-A68C-432833CE3998}"/>
              </a:ext>
            </a:extLst>
          </p:cNvPr>
          <p:cNvSpPr>
            <a:spLocks noGrp="1"/>
          </p:cNvSpPr>
          <p:nvPr>
            <p:ph type="title"/>
          </p:nvPr>
        </p:nvSpPr>
        <p:spPr/>
        <p:txBody>
          <a:bodyPr/>
          <a:lstStyle/>
          <a:p>
            <a:r>
              <a:rPr lang="en-US" dirty="0"/>
              <a:t>Unsending Consult Reports to Netcare</a:t>
            </a:r>
            <a:endParaRPr lang="en-CA" dirty="0"/>
          </a:p>
        </p:txBody>
      </p:sp>
      <p:sp>
        <p:nvSpPr>
          <p:cNvPr id="3" name="Content Placeholder 2">
            <a:extLst>
              <a:ext uri="{FF2B5EF4-FFF2-40B4-BE49-F238E27FC236}">
                <a16:creationId xmlns:a16="http://schemas.microsoft.com/office/drawing/2014/main" id="{0C142156-EC87-4882-B826-E2A4352BF767}"/>
              </a:ext>
            </a:extLst>
          </p:cNvPr>
          <p:cNvSpPr>
            <a:spLocks noGrp="1"/>
          </p:cNvSpPr>
          <p:nvPr>
            <p:ph idx="1"/>
          </p:nvPr>
        </p:nvSpPr>
        <p:spPr>
          <a:xfrm>
            <a:off x="772018" y="991885"/>
            <a:ext cx="9623850" cy="3426636"/>
          </a:xfrm>
        </p:spPr>
        <p:txBody>
          <a:bodyPr>
            <a:normAutofit/>
          </a:bodyPr>
          <a:lstStyle/>
          <a:p>
            <a:pPr marL="0" indent="0">
              <a:buNone/>
            </a:pPr>
            <a:r>
              <a:rPr lang="en-US" sz="2000" b="1" dirty="0"/>
              <a:t>I clicked ‘Send to Netcare.’ How Do I Stop the Report from Sending to Netcare?</a:t>
            </a:r>
          </a:p>
          <a:p>
            <a:r>
              <a:rPr lang="en-US" sz="1600" dirty="0"/>
              <a:t>From the Client Letters window in </a:t>
            </a:r>
            <a:r>
              <a:rPr lang="en-US" sz="1600" dirty="0" err="1"/>
              <a:t>Healthquest</a:t>
            </a:r>
            <a:r>
              <a:rPr lang="en-US" sz="1600" dirty="0"/>
              <a:t>, select the report you wish to stop from sending.</a:t>
            </a:r>
          </a:p>
          <a:p>
            <a:r>
              <a:rPr lang="en-US" sz="1600" dirty="0"/>
              <a:t>Click the                          button.</a:t>
            </a:r>
          </a:p>
          <a:p>
            <a:r>
              <a:rPr lang="en-US" sz="1600" dirty="0"/>
              <a:t>The selected report will not be sent to Netcare that evening.</a:t>
            </a:r>
          </a:p>
          <a:p>
            <a:pPr marL="0" indent="0">
              <a:buNone/>
            </a:pPr>
            <a:endParaRPr lang="en-US" sz="1000" dirty="0"/>
          </a:p>
          <a:p>
            <a:pPr marL="0" indent="0">
              <a:buNone/>
            </a:pPr>
            <a:r>
              <a:rPr lang="en-US" sz="2000" b="1" dirty="0"/>
              <a:t>My Report Has Already Been Sent. How Do I Remove it from Netcare?</a:t>
            </a:r>
          </a:p>
          <a:p>
            <a:r>
              <a:rPr lang="en-US" sz="1600" dirty="0"/>
              <a:t>From the Client Letters window in </a:t>
            </a:r>
            <a:r>
              <a:rPr lang="en-US" sz="1600" dirty="0" err="1"/>
              <a:t>Healthquest</a:t>
            </a:r>
            <a:r>
              <a:rPr lang="en-US" sz="1600" dirty="0"/>
              <a:t>, select the report you wish to remove from Netcare.</a:t>
            </a:r>
          </a:p>
          <a:p>
            <a:r>
              <a:rPr lang="en-US" sz="1600" dirty="0"/>
              <a:t>Click the                          button.</a:t>
            </a:r>
          </a:p>
          <a:p>
            <a:r>
              <a:rPr lang="en-US" altLang="en-US" sz="1600" dirty="0">
                <a:ea typeface="Arial" panose="020B0604020202020204" pitchFamily="34" charset="0"/>
                <a:cs typeface="Times New Roman" panose="02020603050405020304" pitchFamily="18" charset="0"/>
              </a:rPr>
              <a:t>The selected report will be removed from Netcare and replaced with a </a:t>
            </a:r>
            <a:r>
              <a:rPr lang="en-US" altLang="en-US" sz="1600" b="1" dirty="0">
                <a:ea typeface="Arial" panose="020B0604020202020204" pitchFamily="34" charset="0"/>
                <a:cs typeface="Times New Roman" panose="02020603050405020304" pitchFamily="18" charset="0"/>
              </a:rPr>
              <a:t>Cancelled Specialty Consult Report.</a:t>
            </a:r>
            <a:endParaRPr lang="en-CA" altLang="en-US" sz="1600" dirty="0"/>
          </a:p>
        </p:txBody>
      </p:sp>
      <p:sp>
        <p:nvSpPr>
          <p:cNvPr id="4" name="Slide Number Placeholder 3">
            <a:extLst>
              <a:ext uri="{FF2B5EF4-FFF2-40B4-BE49-F238E27FC236}">
                <a16:creationId xmlns:a16="http://schemas.microsoft.com/office/drawing/2014/main" id="{ABF46F16-3CBB-437C-980B-687B313700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5746B-1A61-4914-9792-FA2C912D93FF}" type="slidenum">
              <a:rPr kumimoji="0" lang="en-CA" sz="9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CA" sz="9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6" name="Picture 2">
            <a:extLst>
              <a:ext uri="{FF2B5EF4-FFF2-40B4-BE49-F238E27FC236}">
                <a16:creationId xmlns:a16="http://schemas.microsoft.com/office/drawing/2014/main" id="{C4D60EB3-A1BD-4A21-BEE6-592958C2A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885" y="1759692"/>
            <a:ext cx="1324808" cy="256287"/>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3">
            <a:extLst>
              <a:ext uri="{FF2B5EF4-FFF2-40B4-BE49-F238E27FC236}">
                <a16:creationId xmlns:a16="http://schemas.microsoft.com/office/drawing/2014/main" id="{90EE8C5E-17D9-4BE3-A925-34E23D411E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6466" y="3470511"/>
            <a:ext cx="1324808" cy="25628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5" name="Group 4">
            <a:extLst>
              <a:ext uri="{FF2B5EF4-FFF2-40B4-BE49-F238E27FC236}">
                <a16:creationId xmlns:a16="http://schemas.microsoft.com/office/drawing/2014/main" id="{09E81161-CB53-4958-9379-E1A34E880EB9}"/>
              </a:ext>
            </a:extLst>
          </p:cNvPr>
          <p:cNvGrpSpPr/>
          <p:nvPr/>
        </p:nvGrpSpPr>
        <p:grpSpPr>
          <a:xfrm>
            <a:off x="2270030" y="4418520"/>
            <a:ext cx="7651940" cy="1988561"/>
            <a:chOff x="2217616" y="4716695"/>
            <a:chExt cx="7651940" cy="1988561"/>
          </a:xfrm>
        </p:grpSpPr>
        <p:pic>
          <p:nvPicPr>
            <p:cNvPr id="14" name="Picture 1">
              <a:extLst>
                <a:ext uri="{FF2B5EF4-FFF2-40B4-BE49-F238E27FC236}">
                  <a16:creationId xmlns:a16="http://schemas.microsoft.com/office/drawing/2014/main" id="{2E2D589E-A2B0-41CD-941D-93A0AD8E99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7616" y="4716695"/>
              <a:ext cx="4516612" cy="1988561"/>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8" name="TextBox 7">
              <a:extLst>
                <a:ext uri="{FF2B5EF4-FFF2-40B4-BE49-F238E27FC236}">
                  <a16:creationId xmlns:a16="http://schemas.microsoft.com/office/drawing/2014/main" id="{B5CA33D8-1DA7-48C1-A2CD-C34B815CB12A}"/>
                </a:ext>
              </a:extLst>
            </p:cNvPr>
            <p:cNvSpPr txBox="1"/>
            <p:nvPr/>
          </p:nvSpPr>
          <p:spPr>
            <a:xfrm>
              <a:off x="7440631" y="5049255"/>
              <a:ext cx="2428925" cy="1323439"/>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rgbClr val="569BBE"/>
                  </a:solidFill>
                  <a:effectLst/>
                  <a:uLnTx/>
                  <a:uFillTx/>
                  <a:latin typeface="Calibri" panose="020F0502020204030204"/>
                  <a:ea typeface="+mn-ea"/>
                  <a:cs typeface="+mn-cs"/>
                </a:rPr>
                <a:t>This is what the Cancelled Specialty Consult Report looks like in Netcare</a:t>
              </a:r>
            </a:p>
          </p:txBody>
        </p:sp>
        <p:cxnSp>
          <p:nvCxnSpPr>
            <p:cNvPr id="9" name="Straight Arrow Connector 8">
              <a:extLst>
                <a:ext uri="{FF2B5EF4-FFF2-40B4-BE49-F238E27FC236}">
                  <a16:creationId xmlns:a16="http://schemas.microsoft.com/office/drawing/2014/main" id="{387F2253-A1B9-4719-B156-37B7A9A12717}"/>
                </a:ext>
              </a:extLst>
            </p:cNvPr>
            <p:cNvCxnSpPr>
              <a:cxnSpLocks/>
              <a:stCxn id="8" idx="1"/>
              <a:endCxn id="14" idx="3"/>
            </p:cNvCxnSpPr>
            <p:nvPr/>
          </p:nvCxnSpPr>
          <p:spPr>
            <a:xfrm flipH="1">
              <a:off x="6734228" y="5710975"/>
              <a:ext cx="706403"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605602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B2C0D-125E-4547-A68C-432833CE3998}"/>
              </a:ext>
            </a:extLst>
          </p:cNvPr>
          <p:cNvSpPr>
            <a:spLocks noGrp="1"/>
          </p:cNvSpPr>
          <p:nvPr>
            <p:ph type="title"/>
          </p:nvPr>
        </p:nvSpPr>
        <p:spPr/>
        <p:txBody>
          <a:bodyPr/>
          <a:lstStyle/>
          <a:p>
            <a:r>
              <a:rPr lang="en-US" dirty="0"/>
              <a:t>Attaching Results to Your Consult Reports</a:t>
            </a:r>
            <a:endParaRPr lang="en-CA" dirty="0"/>
          </a:p>
        </p:txBody>
      </p:sp>
      <p:sp>
        <p:nvSpPr>
          <p:cNvPr id="4" name="Slide Number Placeholder 3">
            <a:extLst>
              <a:ext uri="{FF2B5EF4-FFF2-40B4-BE49-F238E27FC236}">
                <a16:creationId xmlns:a16="http://schemas.microsoft.com/office/drawing/2014/main" id="{ABF46F16-3CBB-437C-980B-687B313700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5746B-1A61-4914-9792-FA2C912D93FF}" type="slidenum">
              <a:rPr kumimoji="0" lang="en-CA" sz="9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CA" sz="9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6" name="Content Placeholder 2">
            <a:extLst>
              <a:ext uri="{FF2B5EF4-FFF2-40B4-BE49-F238E27FC236}">
                <a16:creationId xmlns:a16="http://schemas.microsoft.com/office/drawing/2014/main" id="{949DF5E4-DB7D-416C-BFE9-559244486070}"/>
              </a:ext>
            </a:extLst>
          </p:cNvPr>
          <p:cNvSpPr>
            <a:spLocks noGrp="1"/>
          </p:cNvSpPr>
          <p:nvPr>
            <p:ph idx="1"/>
          </p:nvPr>
        </p:nvSpPr>
        <p:spPr>
          <a:xfrm>
            <a:off x="719646" y="1824895"/>
            <a:ext cx="6710900" cy="3208209"/>
          </a:xfrm>
        </p:spPr>
        <p:txBody>
          <a:bodyPr>
            <a:normAutofit/>
          </a:bodyPr>
          <a:lstStyle/>
          <a:p>
            <a:r>
              <a:rPr lang="en-US" dirty="0" err="1"/>
              <a:t>Healthquest</a:t>
            </a:r>
            <a:r>
              <a:rPr lang="en-US" dirty="0"/>
              <a:t> does not have the ability to add an attachment to the consult report.</a:t>
            </a:r>
          </a:p>
          <a:p>
            <a:pPr marL="0" indent="0">
              <a:buNone/>
            </a:pPr>
            <a:endParaRPr lang="en-US" dirty="0"/>
          </a:p>
          <a:p>
            <a:r>
              <a:rPr lang="en-US" b="1" dirty="0"/>
              <a:t>Content from other areas of the chart can be added to the consult report using copy and paste</a:t>
            </a:r>
            <a:r>
              <a:rPr lang="en-US" dirty="0"/>
              <a:t>.</a:t>
            </a:r>
          </a:p>
        </p:txBody>
      </p:sp>
      <p:pic>
        <p:nvPicPr>
          <p:cNvPr id="17" name="Picture 16">
            <a:extLst>
              <a:ext uri="{FF2B5EF4-FFF2-40B4-BE49-F238E27FC236}">
                <a16:creationId xmlns:a16="http://schemas.microsoft.com/office/drawing/2014/main" id="{072845B0-0380-4112-A607-7E474B8C891E}"/>
              </a:ext>
            </a:extLst>
          </p:cNvPr>
          <p:cNvPicPr>
            <a:picLocks noChangeAspect="1"/>
          </p:cNvPicPr>
          <p:nvPr/>
        </p:nvPicPr>
        <p:blipFill>
          <a:blip r:embed="rId3"/>
          <a:stretch>
            <a:fillRect/>
          </a:stretch>
        </p:blipFill>
        <p:spPr>
          <a:xfrm>
            <a:off x="8116905" y="2334496"/>
            <a:ext cx="3054017" cy="2189006"/>
          </a:xfrm>
          <a:prstGeom prst="rect">
            <a:avLst/>
          </a:prstGeom>
        </p:spPr>
      </p:pic>
    </p:spTree>
    <p:extLst>
      <p:ext uri="{BB962C8B-B14F-4D97-AF65-F5344CB8AC3E}">
        <p14:creationId xmlns:p14="http://schemas.microsoft.com/office/powerpoint/2010/main" val="5824589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D6D67-0A34-43EA-8CB1-0FC90EEC3575}"/>
              </a:ext>
            </a:extLst>
          </p:cNvPr>
          <p:cNvSpPr>
            <a:spLocks noGrp="1"/>
          </p:cNvSpPr>
          <p:nvPr>
            <p:ph type="title"/>
          </p:nvPr>
        </p:nvSpPr>
        <p:spPr>
          <a:xfrm>
            <a:off x="707613" y="227215"/>
            <a:ext cx="9676464" cy="663123"/>
          </a:xfrm>
        </p:spPr>
        <p:txBody>
          <a:bodyPr>
            <a:noAutofit/>
          </a:bodyPr>
          <a:lstStyle/>
          <a:p>
            <a:r>
              <a:rPr lang="en-CA" sz="3600" dirty="0"/>
              <a:t>Consult Reports in Netcare</a:t>
            </a:r>
          </a:p>
        </p:txBody>
      </p:sp>
      <p:sp>
        <p:nvSpPr>
          <p:cNvPr id="4" name="Slide Number Placeholder 3">
            <a:extLst>
              <a:ext uri="{FF2B5EF4-FFF2-40B4-BE49-F238E27FC236}">
                <a16:creationId xmlns:a16="http://schemas.microsoft.com/office/drawing/2014/main" id="{C39973E6-547F-4944-AFEF-D6CC18065A6A}"/>
              </a:ext>
            </a:extLst>
          </p:cNvPr>
          <p:cNvSpPr>
            <a:spLocks noGrp="1"/>
          </p:cNvSpPr>
          <p:nvPr>
            <p:ph type="sldNum" sz="quarter" idx="12"/>
          </p:nvPr>
        </p:nvSpPr>
        <p:spPr>
          <a:xfrm>
            <a:off x="9381876" y="649120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0F5746B-1A61-4914-9792-FA2C912D93FF}" type="slidenum">
              <a:rPr lang="en-CA" smtClean="0"/>
              <a:pPr/>
              <a:t>38</a:t>
            </a:fld>
            <a:endParaRPr lang="en-CA"/>
          </a:p>
        </p:txBody>
      </p:sp>
      <p:cxnSp>
        <p:nvCxnSpPr>
          <p:cNvPr id="10" name="Straight Arrow Connector 9">
            <a:extLst>
              <a:ext uri="{FF2B5EF4-FFF2-40B4-BE49-F238E27FC236}">
                <a16:creationId xmlns:a16="http://schemas.microsoft.com/office/drawing/2014/main" id="{7B9A6C9D-63CD-4AA7-970B-B2B612F26A12}"/>
              </a:ext>
            </a:extLst>
          </p:cNvPr>
          <p:cNvCxnSpPr>
            <a:cxnSpLocks/>
          </p:cNvCxnSpPr>
          <p:nvPr/>
        </p:nvCxnSpPr>
        <p:spPr>
          <a:xfrm flipH="1">
            <a:off x="8704446" y="4487089"/>
            <a:ext cx="432048" cy="256274"/>
          </a:xfrm>
          <a:prstGeom prst="straightConnector1">
            <a:avLst/>
          </a:prstGeom>
          <a:ln w="76200">
            <a:solidFill>
              <a:srgbClr val="569BBE"/>
            </a:solidFill>
            <a:tailEnd type="triangle"/>
          </a:ln>
        </p:spPr>
        <p:style>
          <a:lnRef idx="3">
            <a:schemeClr val="accent3"/>
          </a:lnRef>
          <a:fillRef idx="0">
            <a:schemeClr val="accent3"/>
          </a:fillRef>
          <a:effectRef idx="2">
            <a:schemeClr val="accent3"/>
          </a:effectRef>
          <a:fontRef idx="minor">
            <a:schemeClr val="tx1"/>
          </a:fontRef>
        </p:style>
      </p:cxnSp>
      <p:sp>
        <p:nvSpPr>
          <p:cNvPr id="11" name="TextBox 10">
            <a:extLst>
              <a:ext uri="{FF2B5EF4-FFF2-40B4-BE49-F238E27FC236}">
                <a16:creationId xmlns:a16="http://schemas.microsoft.com/office/drawing/2014/main" id="{DB969B06-AAE4-49C9-9882-933858F89AD5}"/>
              </a:ext>
            </a:extLst>
          </p:cNvPr>
          <p:cNvSpPr txBox="1"/>
          <p:nvPr/>
        </p:nvSpPr>
        <p:spPr>
          <a:xfrm>
            <a:off x="9181703" y="3812233"/>
            <a:ext cx="2439198" cy="1477328"/>
          </a:xfrm>
          <a:prstGeom prst="rect">
            <a:avLst/>
          </a:prstGeom>
          <a:noFill/>
          <a:ln>
            <a:solidFill>
              <a:schemeClr val="bg1">
                <a:lumMod val="50000"/>
              </a:schemeClr>
            </a:solidFill>
          </a:ln>
        </p:spPr>
        <p:txBody>
          <a:bodyPr wrap="square" rtlCol="0">
            <a:spAutoFit/>
          </a:bodyPr>
          <a:lstStyle/>
          <a:p>
            <a:pPr defTabSz="914378"/>
            <a:r>
              <a:rPr lang="en-CA">
                <a:solidFill>
                  <a:srgbClr val="36424A"/>
                </a:solidFill>
              </a:rPr>
              <a:t>Tool tip displays</a:t>
            </a:r>
          </a:p>
          <a:p>
            <a:pPr defTabSz="914378"/>
            <a:r>
              <a:rPr lang="en-CA">
                <a:solidFill>
                  <a:srgbClr val="36424A"/>
                </a:solidFill>
              </a:rPr>
              <a:t>Source date, category, sub-category, status, author, result source and facility</a:t>
            </a:r>
          </a:p>
        </p:txBody>
      </p:sp>
      <p:pic>
        <p:nvPicPr>
          <p:cNvPr id="12" name="Picture 11">
            <a:extLst>
              <a:ext uri="{FF2B5EF4-FFF2-40B4-BE49-F238E27FC236}">
                <a16:creationId xmlns:a16="http://schemas.microsoft.com/office/drawing/2014/main" id="{346248F5-43DF-4718-B2D0-D81C0B951FCA}"/>
              </a:ext>
            </a:extLst>
          </p:cNvPr>
          <p:cNvPicPr>
            <a:picLocks noChangeAspect="1"/>
          </p:cNvPicPr>
          <p:nvPr/>
        </p:nvPicPr>
        <p:blipFill>
          <a:blip r:embed="rId3"/>
          <a:stretch>
            <a:fillRect/>
          </a:stretch>
        </p:blipFill>
        <p:spPr>
          <a:xfrm>
            <a:off x="2283512" y="1482286"/>
            <a:ext cx="6420934" cy="4898323"/>
          </a:xfrm>
          <a:prstGeom prst="rect">
            <a:avLst/>
          </a:prstGeom>
        </p:spPr>
      </p:pic>
      <p:cxnSp>
        <p:nvCxnSpPr>
          <p:cNvPr id="13" name="Straight Arrow Connector 12">
            <a:extLst>
              <a:ext uri="{FF2B5EF4-FFF2-40B4-BE49-F238E27FC236}">
                <a16:creationId xmlns:a16="http://schemas.microsoft.com/office/drawing/2014/main" id="{4C5904A8-451B-41E7-9E4A-7E219FCACD70}"/>
              </a:ext>
            </a:extLst>
          </p:cNvPr>
          <p:cNvCxnSpPr>
            <a:cxnSpLocks/>
          </p:cNvCxnSpPr>
          <p:nvPr/>
        </p:nvCxnSpPr>
        <p:spPr>
          <a:xfrm flipV="1">
            <a:off x="2283512" y="3416426"/>
            <a:ext cx="408888" cy="126874"/>
          </a:xfrm>
          <a:prstGeom prst="straightConnector1">
            <a:avLst/>
          </a:prstGeom>
          <a:ln w="76200">
            <a:solidFill>
              <a:srgbClr val="569BBE"/>
            </a:solidFill>
            <a:tailEnd type="triangle"/>
          </a:ln>
        </p:spPr>
        <p:style>
          <a:lnRef idx="3">
            <a:schemeClr val="accent3"/>
          </a:lnRef>
          <a:fillRef idx="0">
            <a:schemeClr val="accent3"/>
          </a:fillRef>
          <a:effectRef idx="2">
            <a:schemeClr val="accent3"/>
          </a:effectRef>
          <a:fontRef idx="minor">
            <a:schemeClr val="tx1"/>
          </a:fontRef>
        </p:style>
      </p:cxnSp>
      <p:sp>
        <p:nvSpPr>
          <p:cNvPr id="14" name="TextBox 13">
            <a:extLst>
              <a:ext uri="{FF2B5EF4-FFF2-40B4-BE49-F238E27FC236}">
                <a16:creationId xmlns:a16="http://schemas.microsoft.com/office/drawing/2014/main" id="{EC000686-DBCB-4E5C-8334-6C74185DC894}"/>
              </a:ext>
            </a:extLst>
          </p:cNvPr>
          <p:cNvSpPr txBox="1"/>
          <p:nvPr/>
        </p:nvSpPr>
        <p:spPr>
          <a:xfrm>
            <a:off x="253653" y="2870200"/>
            <a:ext cx="1971950" cy="1477328"/>
          </a:xfrm>
          <a:prstGeom prst="rect">
            <a:avLst/>
          </a:prstGeom>
          <a:noFill/>
          <a:ln>
            <a:solidFill>
              <a:schemeClr val="tx1"/>
            </a:solidFill>
          </a:ln>
        </p:spPr>
        <p:txBody>
          <a:bodyPr wrap="square" rtlCol="0">
            <a:spAutoFit/>
          </a:bodyPr>
          <a:lstStyle/>
          <a:p>
            <a:r>
              <a:rPr lang="en-US" dirty="0"/>
              <a:t>Other providers can see, at a glance, that this patient has a Peds Consult</a:t>
            </a:r>
          </a:p>
        </p:txBody>
      </p:sp>
      <p:sp>
        <p:nvSpPr>
          <p:cNvPr id="9" name="TextBox 8">
            <a:extLst>
              <a:ext uri="{FF2B5EF4-FFF2-40B4-BE49-F238E27FC236}">
                <a16:creationId xmlns:a16="http://schemas.microsoft.com/office/drawing/2014/main" id="{E00B14E1-B908-C94C-8724-058AB13AEA03}"/>
              </a:ext>
            </a:extLst>
          </p:cNvPr>
          <p:cNvSpPr txBox="1"/>
          <p:nvPr/>
        </p:nvSpPr>
        <p:spPr>
          <a:xfrm>
            <a:off x="9181703" y="2131536"/>
            <a:ext cx="2439198" cy="1477328"/>
          </a:xfrm>
          <a:prstGeom prst="rect">
            <a:avLst/>
          </a:prstGeom>
          <a:noFill/>
          <a:ln>
            <a:solidFill>
              <a:schemeClr val="bg1">
                <a:lumMod val="50000"/>
              </a:schemeClr>
            </a:solidFill>
          </a:ln>
        </p:spPr>
        <p:txBody>
          <a:bodyPr wrap="square" rtlCol="0">
            <a:spAutoFit/>
          </a:bodyPr>
          <a:lstStyle/>
          <a:p>
            <a:pPr defTabSz="914378"/>
            <a:r>
              <a:rPr lang="en-CA" dirty="0">
                <a:solidFill>
                  <a:srgbClr val="36424A"/>
                </a:solidFill>
              </a:rPr>
              <a:t>Standard notation is:</a:t>
            </a:r>
          </a:p>
          <a:p>
            <a:pPr marL="285750" indent="-285750" defTabSz="914378">
              <a:buFont typeface="Arial" panose="020B0604020202020204" pitchFamily="34" charset="0"/>
              <a:buChar char="•"/>
            </a:pPr>
            <a:r>
              <a:rPr lang="en-CA" dirty="0">
                <a:solidFill>
                  <a:srgbClr val="36424A"/>
                </a:solidFill>
              </a:rPr>
              <a:t>Specialty (as per skill code in EMR)</a:t>
            </a:r>
          </a:p>
          <a:p>
            <a:pPr marL="285750" indent="-285750" defTabSz="914378">
              <a:buFont typeface="Arial" panose="020B0604020202020204" pitchFamily="34" charset="0"/>
              <a:buChar char="•"/>
            </a:pPr>
            <a:r>
              <a:rPr lang="en-CA" dirty="0">
                <a:solidFill>
                  <a:srgbClr val="36424A"/>
                </a:solidFill>
              </a:rPr>
              <a:t>Consult</a:t>
            </a:r>
          </a:p>
          <a:p>
            <a:pPr marL="285750" indent="-285750" defTabSz="914378">
              <a:buFont typeface="Arial" panose="020B0604020202020204" pitchFamily="34" charset="0"/>
              <a:buChar char="•"/>
            </a:pPr>
            <a:r>
              <a:rPr lang="en-CA" dirty="0">
                <a:solidFill>
                  <a:srgbClr val="36424A"/>
                </a:solidFill>
              </a:rPr>
              <a:t>City/town</a:t>
            </a:r>
          </a:p>
        </p:txBody>
      </p:sp>
      <p:cxnSp>
        <p:nvCxnSpPr>
          <p:cNvPr id="15" name="Straight Arrow Connector 14">
            <a:extLst>
              <a:ext uri="{FF2B5EF4-FFF2-40B4-BE49-F238E27FC236}">
                <a16:creationId xmlns:a16="http://schemas.microsoft.com/office/drawing/2014/main" id="{36DF603C-2F97-D940-963F-B1CE28C389D7}"/>
              </a:ext>
            </a:extLst>
          </p:cNvPr>
          <p:cNvCxnSpPr>
            <a:cxnSpLocks/>
          </p:cNvCxnSpPr>
          <p:nvPr/>
        </p:nvCxnSpPr>
        <p:spPr>
          <a:xfrm flipH="1">
            <a:off x="8617771" y="3160152"/>
            <a:ext cx="432048" cy="256274"/>
          </a:xfrm>
          <a:prstGeom prst="straightConnector1">
            <a:avLst/>
          </a:prstGeom>
          <a:ln w="76200">
            <a:solidFill>
              <a:srgbClr val="569BBE"/>
            </a:solidFill>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8049192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6123" y="288389"/>
            <a:ext cx="10515600" cy="1325563"/>
          </a:xfrm>
        </p:spPr>
        <p:txBody>
          <a:bodyPr/>
          <a:lstStyle/>
          <a:p>
            <a:r>
              <a:rPr lang="en-US" sz="4000"/>
              <a:t>CPAR</a:t>
            </a:r>
            <a:br>
              <a:rPr lang="en-US" sz="4000"/>
            </a:br>
            <a:r>
              <a:rPr lang="en-US" sz="4000"/>
              <a:t>Uploads and Reports</a:t>
            </a:r>
          </a:p>
        </p:txBody>
      </p:sp>
      <p:sp>
        <p:nvSpPr>
          <p:cNvPr id="4" name="Slide Number Placeholder 3"/>
          <p:cNvSpPr>
            <a:spLocks noGrp="1"/>
          </p:cNvSpPr>
          <p:nvPr>
            <p:ph type="sldNum" sz="quarter" idx="4294967295"/>
          </p:nvPr>
        </p:nvSpPr>
        <p:spPr>
          <a:xfrm>
            <a:off x="0" y="6308726"/>
            <a:ext cx="2743200" cy="366713"/>
          </a:xfrm>
        </p:spPr>
        <p:txBody>
          <a:bodyPr/>
          <a:lstStyle/>
          <a:p>
            <a:pPr defTabSz="1219170" fontAlgn="base">
              <a:spcBef>
                <a:spcPct val="0"/>
              </a:spcBef>
              <a:spcAft>
                <a:spcPct val="0"/>
              </a:spcAft>
            </a:pPr>
            <a:fld id="{3A2281A5-0AAD-5C43-9874-F8F3A9F5B29A}" type="slidenum">
              <a:rPr lang="en-US">
                <a:solidFill>
                  <a:prstClr val="black">
                    <a:tint val="75000"/>
                  </a:prstClr>
                </a:solidFill>
                <a:latin typeface="Calibri" pitchFamily="34" charset="0"/>
                <a:cs typeface="Arial" charset="0"/>
              </a:rPr>
              <a:pPr defTabSz="1219170" fontAlgn="base">
                <a:spcBef>
                  <a:spcPct val="0"/>
                </a:spcBef>
                <a:spcAft>
                  <a:spcPct val="0"/>
                </a:spcAft>
              </a:pPr>
              <a:t>39</a:t>
            </a:fld>
            <a:endParaRPr lang="en-US">
              <a:solidFill>
                <a:prstClr val="black">
                  <a:tint val="75000"/>
                </a:prstClr>
              </a:solidFill>
              <a:latin typeface="Calibri" pitchFamily="34" charset="0"/>
              <a:cs typeface="Arial" charset="0"/>
            </a:endParaRPr>
          </a:p>
        </p:txBody>
      </p:sp>
      <p:pic>
        <p:nvPicPr>
          <p:cNvPr id="5124" name="Picture 4" descr="Image result for icon of a calend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419" y="1522339"/>
            <a:ext cx="5338812" cy="4786980"/>
          </a:xfrm>
          <a:prstGeom prst="rect">
            <a:avLst/>
          </a:prstGeom>
          <a:solidFill>
            <a:schemeClr val="bg1"/>
          </a:solidFill>
        </p:spPr>
      </p:pic>
      <p:cxnSp>
        <p:nvCxnSpPr>
          <p:cNvPr id="10" name="Straight Arrow Connector 9"/>
          <p:cNvCxnSpPr/>
          <p:nvPr/>
        </p:nvCxnSpPr>
        <p:spPr>
          <a:xfrm flipH="1">
            <a:off x="6569476" y="5084175"/>
            <a:ext cx="2171305" cy="356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800825" y="4801808"/>
            <a:ext cx="2300347" cy="581957"/>
          </a:xfrm>
          <a:prstGeom prst="rect">
            <a:avLst/>
          </a:prstGeom>
          <a:solidFill>
            <a:srgbClr val="FF0000">
              <a:alpha val="50000"/>
            </a:srgbClr>
          </a:solid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pPr>
            <a:endParaRPr lang="en-US" sz="2400">
              <a:solidFill>
                <a:prstClr val="white"/>
              </a:solidFill>
              <a:latin typeface="Segoe UI"/>
            </a:endParaRPr>
          </a:p>
        </p:txBody>
      </p:sp>
      <p:sp>
        <p:nvSpPr>
          <p:cNvPr id="21" name="TextBox 20"/>
          <p:cNvSpPr txBox="1"/>
          <p:nvPr/>
        </p:nvSpPr>
        <p:spPr>
          <a:xfrm>
            <a:off x="8715111" y="4694824"/>
            <a:ext cx="3194548" cy="1241622"/>
          </a:xfrm>
          <a:prstGeom prst="rect">
            <a:avLst/>
          </a:prstGeom>
          <a:noFill/>
        </p:spPr>
        <p:txBody>
          <a:bodyPr wrap="square" rtlCol="0">
            <a:spAutoFit/>
          </a:bodyPr>
          <a:lstStyle/>
          <a:p>
            <a:pPr defTabSz="1219170" fontAlgn="base">
              <a:spcBef>
                <a:spcPct val="0"/>
              </a:spcBef>
              <a:spcAft>
                <a:spcPct val="0"/>
              </a:spcAft>
            </a:pPr>
            <a:r>
              <a:rPr lang="en-US" sz="1867">
                <a:solidFill>
                  <a:prstClr val="black"/>
                </a:solidFill>
                <a:latin typeface="Calibri" pitchFamily="34" charset="0"/>
                <a:cs typeface="Arial" charset="0"/>
              </a:rPr>
              <a:t>CPAR starts to find overlap amongst all submitted panels. No uploads between the 22</a:t>
            </a:r>
            <a:r>
              <a:rPr lang="en-US" sz="1867" baseline="30000">
                <a:solidFill>
                  <a:prstClr val="black"/>
                </a:solidFill>
                <a:latin typeface="Calibri" pitchFamily="34" charset="0"/>
                <a:cs typeface="Arial" charset="0"/>
              </a:rPr>
              <a:t>nd</a:t>
            </a:r>
            <a:r>
              <a:rPr lang="en-US" sz="1867">
                <a:solidFill>
                  <a:prstClr val="black"/>
                </a:solidFill>
                <a:latin typeface="Calibri" pitchFamily="34" charset="0"/>
                <a:cs typeface="Arial" charset="0"/>
              </a:rPr>
              <a:t>  and last day of the month.</a:t>
            </a:r>
          </a:p>
        </p:txBody>
      </p:sp>
      <p:sp>
        <p:nvSpPr>
          <p:cNvPr id="32" name="TextBox 31"/>
          <p:cNvSpPr txBox="1"/>
          <p:nvPr/>
        </p:nvSpPr>
        <p:spPr>
          <a:xfrm>
            <a:off x="5161731" y="3100204"/>
            <a:ext cx="482389" cy="461665"/>
          </a:xfrm>
          <a:prstGeom prst="rect">
            <a:avLst/>
          </a:prstGeom>
          <a:solidFill>
            <a:schemeClr val="bg1"/>
          </a:solidFill>
        </p:spPr>
        <p:txBody>
          <a:bodyPr wrap="square" rtlCol="0">
            <a:spAutoFit/>
          </a:bodyPr>
          <a:lstStyle/>
          <a:p>
            <a:pPr defTabSz="1219170" fontAlgn="base">
              <a:spcBef>
                <a:spcPct val="0"/>
              </a:spcBef>
              <a:spcAft>
                <a:spcPct val="0"/>
              </a:spcAft>
            </a:pPr>
            <a:r>
              <a:rPr lang="en-US" sz="2400">
                <a:solidFill>
                  <a:prstClr val="black"/>
                </a:solidFill>
                <a:latin typeface="Calibri" pitchFamily="34" charset="0"/>
                <a:cs typeface="Arial" charset="0"/>
              </a:rPr>
              <a:t> 1</a:t>
            </a:r>
          </a:p>
        </p:txBody>
      </p:sp>
      <p:cxnSp>
        <p:nvCxnSpPr>
          <p:cNvPr id="36" name="Straight Arrow Connector 35"/>
          <p:cNvCxnSpPr/>
          <p:nvPr/>
        </p:nvCxnSpPr>
        <p:spPr>
          <a:xfrm flipH="1">
            <a:off x="6392267" y="1125511"/>
            <a:ext cx="1100733" cy="18705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829620" y="175525"/>
            <a:ext cx="2238181" cy="954300"/>
          </a:xfrm>
          <a:prstGeom prst="rect">
            <a:avLst/>
          </a:prstGeom>
          <a:noFill/>
        </p:spPr>
        <p:txBody>
          <a:bodyPr wrap="square" rtlCol="0">
            <a:spAutoFit/>
          </a:bodyPr>
          <a:lstStyle/>
          <a:p>
            <a:pPr defTabSz="1219170" fontAlgn="base">
              <a:spcBef>
                <a:spcPct val="0"/>
              </a:spcBef>
              <a:spcAft>
                <a:spcPct val="0"/>
              </a:spcAft>
            </a:pPr>
            <a:r>
              <a:rPr lang="en-US" sz="1867">
                <a:solidFill>
                  <a:prstClr val="black"/>
                </a:solidFill>
                <a:latin typeface="Calibri" pitchFamily="34" charset="0"/>
                <a:cs typeface="Arial" charset="0"/>
              </a:rPr>
              <a:t>CPAR panel conflict reports available by the 2</a:t>
            </a:r>
            <a:r>
              <a:rPr lang="en-US" sz="1867" baseline="30000">
                <a:solidFill>
                  <a:prstClr val="black"/>
                </a:solidFill>
                <a:latin typeface="Calibri" pitchFamily="34" charset="0"/>
                <a:cs typeface="Arial" charset="0"/>
              </a:rPr>
              <a:t>nd</a:t>
            </a:r>
            <a:r>
              <a:rPr lang="en-US" sz="1867">
                <a:solidFill>
                  <a:prstClr val="black"/>
                </a:solidFill>
                <a:latin typeface="Calibri" pitchFamily="34" charset="0"/>
                <a:cs typeface="Arial" charset="0"/>
              </a:rPr>
              <a:t> of the month</a:t>
            </a:r>
          </a:p>
        </p:txBody>
      </p:sp>
      <p:sp>
        <p:nvSpPr>
          <p:cNvPr id="41" name="Rectangle 40"/>
          <p:cNvSpPr/>
          <p:nvPr/>
        </p:nvSpPr>
        <p:spPr>
          <a:xfrm>
            <a:off x="3513142" y="5385011"/>
            <a:ext cx="3817020" cy="581957"/>
          </a:xfrm>
          <a:prstGeom prst="rect">
            <a:avLst/>
          </a:prstGeom>
          <a:solidFill>
            <a:srgbClr val="FF0000">
              <a:alpha val="50000"/>
            </a:srgbClr>
          </a:solid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pPr>
            <a:endParaRPr lang="en-US" sz="2400">
              <a:solidFill>
                <a:prstClr val="white"/>
              </a:solidFill>
              <a:latin typeface="Segoe UI"/>
            </a:endParaRPr>
          </a:p>
        </p:txBody>
      </p:sp>
      <p:sp>
        <p:nvSpPr>
          <p:cNvPr id="11" name="TextBox 10"/>
          <p:cNvSpPr txBox="1"/>
          <p:nvPr/>
        </p:nvSpPr>
        <p:spPr>
          <a:xfrm>
            <a:off x="5896618" y="4837956"/>
            <a:ext cx="495649" cy="461665"/>
          </a:xfrm>
          <a:prstGeom prst="rect">
            <a:avLst/>
          </a:prstGeom>
          <a:solidFill>
            <a:schemeClr val="bg1"/>
          </a:solidFill>
        </p:spPr>
        <p:txBody>
          <a:bodyPr wrap="none" rtlCol="0">
            <a:spAutoFit/>
          </a:bodyPr>
          <a:lstStyle/>
          <a:p>
            <a:pPr defTabSz="1219170" fontAlgn="base">
              <a:spcBef>
                <a:spcPct val="0"/>
              </a:spcBef>
              <a:spcAft>
                <a:spcPct val="0"/>
              </a:spcAft>
            </a:pPr>
            <a:r>
              <a:rPr lang="en-US" sz="2400">
                <a:solidFill>
                  <a:prstClr val="black"/>
                </a:solidFill>
                <a:latin typeface="Calibri" pitchFamily="34" charset="0"/>
                <a:cs typeface="Arial" charset="0"/>
              </a:rPr>
              <a:t>22</a:t>
            </a:r>
          </a:p>
        </p:txBody>
      </p:sp>
      <p:sp>
        <p:nvSpPr>
          <p:cNvPr id="24" name="TextBox 23"/>
          <p:cNvSpPr txBox="1"/>
          <p:nvPr/>
        </p:nvSpPr>
        <p:spPr>
          <a:xfrm>
            <a:off x="5157336" y="4876055"/>
            <a:ext cx="495649" cy="461665"/>
          </a:xfrm>
          <a:prstGeom prst="rect">
            <a:avLst/>
          </a:prstGeom>
          <a:solidFill>
            <a:schemeClr val="bg1"/>
          </a:solidFill>
          <a:ln w="28575">
            <a:solidFill>
              <a:srgbClr val="FF0000"/>
            </a:solidFill>
          </a:ln>
        </p:spPr>
        <p:txBody>
          <a:bodyPr wrap="none" rtlCol="0">
            <a:spAutoFit/>
          </a:bodyPr>
          <a:lstStyle/>
          <a:p>
            <a:pPr defTabSz="1219170" fontAlgn="base">
              <a:spcBef>
                <a:spcPct val="0"/>
              </a:spcBef>
              <a:spcAft>
                <a:spcPct val="0"/>
              </a:spcAft>
            </a:pPr>
            <a:r>
              <a:rPr lang="en-US" sz="2400" dirty="0">
                <a:solidFill>
                  <a:prstClr val="black"/>
                </a:solidFill>
                <a:latin typeface="Calibri" pitchFamily="34" charset="0"/>
                <a:cs typeface="Arial" charset="0"/>
              </a:rPr>
              <a:t>21</a:t>
            </a:r>
          </a:p>
        </p:txBody>
      </p:sp>
      <p:sp>
        <p:nvSpPr>
          <p:cNvPr id="29" name="TextBox 28"/>
          <p:cNvSpPr txBox="1"/>
          <p:nvPr/>
        </p:nvSpPr>
        <p:spPr>
          <a:xfrm>
            <a:off x="648358" y="2880228"/>
            <a:ext cx="2238181" cy="1241622"/>
          </a:xfrm>
          <a:prstGeom prst="rect">
            <a:avLst/>
          </a:prstGeom>
          <a:noFill/>
        </p:spPr>
        <p:txBody>
          <a:bodyPr wrap="square" rtlCol="0">
            <a:spAutoFit/>
          </a:bodyPr>
          <a:lstStyle/>
          <a:p>
            <a:pPr defTabSz="1219170" fontAlgn="base">
              <a:spcBef>
                <a:spcPct val="0"/>
              </a:spcBef>
              <a:spcAft>
                <a:spcPct val="0"/>
              </a:spcAft>
            </a:pPr>
            <a:r>
              <a:rPr lang="en-US" sz="1867" dirty="0">
                <a:solidFill>
                  <a:prstClr val="black"/>
                </a:solidFill>
                <a:latin typeface="Calibri" pitchFamily="34" charset="0"/>
                <a:cs typeface="Arial" charset="0"/>
              </a:rPr>
              <a:t>Healthquest users panels will submit automatically on the 8</a:t>
            </a:r>
            <a:r>
              <a:rPr lang="en-US" sz="1867" baseline="30000" dirty="0">
                <a:solidFill>
                  <a:prstClr val="black"/>
                </a:solidFill>
                <a:latin typeface="Calibri" pitchFamily="34" charset="0"/>
                <a:cs typeface="Arial" charset="0"/>
              </a:rPr>
              <a:t>th</a:t>
            </a:r>
            <a:r>
              <a:rPr lang="en-US" sz="1867" dirty="0">
                <a:solidFill>
                  <a:prstClr val="black"/>
                </a:solidFill>
                <a:latin typeface="Calibri" pitchFamily="34" charset="0"/>
                <a:cs typeface="Arial" charset="0"/>
              </a:rPr>
              <a:t> of the month *</a:t>
            </a:r>
            <a:endParaRPr lang="en-US" sz="2400" dirty="0">
              <a:solidFill>
                <a:prstClr val="black"/>
              </a:solidFill>
              <a:latin typeface="Calibri" pitchFamily="34" charset="0"/>
              <a:cs typeface="Arial" charset="0"/>
            </a:endParaRPr>
          </a:p>
        </p:txBody>
      </p:sp>
      <p:sp>
        <p:nvSpPr>
          <p:cNvPr id="30" name="TextBox 29"/>
          <p:cNvSpPr txBox="1"/>
          <p:nvPr/>
        </p:nvSpPr>
        <p:spPr>
          <a:xfrm>
            <a:off x="9421761" y="652675"/>
            <a:ext cx="2238181" cy="2185598"/>
          </a:xfrm>
          <a:prstGeom prst="rect">
            <a:avLst/>
          </a:prstGeom>
          <a:solidFill>
            <a:srgbClr val="5CB4BF"/>
          </a:solidFill>
          <a:ln>
            <a:solidFill>
              <a:srgbClr val="195479"/>
            </a:solidFill>
          </a:ln>
        </p:spPr>
        <p:txBody>
          <a:bodyPr wrap="square" rtlCol="0">
            <a:spAutoFit/>
          </a:bodyPr>
          <a:lstStyle/>
          <a:p>
            <a:pPr algn="ctr" defTabSz="1219170" fontAlgn="base">
              <a:spcBef>
                <a:spcPct val="0"/>
              </a:spcBef>
              <a:spcAft>
                <a:spcPct val="0"/>
              </a:spcAft>
            </a:pPr>
            <a:r>
              <a:rPr lang="en-US" sz="2400" dirty="0">
                <a:solidFill>
                  <a:prstClr val="black"/>
                </a:solidFill>
                <a:latin typeface="Calibri" pitchFamily="34" charset="0"/>
                <a:cs typeface="Arial" charset="0"/>
              </a:rPr>
              <a:t>*</a:t>
            </a:r>
            <a:r>
              <a:rPr lang="en-US" sz="1867" dirty="0">
                <a:solidFill>
                  <a:prstClr val="black"/>
                </a:solidFill>
                <a:latin typeface="Calibri" pitchFamily="34" charset="0"/>
                <a:cs typeface="Arial" charset="0"/>
              </a:rPr>
              <a:t> Upload error reports available next day. Demographic mismatch reports available 2 days after upload.</a:t>
            </a:r>
          </a:p>
        </p:txBody>
      </p:sp>
      <p:sp>
        <p:nvSpPr>
          <p:cNvPr id="33" name="TextBox 32"/>
          <p:cNvSpPr txBox="1"/>
          <p:nvPr/>
        </p:nvSpPr>
        <p:spPr>
          <a:xfrm>
            <a:off x="5959239" y="3145852"/>
            <a:ext cx="478016" cy="461665"/>
          </a:xfrm>
          <a:prstGeom prst="rect">
            <a:avLst/>
          </a:prstGeom>
          <a:solidFill>
            <a:schemeClr val="bg1"/>
          </a:solidFill>
          <a:ln w="28575">
            <a:solidFill>
              <a:srgbClr val="FF0000"/>
            </a:solidFill>
          </a:ln>
        </p:spPr>
        <p:txBody>
          <a:bodyPr wrap="none" rtlCol="0">
            <a:spAutoFit/>
          </a:bodyPr>
          <a:lstStyle/>
          <a:p>
            <a:pPr defTabSz="1219170" fontAlgn="base">
              <a:spcBef>
                <a:spcPct val="0"/>
              </a:spcBef>
              <a:spcAft>
                <a:spcPct val="0"/>
              </a:spcAft>
            </a:pPr>
            <a:r>
              <a:rPr lang="en-US" sz="2400">
                <a:solidFill>
                  <a:prstClr val="black"/>
                </a:solidFill>
                <a:latin typeface="Calibri" pitchFamily="34" charset="0"/>
                <a:cs typeface="Arial" charset="0"/>
              </a:rPr>
              <a:t> 2 </a:t>
            </a:r>
          </a:p>
        </p:txBody>
      </p:sp>
      <p:sp>
        <p:nvSpPr>
          <p:cNvPr id="25" name="TextBox 24">
            <a:extLst>
              <a:ext uri="{FF2B5EF4-FFF2-40B4-BE49-F238E27FC236}">
                <a16:creationId xmlns:a16="http://schemas.microsoft.com/office/drawing/2014/main" id="{34F4D53A-4AFD-9846-9DB8-CA2D209AC7CF}"/>
              </a:ext>
            </a:extLst>
          </p:cNvPr>
          <p:cNvSpPr txBox="1"/>
          <p:nvPr/>
        </p:nvSpPr>
        <p:spPr>
          <a:xfrm>
            <a:off x="5941606" y="3745680"/>
            <a:ext cx="478016" cy="461665"/>
          </a:xfrm>
          <a:prstGeom prst="rect">
            <a:avLst/>
          </a:prstGeom>
          <a:solidFill>
            <a:schemeClr val="bg1"/>
          </a:solidFill>
          <a:ln w="28575">
            <a:solidFill>
              <a:srgbClr val="FF0000"/>
            </a:solidFill>
          </a:ln>
        </p:spPr>
        <p:txBody>
          <a:bodyPr wrap="none" rtlCol="0">
            <a:spAutoFit/>
          </a:bodyPr>
          <a:lstStyle/>
          <a:p>
            <a:pPr defTabSz="1219170" fontAlgn="base">
              <a:spcBef>
                <a:spcPct val="0"/>
              </a:spcBef>
              <a:spcAft>
                <a:spcPct val="0"/>
              </a:spcAft>
            </a:pPr>
            <a:r>
              <a:rPr lang="en-US" sz="2400" dirty="0">
                <a:solidFill>
                  <a:prstClr val="black"/>
                </a:solidFill>
                <a:latin typeface="Calibri" pitchFamily="34" charset="0"/>
                <a:cs typeface="Arial" charset="0"/>
              </a:rPr>
              <a:t> 8 </a:t>
            </a:r>
          </a:p>
        </p:txBody>
      </p:sp>
      <p:cxnSp>
        <p:nvCxnSpPr>
          <p:cNvPr id="34" name="Straight Arrow Connector 33">
            <a:extLst>
              <a:ext uri="{FF2B5EF4-FFF2-40B4-BE49-F238E27FC236}">
                <a16:creationId xmlns:a16="http://schemas.microsoft.com/office/drawing/2014/main" id="{315DA7BF-243B-6447-A0DE-B9F1A857F14E}"/>
              </a:ext>
            </a:extLst>
          </p:cNvPr>
          <p:cNvCxnSpPr>
            <a:cxnSpLocks/>
          </p:cNvCxnSpPr>
          <p:nvPr/>
        </p:nvCxnSpPr>
        <p:spPr>
          <a:xfrm>
            <a:off x="2451100" y="3949146"/>
            <a:ext cx="329895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1A0078B-19A6-6C4B-82EE-E0CAE32EC681}"/>
              </a:ext>
            </a:extLst>
          </p:cNvPr>
          <p:cNvCxnSpPr>
            <a:cxnSpLocks/>
          </p:cNvCxnSpPr>
          <p:nvPr/>
        </p:nvCxnSpPr>
        <p:spPr>
          <a:xfrm>
            <a:off x="2451100" y="5084175"/>
            <a:ext cx="270623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5562C10-A7AC-3C44-B102-FAFAD2DCC60B}"/>
              </a:ext>
            </a:extLst>
          </p:cNvPr>
          <p:cNvSpPr txBox="1"/>
          <p:nvPr/>
        </p:nvSpPr>
        <p:spPr>
          <a:xfrm>
            <a:off x="344264" y="4486076"/>
            <a:ext cx="2238181" cy="1528945"/>
          </a:xfrm>
          <a:prstGeom prst="rect">
            <a:avLst/>
          </a:prstGeom>
          <a:noFill/>
        </p:spPr>
        <p:txBody>
          <a:bodyPr wrap="square" rtlCol="0">
            <a:spAutoFit/>
          </a:bodyPr>
          <a:lstStyle/>
          <a:p>
            <a:pPr defTabSz="1219170" fontAlgn="base">
              <a:spcBef>
                <a:spcPct val="0"/>
              </a:spcBef>
              <a:spcAft>
                <a:spcPct val="0"/>
              </a:spcAft>
            </a:pPr>
            <a:r>
              <a:rPr lang="en-US" sz="1867" dirty="0">
                <a:solidFill>
                  <a:prstClr val="black"/>
                </a:solidFill>
                <a:latin typeface="Calibri" pitchFamily="34" charset="0"/>
                <a:cs typeface="Arial" charset="0"/>
              </a:rPr>
              <a:t>Optional:  Healthquest users can still use the manual submit button until the 21</a:t>
            </a:r>
            <a:r>
              <a:rPr lang="en-US" sz="1867" baseline="30000" dirty="0">
                <a:solidFill>
                  <a:prstClr val="black"/>
                </a:solidFill>
                <a:latin typeface="Calibri" pitchFamily="34" charset="0"/>
                <a:cs typeface="Arial" charset="0"/>
              </a:rPr>
              <a:t>st</a:t>
            </a:r>
            <a:r>
              <a:rPr lang="en-US" sz="1867" dirty="0">
                <a:solidFill>
                  <a:prstClr val="black"/>
                </a:solidFill>
                <a:latin typeface="Calibri" pitchFamily="34" charset="0"/>
                <a:cs typeface="Arial" charset="0"/>
              </a:rPr>
              <a:t>.</a:t>
            </a:r>
            <a:endParaRPr lang="en-US" sz="2400" dirty="0">
              <a:solidFill>
                <a:prstClr val="black"/>
              </a:solidFill>
              <a:latin typeface="Calibri" pitchFamily="34" charset="0"/>
              <a:cs typeface="Arial" charset="0"/>
            </a:endParaRPr>
          </a:p>
        </p:txBody>
      </p:sp>
      <p:sp>
        <p:nvSpPr>
          <p:cNvPr id="37" name="TextBox 36">
            <a:extLst>
              <a:ext uri="{FF2B5EF4-FFF2-40B4-BE49-F238E27FC236}">
                <a16:creationId xmlns:a16="http://schemas.microsoft.com/office/drawing/2014/main" id="{C7C882CD-B48D-854B-B356-23F654C41A98}"/>
              </a:ext>
            </a:extLst>
          </p:cNvPr>
          <p:cNvSpPr txBox="1"/>
          <p:nvPr/>
        </p:nvSpPr>
        <p:spPr>
          <a:xfrm>
            <a:off x="7358968" y="3742997"/>
            <a:ext cx="633507" cy="461665"/>
          </a:xfrm>
          <a:prstGeom prst="rect">
            <a:avLst/>
          </a:prstGeom>
          <a:solidFill>
            <a:schemeClr val="bg1"/>
          </a:solidFill>
          <a:ln w="28575">
            <a:solidFill>
              <a:srgbClr val="FF0000"/>
            </a:solidFill>
          </a:ln>
        </p:spPr>
        <p:txBody>
          <a:bodyPr wrap="none" rtlCol="0">
            <a:spAutoFit/>
          </a:bodyPr>
          <a:lstStyle/>
          <a:p>
            <a:pPr defTabSz="1219170" fontAlgn="base">
              <a:spcBef>
                <a:spcPct val="0"/>
              </a:spcBef>
              <a:spcAft>
                <a:spcPct val="0"/>
              </a:spcAft>
            </a:pPr>
            <a:r>
              <a:rPr lang="en-US" sz="2400" dirty="0">
                <a:solidFill>
                  <a:prstClr val="black"/>
                </a:solidFill>
                <a:latin typeface="Calibri" pitchFamily="34" charset="0"/>
                <a:cs typeface="Arial" charset="0"/>
              </a:rPr>
              <a:t> 10 </a:t>
            </a:r>
          </a:p>
        </p:txBody>
      </p:sp>
      <p:cxnSp>
        <p:nvCxnSpPr>
          <p:cNvPr id="39" name="Straight Arrow Connector 38">
            <a:extLst>
              <a:ext uri="{FF2B5EF4-FFF2-40B4-BE49-F238E27FC236}">
                <a16:creationId xmlns:a16="http://schemas.microsoft.com/office/drawing/2014/main" id="{1FFC43D9-0457-DA48-B1C7-8107C7EE5DFD}"/>
              </a:ext>
            </a:extLst>
          </p:cNvPr>
          <p:cNvCxnSpPr>
            <a:cxnSpLocks/>
          </p:cNvCxnSpPr>
          <p:nvPr/>
        </p:nvCxnSpPr>
        <p:spPr>
          <a:xfrm flipH="1">
            <a:off x="8077424" y="1777619"/>
            <a:ext cx="1357188" cy="21962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1188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30357" y="1083521"/>
            <a:ext cx="11131285" cy="2009564"/>
          </a:xfrm>
        </p:spPr>
        <p:txBody>
          <a:bodyPr vert="horz" lIns="91440" tIns="45720" rIns="91440" bIns="45720" rtlCol="0" anchor="b">
            <a:normAutofit/>
          </a:bodyPr>
          <a:lstStyle/>
          <a:p>
            <a:pPr algn="ctr" defTabSz="914400"/>
            <a:r>
              <a:rPr lang="en-CA" sz="6000" dirty="0">
                <a:solidFill>
                  <a:srgbClr val="616D6D"/>
                </a:solidFill>
                <a:latin typeface="Segoe UI" panose="020B0502040204020203" pitchFamily="34" charset="0"/>
                <a:cs typeface="Segoe UI" panose="020B0502040204020203" pitchFamily="34" charset="0"/>
              </a:rPr>
              <a:t>Why Technology for Integration</a:t>
            </a:r>
            <a:br>
              <a:rPr lang="en-CA" sz="6000" dirty="0">
                <a:solidFill>
                  <a:srgbClr val="616D6D"/>
                </a:solidFill>
                <a:latin typeface="Segoe UI" panose="020B0502040204020203" pitchFamily="34" charset="0"/>
                <a:cs typeface="Segoe UI" panose="020B0502040204020203" pitchFamily="34" charset="0"/>
              </a:rPr>
            </a:br>
            <a:r>
              <a:rPr lang="en-CA" sz="6000" dirty="0">
                <a:solidFill>
                  <a:srgbClr val="616D6D"/>
                </a:solidFill>
                <a:latin typeface="Segoe UI" panose="020B0502040204020203" pitchFamily="34" charset="0"/>
                <a:cs typeface="Segoe UI" panose="020B0502040204020203" pitchFamily="34" charset="0"/>
              </a:rPr>
              <a:t>&amp; Continuity?</a:t>
            </a:r>
          </a:p>
        </p:txBody>
      </p:sp>
      <p:sp>
        <p:nvSpPr>
          <p:cNvPr id="4" name="Slide Number Placeholder 3"/>
          <p:cNvSpPr>
            <a:spLocks noGrp="1"/>
          </p:cNvSpPr>
          <p:nvPr>
            <p:ph type="sldNum" sz="quarter" idx="4294967295"/>
          </p:nvPr>
        </p:nvSpPr>
        <p:spPr>
          <a:xfrm>
            <a:off x="0" y="6309785"/>
            <a:ext cx="2743200" cy="366183"/>
          </a:xfrm>
        </p:spPr>
        <p:txBody>
          <a:bodyPr/>
          <a:lstStyle/>
          <a:p>
            <a:pPr marL="0" marR="0" lvl="0" indent="0" algn="r" defTabSz="1219170" rtl="0" eaLnBrk="1" fontAlgn="base" latinLnBrk="0" hangingPunct="1">
              <a:lnSpc>
                <a:spcPct val="100000"/>
              </a:lnSpc>
              <a:spcBef>
                <a:spcPct val="0"/>
              </a:spcBef>
              <a:spcAft>
                <a:spcPct val="0"/>
              </a:spcAft>
              <a:buClrTx/>
              <a:buSzTx/>
              <a:buFontTx/>
              <a:buNone/>
              <a:tabLst/>
              <a:defRPr/>
            </a:pPr>
            <a:fld id="{3A2281A5-0AAD-5C43-9874-F8F3A9F5B29A}" type="slidenum">
              <a:rPr kumimoji="0" lang="en-US" sz="900" b="0" i="0" u="none" strike="noStrike" kern="1200" cap="none" spc="0" normalizeH="0" baseline="0" noProof="0">
                <a:ln>
                  <a:noFill/>
                </a:ln>
                <a:solidFill>
                  <a:srgbClr val="36424A">
                    <a:tint val="75000"/>
                  </a:srgbClr>
                </a:solidFill>
                <a:effectLst/>
                <a:uLnTx/>
                <a:uFillTx/>
                <a:latin typeface="Segoe UI"/>
                <a:ea typeface="+mn-ea"/>
                <a:cs typeface="+mn-cs"/>
              </a:rPr>
              <a:pPr marL="0" marR="0" lvl="0" indent="0" algn="r" defTabSz="1219170" rtl="0" eaLnBrk="1" fontAlgn="base" latinLnBrk="0" hangingPunct="1">
                <a:lnSpc>
                  <a:spcPct val="100000"/>
                </a:lnSpc>
                <a:spcBef>
                  <a:spcPct val="0"/>
                </a:spcBef>
                <a:spcAft>
                  <a:spcPct val="0"/>
                </a:spcAft>
                <a:buClrTx/>
                <a:buSzTx/>
                <a:buFontTx/>
                <a:buNone/>
                <a:tabLst/>
                <a:defRPr/>
              </a:pPr>
              <a:t>4</a:t>
            </a:fld>
            <a:endParaRPr kumimoji="0" lang="en-US" sz="900" b="0" i="0" u="none" strike="noStrike" kern="1200" cap="none" spc="0" normalizeH="0" baseline="0" noProof="0" dirty="0">
              <a:ln>
                <a:noFill/>
              </a:ln>
              <a:solidFill>
                <a:srgbClr val="36424A">
                  <a:tint val="75000"/>
                </a:srgbClr>
              </a:solidFill>
              <a:effectLst/>
              <a:uLnTx/>
              <a:uFillTx/>
              <a:latin typeface="Segoe UI"/>
              <a:ea typeface="+mn-ea"/>
              <a:cs typeface="+mn-cs"/>
            </a:endParaRPr>
          </a:p>
        </p:txBody>
      </p:sp>
    </p:spTree>
    <p:extLst>
      <p:ext uri="{BB962C8B-B14F-4D97-AF65-F5344CB8AC3E}">
        <p14:creationId xmlns:p14="http://schemas.microsoft.com/office/powerpoint/2010/main" val="3008885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14330" y="1614638"/>
            <a:ext cx="10177131" cy="3812703"/>
          </a:xfrm>
        </p:spPr>
        <p:txBody>
          <a:bodyPr/>
          <a:lstStyle/>
          <a:p>
            <a:pPr marL="0" indent="0">
              <a:buNone/>
            </a:pPr>
            <a:r>
              <a:rPr lang="en-US" dirty="0"/>
              <a:t>In Reports &gt; Client Lists &gt; CPAR Reporting</a:t>
            </a:r>
          </a:p>
          <a:p>
            <a:pPr marL="0" indent="0">
              <a:buNone/>
            </a:pPr>
            <a:endParaRPr lang="en-US" dirty="0"/>
          </a:p>
        </p:txBody>
      </p:sp>
      <p:sp>
        <p:nvSpPr>
          <p:cNvPr id="3" name="Title 2"/>
          <p:cNvSpPr>
            <a:spLocks noGrp="1"/>
          </p:cNvSpPr>
          <p:nvPr>
            <p:ph type="title"/>
          </p:nvPr>
        </p:nvSpPr>
        <p:spPr>
          <a:xfrm>
            <a:off x="707613" y="227215"/>
            <a:ext cx="9676464" cy="1104359"/>
          </a:xfrm>
        </p:spPr>
        <p:txBody>
          <a:bodyPr>
            <a:normAutofit fontScale="90000"/>
          </a:bodyPr>
          <a:lstStyle/>
          <a:p>
            <a:r>
              <a:rPr lang="en-US" sz="3600" dirty="0"/>
              <a:t>Microquest will Automatically Upload on the 8</a:t>
            </a:r>
            <a:r>
              <a:rPr lang="en-US" sz="3600" baseline="30000" dirty="0"/>
              <a:t>th</a:t>
            </a:r>
            <a:br>
              <a:rPr lang="en-US" sz="3600" dirty="0"/>
            </a:br>
            <a:r>
              <a:rPr lang="en-US" sz="3600" i="1" dirty="0"/>
              <a:t>Optional: How to Manually Upload a Panel to CPAR</a:t>
            </a:r>
          </a:p>
        </p:txBody>
      </p:sp>
      <p:pic>
        <p:nvPicPr>
          <p:cNvPr id="4" name="Picture 3"/>
          <p:cNvPicPr/>
          <p:nvPr/>
        </p:nvPicPr>
        <p:blipFill>
          <a:blip r:embed="rId3"/>
          <a:stretch>
            <a:fillRect/>
          </a:stretch>
        </p:blipFill>
        <p:spPr>
          <a:xfrm>
            <a:off x="3359696" y="3336324"/>
            <a:ext cx="5486400" cy="2922905"/>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5" name="TextBox 4"/>
          <p:cNvSpPr txBox="1"/>
          <p:nvPr/>
        </p:nvSpPr>
        <p:spPr>
          <a:xfrm>
            <a:off x="623392" y="3336324"/>
            <a:ext cx="1720984" cy="369332"/>
          </a:xfrm>
          <a:prstGeom prst="rect">
            <a:avLst/>
          </a:prstGeom>
          <a:noFill/>
        </p:spPr>
        <p:txBody>
          <a:bodyPr wrap="none" rtlCol="0">
            <a:spAutoFit/>
          </a:bodyPr>
          <a:lstStyle/>
          <a:p>
            <a:r>
              <a:rPr lang="en-US" dirty="0"/>
              <a:t>1. </a:t>
            </a:r>
            <a:r>
              <a:rPr lang="en-US" b="1" dirty="0"/>
              <a:t>Select Panel</a:t>
            </a:r>
          </a:p>
        </p:txBody>
      </p:sp>
      <p:cxnSp>
        <p:nvCxnSpPr>
          <p:cNvPr id="7" name="Straight Arrow Connector 6"/>
          <p:cNvCxnSpPr/>
          <p:nvPr/>
        </p:nvCxnSpPr>
        <p:spPr>
          <a:xfrm>
            <a:off x="2261286" y="3546390"/>
            <a:ext cx="1235676" cy="1592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892379" y="2452816"/>
            <a:ext cx="2012795" cy="369332"/>
          </a:xfrm>
          <a:prstGeom prst="rect">
            <a:avLst/>
          </a:prstGeom>
          <a:noFill/>
        </p:spPr>
        <p:txBody>
          <a:bodyPr wrap="none" rtlCol="0">
            <a:spAutoFit/>
          </a:bodyPr>
          <a:lstStyle/>
          <a:p>
            <a:r>
              <a:rPr lang="en-US" dirty="0"/>
              <a:t>2. Select </a:t>
            </a:r>
            <a:r>
              <a:rPr lang="en-US" b="1" dirty="0"/>
              <a:t>Provider</a:t>
            </a:r>
          </a:p>
        </p:txBody>
      </p:sp>
      <p:cxnSp>
        <p:nvCxnSpPr>
          <p:cNvPr id="11" name="Straight Arrow Connector 10"/>
          <p:cNvCxnSpPr/>
          <p:nvPr/>
        </p:nvCxnSpPr>
        <p:spPr>
          <a:xfrm flipH="1">
            <a:off x="4621427" y="2821917"/>
            <a:ext cx="197708" cy="8041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200294" y="2529360"/>
            <a:ext cx="1852687" cy="369332"/>
          </a:xfrm>
          <a:prstGeom prst="rect">
            <a:avLst/>
          </a:prstGeom>
          <a:noFill/>
        </p:spPr>
        <p:txBody>
          <a:bodyPr wrap="none" rtlCol="0">
            <a:spAutoFit/>
          </a:bodyPr>
          <a:lstStyle/>
          <a:p>
            <a:r>
              <a:rPr lang="en-US" dirty="0"/>
              <a:t>3. Click </a:t>
            </a:r>
            <a:r>
              <a:rPr lang="en-US" b="1" dirty="0"/>
              <a:t>Retrieve</a:t>
            </a:r>
          </a:p>
        </p:txBody>
      </p:sp>
      <p:cxnSp>
        <p:nvCxnSpPr>
          <p:cNvPr id="14" name="Straight Arrow Connector 13"/>
          <p:cNvCxnSpPr/>
          <p:nvPr/>
        </p:nvCxnSpPr>
        <p:spPr>
          <a:xfrm flipH="1">
            <a:off x="6388443" y="2894570"/>
            <a:ext cx="358346" cy="5282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983362" y="2990335"/>
            <a:ext cx="2940292" cy="646331"/>
          </a:xfrm>
          <a:prstGeom prst="rect">
            <a:avLst/>
          </a:prstGeom>
          <a:noFill/>
        </p:spPr>
        <p:txBody>
          <a:bodyPr wrap="none" rtlCol="0">
            <a:spAutoFit/>
          </a:bodyPr>
          <a:lstStyle/>
          <a:p>
            <a:r>
              <a:rPr lang="en-US" dirty="0"/>
              <a:t>4. Review Panel List</a:t>
            </a:r>
          </a:p>
          <a:p>
            <a:r>
              <a:rPr lang="en-US" dirty="0"/>
              <a:t>(Options to Export or Print)</a:t>
            </a:r>
          </a:p>
        </p:txBody>
      </p:sp>
      <p:sp>
        <p:nvSpPr>
          <p:cNvPr id="16" name="TextBox 15"/>
          <p:cNvSpPr txBox="1"/>
          <p:nvPr/>
        </p:nvSpPr>
        <p:spPr>
          <a:xfrm>
            <a:off x="8983362" y="4358653"/>
            <a:ext cx="2940292" cy="2031325"/>
          </a:xfrm>
          <a:prstGeom prst="rect">
            <a:avLst/>
          </a:prstGeom>
          <a:noFill/>
        </p:spPr>
        <p:txBody>
          <a:bodyPr wrap="square" rtlCol="0">
            <a:spAutoFit/>
          </a:bodyPr>
          <a:lstStyle/>
          <a:p>
            <a:r>
              <a:rPr lang="en-US" dirty="0"/>
              <a:t>5. Click </a:t>
            </a:r>
            <a:r>
              <a:rPr lang="en-US" b="1" dirty="0"/>
              <a:t>Submit Panel</a:t>
            </a:r>
          </a:p>
          <a:p>
            <a:endParaRPr lang="en-US" dirty="0"/>
          </a:p>
          <a:p>
            <a:r>
              <a:rPr lang="en-US" dirty="0"/>
              <a:t>(Option to </a:t>
            </a:r>
            <a:r>
              <a:rPr lang="en-US" b="1" dirty="0"/>
              <a:t>Submit All Panels</a:t>
            </a:r>
            <a:r>
              <a:rPr lang="en-US" dirty="0"/>
              <a:t> of all participating family physicians or nurse practitioners with one click)</a:t>
            </a:r>
          </a:p>
        </p:txBody>
      </p:sp>
      <p:sp>
        <p:nvSpPr>
          <p:cNvPr id="6" name="Rectangle 5"/>
          <p:cNvSpPr/>
          <p:nvPr/>
        </p:nvSpPr>
        <p:spPr>
          <a:xfrm>
            <a:off x="3496962" y="3705656"/>
            <a:ext cx="657349" cy="22287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200294" y="3422822"/>
            <a:ext cx="398214" cy="28283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5325762" y="3422822"/>
            <a:ext cx="766119" cy="51417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9" name="Straight Arrow Connector 18"/>
          <p:cNvCxnSpPr/>
          <p:nvPr/>
        </p:nvCxnSpPr>
        <p:spPr>
          <a:xfrm flipH="1" flipV="1">
            <a:off x="6091881" y="3936998"/>
            <a:ext cx="2891481" cy="5732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33352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3821" y="1117982"/>
            <a:ext cx="10177131" cy="3812703"/>
          </a:xfrm>
        </p:spPr>
        <p:txBody>
          <a:bodyPr/>
          <a:lstStyle/>
          <a:p>
            <a:pPr marL="0" indent="0">
              <a:buNone/>
            </a:pPr>
            <a:r>
              <a:rPr lang="en-CA" sz="2933" b="1" dirty="0"/>
              <a:t>1. Conflict report</a:t>
            </a:r>
          </a:p>
          <a:p>
            <a:pPr>
              <a:buFont typeface="Wingdings" panose="05000000000000000000" pitchFamily="2" charset="2"/>
              <a:buChar char="q"/>
            </a:pPr>
            <a:r>
              <a:rPr lang="en-CA" sz="2400" dirty="0"/>
              <a:t>Identifies patients paneled to more than one provider</a:t>
            </a:r>
          </a:p>
          <a:p>
            <a:pPr>
              <a:buFont typeface="Wingdings" panose="05000000000000000000" pitchFamily="2" charset="2"/>
              <a:buChar char="q"/>
            </a:pPr>
            <a:r>
              <a:rPr lang="en-CA" sz="2400" dirty="0"/>
              <a:t>Compares dates of confirmation and dates of last visit for the providers the patient is paneled to</a:t>
            </a:r>
          </a:p>
        </p:txBody>
      </p:sp>
      <p:sp>
        <p:nvSpPr>
          <p:cNvPr id="3" name="Title 2"/>
          <p:cNvSpPr>
            <a:spLocks noGrp="1"/>
          </p:cNvSpPr>
          <p:nvPr>
            <p:ph type="title" idx="4294967295"/>
          </p:nvPr>
        </p:nvSpPr>
        <p:spPr>
          <a:xfrm>
            <a:off x="693821" y="176576"/>
            <a:ext cx="10959008" cy="758957"/>
          </a:xfrm>
        </p:spPr>
        <p:txBody>
          <a:bodyPr>
            <a:normAutofit/>
          </a:bodyPr>
          <a:lstStyle/>
          <a:p>
            <a:r>
              <a:rPr lang="en-CA" sz="3600" dirty="0">
                <a:solidFill>
                  <a:srgbClr val="275971"/>
                </a:solidFill>
              </a:rPr>
              <a:t>Reports Available for Download</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3339718"/>
            <a:ext cx="11379200" cy="24003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7" name="Straight Arrow Connector 6">
            <a:extLst>
              <a:ext uri="{FF2B5EF4-FFF2-40B4-BE49-F238E27FC236}">
                <a16:creationId xmlns:a16="http://schemas.microsoft.com/office/drawing/2014/main" id="{C7607011-267A-4423-8756-C120533327A9}"/>
              </a:ext>
            </a:extLst>
          </p:cNvPr>
          <p:cNvCxnSpPr>
            <a:cxnSpLocks/>
          </p:cNvCxnSpPr>
          <p:nvPr/>
        </p:nvCxnSpPr>
        <p:spPr>
          <a:xfrm flipH="1">
            <a:off x="7138555" y="3886199"/>
            <a:ext cx="426027" cy="48677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2F52906-BFE5-433B-8CA9-0D0045FE9EEA}"/>
              </a:ext>
            </a:extLst>
          </p:cNvPr>
          <p:cNvCxnSpPr>
            <a:cxnSpLocks/>
          </p:cNvCxnSpPr>
          <p:nvPr/>
        </p:nvCxnSpPr>
        <p:spPr>
          <a:xfrm flipH="1">
            <a:off x="10377384" y="3906981"/>
            <a:ext cx="426027" cy="48677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B0C23AA-AD55-4A6C-B44F-20761C664322}"/>
              </a:ext>
            </a:extLst>
          </p:cNvPr>
          <p:cNvSpPr>
            <a:spLocks noChangeAspect="1"/>
          </p:cNvSpPr>
          <p:nvPr/>
        </p:nvSpPr>
        <p:spPr>
          <a:xfrm>
            <a:off x="6580200" y="4388660"/>
            <a:ext cx="953209" cy="4867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Segoe UI"/>
              <a:ea typeface="+mn-ea"/>
              <a:cs typeface="+mn-cs"/>
            </a:endParaRPr>
          </a:p>
        </p:txBody>
      </p:sp>
      <p:sp>
        <p:nvSpPr>
          <p:cNvPr id="13" name="Rectangle 12">
            <a:extLst>
              <a:ext uri="{FF2B5EF4-FFF2-40B4-BE49-F238E27FC236}">
                <a16:creationId xmlns:a16="http://schemas.microsoft.com/office/drawing/2014/main" id="{47CC51D4-FFB5-43A8-BB12-7B8FDE998AB5}"/>
              </a:ext>
            </a:extLst>
          </p:cNvPr>
          <p:cNvSpPr>
            <a:spLocks noChangeAspect="1"/>
          </p:cNvSpPr>
          <p:nvPr/>
        </p:nvSpPr>
        <p:spPr>
          <a:xfrm>
            <a:off x="9888072" y="4400080"/>
            <a:ext cx="953209" cy="4867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7541623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93821" y="176576"/>
            <a:ext cx="10959008" cy="758957"/>
          </a:xfrm>
        </p:spPr>
        <p:txBody>
          <a:bodyPr>
            <a:normAutofit/>
          </a:bodyPr>
          <a:lstStyle/>
          <a:p>
            <a:r>
              <a:rPr lang="en-CA" sz="3600" dirty="0">
                <a:solidFill>
                  <a:srgbClr val="275971"/>
                </a:solidFill>
              </a:rPr>
              <a:t>Reports Available for Download</a:t>
            </a: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531" y="4485118"/>
            <a:ext cx="10261600" cy="22225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Content Placeholder 1"/>
          <p:cNvSpPr>
            <a:spLocks noGrp="1"/>
          </p:cNvSpPr>
          <p:nvPr>
            <p:ph idx="1"/>
          </p:nvPr>
        </p:nvSpPr>
        <p:spPr>
          <a:xfrm>
            <a:off x="693821" y="1117982"/>
            <a:ext cx="10177131" cy="1785236"/>
          </a:xfrm>
        </p:spPr>
        <p:txBody>
          <a:bodyPr>
            <a:normAutofit lnSpcReduction="10000"/>
          </a:bodyPr>
          <a:lstStyle/>
          <a:p>
            <a:pPr marL="0" indent="0">
              <a:buNone/>
            </a:pPr>
            <a:r>
              <a:rPr lang="en-CA" sz="2933" b="1" dirty="0"/>
              <a:t>2. Demographic Mismatch Report</a:t>
            </a:r>
          </a:p>
          <a:p>
            <a:pPr>
              <a:buFont typeface="Wingdings" panose="05000000000000000000" pitchFamily="2" charset="2"/>
              <a:buChar char="q"/>
            </a:pPr>
            <a:r>
              <a:rPr lang="en-CA" sz="2667" dirty="0"/>
              <a:t>Identifies deceased patients </a:t>
            </a:r>
          </a:p>
          <a:p>
            <a:pPr>
              <a:buFont typeface="Wingdings" panose="05000000000000000000" pitchFamily="2" charset="2"/>
              <a:buChar char="q"/>
            </a:pPr>
            <a:r>
              <a:rPr lang="en-CA" sz="2667" dirty="0"/>
              <a:t>Patients where demographic data is different from the Provincial Client Registry</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181" y="3133329"/>
            <a:ext cx="10185400" cy="13081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9264352" y="3787377"/>
            <a:ext cx="1056117" cy="6540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8115357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Image result for electronic medical record"/>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95290" y="3660814"/>
            <a:ext cx="1293481" cy="9908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electronic medical record"/>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77980" y="1478691"/>
            <a:ext cx="1293481" cy="99080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electronic medical record"/>
          <p:cNvPicPr>
            <a:picLocks noChangeAspect="1" noChangeArrowheads="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12782" y="1463657"/>
            <a:ext cx="1553623" cy="103413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server"/>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3905" y="4873941"/>
            <a:ext cx="782835" cy="96250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414520" y="2451813"/>
            <a:ext cx="116631" cy="14379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serv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91555" y="2780752"/>
            <a:ext cx="1035291" cy="127813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file server"/>
          <p:cNvPicPr>
            <a:picLocks noChangeAspect="1" noChangeArrowheads="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18407" y="2945143"/>
            <a:ext cx="827133" cy="952096"/>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p:cNvCxnSpPr>
            <a:cxnSpLocks/>
          </p:cNvCxnSpPr>
          <p:nvPr/>
        </p:nvCxnSpPr>
        <p:spPr>
          <a:xfrm>
            <a:off x="3139710" y="2109647"/>
            <a:ext cx="1453207" cy="977932"/>
          </a:xfrm>
          <a:prstGeom prst="straightConnector1">
            <a:avLst/>
          </a:prstGeom>
          <a:ln w="76200">
            <a:solidFill>
              <a:srgbClr val="FF0000"/>
            </a:solidFill>
            <a:tailEnd type="triangle"/>
          </a:ln>
          <a:effectLst/>
        </p:spPr>
        <p:style>
          <a:lnRef idx="3">
            <a:schemeClr val="accent3"/>
          </a:lnRef>
          <a:fillRef idx="0">
            <a:schemeClr val="accent3"/>
          </a:fillRef>
          <a:effectRef idx="2">
            <a:schemeClr val="accent3"/>
          </a:effectRef>
          <a:fontRef idx="minor">
            <a:schemeClr val="tx1"/>
          </a:fontRef>
        </p:style>
      </p:cxnSp>
      <p:cxnSp>
        <p:nvCxnSpPr>
          <p:cNvPr id="26" name="Straight Arrow Connector 25"/>
          <p:cNvCxnSpPr>
            <a:cxnSpLocks/>
          </p:cNvCxnSpPr>
          <p:nvPr/>
        </p:nvCxnSpPr>
        <p:spPr>
          <a:xfrm flipV="1">
            <a:off x="3063559" y="3848863"/>
            <a:ext cx="1529357" cy="676873"/>
          </a:xfrm>
          <a:prstGeom prst="straightConnector1">
            <a:avLst/>
          </a:prstGeom>
          <a:ln w="76200">
            <a:solidFill>
              <a:schemeClr val="bg2"/>
            </a:solidFill>
            <a:headEnd type="triangle" w="med" len="med"/>
            <a:tailEnd type="none" w="med" len="med"/>
          </a:ln>
          <a:effectLst/>
        </p:spPr>
        <p:style>
          <a:lnRef idx="3">
            <a:schemeClr val="accent3"/>
          </a:lnRef>
          <a:fillRef idx="0">
            <a:schemeClr val="accent3"/>
          </a:fillRef>
          <a:effectRef idx="2">
            <a:schemeClr val="accent3"/>
          </a:effectRef>
          <a:fontRef idx="minor">
            <a:schemeClr val="tx1"/>
          </a:fontRef>
        </p:style>
      </p:cxnSp>
      <p:cxnSp>
        <p:nvCxnSpPr>
          <p:cNvPr id="28" name="Straight Arrow Connector 27"/>
          <p:cNvCxnSpPr/>
          <p:nvPr/>
        </p:nvCxnSpPr>
        <p:spPr>
          <a:xfrm>
            <a:off x="6531715" y="3423491"/>
            <a:ext cx="1440160" cy="0"/>
          </a:xfrm>
          <a:prstGeom prst="straightConnector1">
            <a:avLst/>
          </a:prstGeom>
          <a:ln w="76200">
            <a:solidFill>
              <a:schemeClr val="bg2"/>
            </a:solidFill>
            <a:tailEnd type="triangle"/>
          </a:ln>
          <a:effectLst/>
        </p:spPr>
        <p:style>
          <a:lnRef idx="3">
            <a:schemeClr val="accent3"/>
          </a:lnRef>
          <a:fillRef idx="0">
            <a:schemeClr val="accent3"/>
          </a:fillRef>
          <a:effectRef idx="2">
            <a:schemeClr val="accent3"/>
          </a:effectRef>
          <a:fontRef idx="minor">
            <a:schemeClr val="tx1"/>
          </a:fontRef>
        </p:style>
      </p:cxnSp>
      <p:cxnSp>
        <p:nvCxnSpPr>
          <p:cNvPr id="29" name="Straight Arrow Connector 28"/>
          <p:cNvCxnSpPr>
            <a:cxnSpLocks/>
          </p:cNvCxnSpPr>
          <p:nvPr/>
        </p:nvCxnSpPr>
        <p:spPr>
          <a:xfrm flipV="1">
            <a:off x="6531715" y="2109646"/>
            <a:ext cx="1344149" cy="737781"/>
          </a:xfrm>
          <a:prstGeom prst="straightConnector1">
            <a:avLst/>
          </a:prstGeom>
          <a:ln w="76200">
            <a:solidFill>
              <a:srgbClr val="FF0000"/>
            </a:solidFill>
            <a:tailEnd type="triangle"/>
          </a:ln>
          <a:effectLst/>
        </p:spPr>
        <p:style>
          <a:lnRef idx="3">
            <a:schemeClr val="accent3"/>
          </a:lnRef>
          <a:fillRef idx="0">
            <a:schemeClr val="accent3"/>
          </a:fillRef>
          <a:effectRef idx="2">
            <a:schemeClr val="accent3"/>
          </a:effectRef>
          <a:fontRef idx="minor">
            <a:schemeClr val="tx1"/>
          </a:fontRef>
        </p:style>
      </p:cxnSp>
      <p:cxnSp>
        <p:nvCxnSpPr>
          <p:cNvPr id="31" name="Straight Arrow Connector 30"/>
          <p:cNvCxnSpPr/>
          <p:nvPr/>
        </p:nvCxnSpPr>
        <p:spPr>
          <a:xfrm>
            <a:off x="6531715" y="3998481"/>
            <a:ext cx="1344149" cy="673149"/>
          </a:xfrm>
          <a:prstGeom prst="straightConnector1">
            <a:avLst/>
          </a:prstGeom>
          <a:ln w="76200">
            <a:solidFill>
              <a:schemeClr val="bg2"/>
            </a:solidFill>
            <a:tailEnd type="triangle"/>
          </a:ln>
          <a:effectLst/>
        </p:spPr>
        <p:style>
          <a:lnRef idx="3">
            <a:schemeClr val="accent3"/>
          </a:lnRef>
          <a:fillRef idx="0">
            <a:schemeClr val="accent3"/>
          </a:fillRef>
          <a:effectRef idx="2">
            <a:schemeClr val="accent3"/>
          </a:effectRef>
          <a:fontRef idx="minor">
            <a:schemeClr val="tx1"/>
          </a:fontRef>
        </p:style>
      </p:cxnSp>
      <p:sp>
        <p:nvSpPr>
          <p:cNvPr id="18" name="TextBox 17"/>
          <p:cNvSpPr txBox="1"/>
          <p:nvPr/>
        </p:nvSpPr>
        <p:spPr>
          <a:xfrm>
            <a:off x="693821" y="176576"/>
            <a:ext cx="11077575" cy="649060"/>
          </a:xfrm>
          <a:prstGeom prst="rect">
            <a:avLst/>
          </a:prstGeom>
        </p:spPr>
        <p:txBody>
          <a:bodyPr vert="horz" lIns="91440" tIns="45720" rIns="91440" bIns="45720" rtlCol="0" anchor="ctr">
            <a:noAutofit/>
          </a:bodyPr>
          <a:lstStyle>
            <a:lvl1pPr defTabSz="685800" eaLnBrk="1" latinLnBrk="0" hangingPunct="1">
              <a:lnSpc>
                <a:spcPct val="90000"/>
              </a:lnSpc>
              <a:buNone/>
              <a:defRPr sz="2800">
                <a:solidFill>
                  <a:srgbClr val="CE8D3E"/>
                </a:solidFill>
                <a:latin typeface="Arial" panose="020B0604020202020204" pitchFamily="34" charset="0"/>
                <a:ea typeface="+mj-ea"/>
                <a:cs typeface="Arial" panose="020B0604020202020204" pitchFamily="34" charset="0"/>
              </a:defRPr>
            </a:lvl1pPr>
          </a:lstStyle>
          <a:p>
            <a:pPr marL="0" marR="0" lvl="0" indent="0" algn="l" defTabSz="914377" rtl="0" eaLnBrk="1" fontAlgn="base" latinLnBrk="0" hangingPunct="1">
              <a:lnSpc>
                <a:spcPct val="9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275971"/>
                </a:solidFill>
                <a:effectLst/>
                <a:uLnTx/>
                <a:uFillTx/>
                <a:latin typeface="Segoe UI" panose="020B0502040204020203" pitchFamily="34" charset="0"/>
                <a:ea typeface="+mj-ea"/>
                <a:cs typeface="Arial" panose="020B0604020202020204" pitchFamily="34" charset="0"/>
              </a:rPr>
              <a:t>CII/CPAR Overview Future State</a:t>
            </a:r>
            <a:endParaRPr kumimoji="0" lang="en-CA" sz="3600" b="0" i="0" u="none" strike="noStrike" kern="1200" cap="none" spc="0" normalizeH="0" baseline="0" noProof="0" dirty="0">
              <a:ln>
                <a:noFill/>
              </a:ln>
              <a:solidFill>
                <a:srgbClr val="275971"/>
              </a:solidFill>
              <a:effectLst/>
              <a:uLnTx/>
              <a:uFillTx/>
              <a:latin typeface="Segoe UI" panose="020B0502040204020203" pitchFamily="34" charset="0"/>
              <a:ea typeface="+mj-ea"/>
              <a:cs typeface="Arial" panose="020B0604020202020204" pitchFamily="34" charset="0"/>
            </a:endParaRPr>
          </a:p>
        </p:txBody>
      </p:sp>
      <p:sp>
        <p:nvSpPr>
          <p:cNvPr id="37" name="TextBox 36"/>
          <p:cNvSpPr txBox="1"/>
          <p:nvPr/>
        </p:nvSpPr>
        <p:spPr>
          <a:xfrm>
            <a:off x="5005309" y="2019840"/>
            <a:ext cx="1015278" cy="666977"/>
          </a:xfrm>
          <a:prstGeom prst="rect">
            <a:avLst/>
          </a:prstGeom>
          <a:noFill/>
        </p:spPr>
        <p:txBody>
          <a:bodyPr wrap="non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pitchFamily="34" charset="0"/>
                <a:ea typeface="+mn-ea"/>
                <a:cs typeface="Arial" charset="0"/>
              </a:rPr>
              <a:t>CII Data </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pitchFamily="34" charset="0"/>
                <a:ea typeface="+mn-ea"/>
                <a:cs typeface="Arial" charset="0"/>
              </a:rPr>
              <a:t>Hub</a:t>
            </a:r>
            <a:endParaRPr kumimoji="0" lang="en-CA" sz="1867" b="1"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39" name="TextBox 38"/>
          <p:cNvSpPr txBox="1"/>
          <p:nvPr/>
        </p:nvSpPr>
        <p:spPr>
          <a:xfrm>
            <a:off x="43011" y="981863"/>
            <a:ext cx="3598037" cy="379656"/>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pitchFamily="34" charset="0"/>
                <a:ea typeface="+mn-ea"/>
                <a:cs typeface="Arial" charset="0"/>
              </a:rPr>
              <a:t>Community Physician Offices</a:t>
            </a:r>
            <a:endParaRPr kumimoji="0" lang="en-CA" sz="1867" b="1"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40" name="TextBox 39"/>
          <p:cNvSpPr txBox="1"/>
          <p:nvPr/>
        </p:nvSpPr>
        <p:spPr>
          <a:xfrm>
            <a:off x="7745001" y="978808"/>
            <a:ext cx="2773943" cy="379656"/>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pitchFamily="34" charset="0"/>
                <a:ea typeface="+mn-ea"/>
                <a:cs typeface="Arial" charset="0"/>
              </a:rPr>
              <a:t>Provincial IT Systems</a:t>
            </a:r>
            <a:endParaRPr kumimoji="0" lang="en-CA" sz="1867" b="1"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41" name="TextBox 40"/>
          <p:cNvSpPr txBox="1"/>
          <p:nvPr/>
        </p:nvSpPr>
        <p:spPr>
          <a:xfrm>
            <a:off x="623392" y="2480358"/>
            <a:ext cx="2362122" cy="995401"/>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67" b="0" i="0" u="none" strike="noStrike" kern="1200" cap="none" spc="0" normalizeH="0" baseline="0" noProof="0" dirty="0">
                <a:ln>
                  <a:noFill/>
                </a:ln>
                <a:solidFill>
                  <a:prstClr val="white">
                    <a:lumMod val="65000"/>
                  </a:prstClr>
                </a:solidFill>
                <a:effectLst/>
                <a:uLnTx/>
                <a:uFillTx/>
                <a:latin typeface="Calibri" pitchFamily="34" charset="0"/>
                <a:ea typeface="+mn-ea"/>
                <a:cs typeface="Arial" charset="0"/>
              </a:rPr>
              <a:t>* Clinic Encounters</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67" b="0" i="0" u="none" strike="noStrike" kern="1200" cap="none" spc="0" normalizeH="0" baseline="0" noProof="0" dirty="0">
                <a:ln>
                  <a:noFill/>
                </a:ln>
                <a:solidFill>
                  <a:prstClr val="white">
                    <a:lumMod val="65000"/>
                  </a:prstClr>
                </a:solidFill>
                <a:effectLst/>
                <a:uLnTx/>
                <a:uFillTx/>
                <a:latin typeface="Calibri" pitchFamily="34" charset="0"/>
                <a:ea typeface="+mn-ea"/>
                <a:cs typeface="Arial" charset="0"/>
              </a:rPr>
              <a:t>* Patient Panels</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67" b="0" i="0" u="none" strike="noStrike" kern="1200" cap="none" spc="0" normalizeH="0" baseline="0" noProof="0" dirty="0">
                <a:ln>
                  <a:noFill/>
                </a:ln>
                <a:solidFill>
                  <a:prstClr val="white">
                    <a:lumMod val="65000"/>
                  </a:prstClr>
                </a:solidFill>
                <a:effectLst/>
                <a:uLnTx/>
                <a:uFillTx/>
                <a:latin typeface="Calibri" pitchFamily="34" charset="0"/>
                <a:ea typeface="+mn-ea"/>
                <a:cs typeface="Arial" charset="0"/>
              </a:rPr>
              <a:t>* Specialist Consult Reports</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dirty="0">
                <a:ln>
                  <a:noFill/>
                </a:ln>
                <a:solidFill>
                  <a:srgbClr val="FF0000"/>
                </a:solidFill>
                <a:effectLst/>
                <a:uLnTx/>
                <a:uFillTx/>
                <a:latin typeface="Calibri" pitchFamily="34" charset="0"/>
                <a:ea typeface="+mn-ea"/>
                <a:cs typeface="Arial" charset="0"/>
              </a:rPr>
              <a:t>* Patient Summary Reports </a:t>
            </a:r>
            <a:endParaRPr kumimoji="0" lang="en-CA" sz="1467" b="1" i="0" u="none" strike="noStrike" kern="1200" cap="none" spc="0" normalizeH="0" baseline="0" noProof="0" dirty="0">
              <a:ln>
                <a:noFill/>
              </a:ln>
              <a:solidFill>
                <a:srgbClr val="FF0000"/>
              </a:solidFill>
              <a:effectLst/>
              <a:uLnTx/>
              <a:uFillTx/>
              <a:latin typeface="Calibri" pitchFamily="34" charset="0"/>
              <a:ea typeface="+mn-ea"/>
              <a:cs typeface="Arial" charset="0"/>
            </a:endParaRPr>
          </a:p>
        </p:txBody>
      </p:sp>
      <p:sp>
        <p:nvSpPr>
          <p:cNvPr id="44" name="TextBox 43"/>
          <p:cNvSpPr txBox="1"/>
          <p:nvPr/>
        </p:nvSpPr>
        <p:spPr>
          <a:xfrm>
            <a:off x="8309763" y="2497788"/>
            <a:ext cx="1418144" cy="318100"/>
          </a:xfrm>
          <a:prstGeom prst="rect">
            <a:avLst/>
          </a:prstGeom>
          <a:noFill/>
        </p:spPr>
        <p:txBody>
          <a:bodyPr wrap="non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dirty="0">
                <a:ln>
                  <a:noFill/>
                </a:ln>
                <a:solidFill>
                  <a:srgbClr val="275971"/>
                </a:solidFill>
                <a:effectLst/>
                <a:uLnTx/>
                <a:uFillTx/>
                <a:latin typeface="Calibri" pitchFamily="34" charset="0"/>
                <a:ea typeface="+mn-ea"/>
                <a:cs typeface="Arial" charset="0"/>
              </a:rPr>
              <a:t>Alberta Netcare</a:t>
            </a:r>
            <a:endParaRPr kumimoji="0" lang="en-CA" sz="1467" b="1" i="0" u="none" strike="noStrike" kern="1200" cap="none" spc="0" normalizeH="0" baseline="0" noProof="0" dirty="0">
              <a:ln>
                <a:noFill/>
              </a:ln>
              <a:solidFill>
                <a:srgbClr val="275971"/>
              </a:solidFill>
              <a:effectLst/>
              <a:uLnTx/>
              <a:uFillTx/>
              <a:latin typeface="Calibri" pitchFamily="34" charset="0"/>
              <a:ea typeface="+mn-ea"/>
              <a:cs typeface="Arial" charset="0"/>
            </a:endParaRPr>
          </a:p>
        </p:txBody>
      </p:sp>
      <p:sp>
        <p:nvSpPr>
          <p:cNvPr id="45" name="TextBox 44"/>
          <p:cNvSpPr txBox="1"/>
          <p:nvPr/>
        </p:nvSpPr>
        <p:spPr>
          <a:xfrm>
            <a:off x="8136754" y="3867061"/>
            <a:ext cx="1778500" cy="543867"/>
          </a:xfrm>
          <a:prstGeom prst="rect">
            <a:avLst/>
          </a:prstGeom>
          <a:noFill/>
        </p:spPr>
        <p:txBody>
          <a:bodyPr wrap="non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dirty="0">
                <a:ln>
                  <a:noFill/>
                </a:ln>
                <a:solidFill>
                  <a:srgbClr val="275971"/>
                </a:solidFill>
                <a:effectLst/>
                <a:uLnTx/>
                <a:uFillTx/>
                <a:latin typeface="Calibri" pitchFamily="34" charset="0"/>
                <a:ea typeface="+mn-ea"/>
                <a:cs typeface="Arial" charset="0"/>
              </a:rPr>
              <a:t>Central Patient </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dirty="0">
                <a:ln>
                  <a:noFill/>
                </a:ln>
                <a:solidFill>
                  <a:srgbClr val="275971"/>
                </a:solidFill>
                <a:effectLst/>
                <a:uLnTx/>
                <a:uFillTx/>
                <a:latin typeface="Calibri" pitchFamily="34" charset="0"/>
                <a:ea typeface="+mn-ea"/>
                <a:cs typeface="Arial" charset="0"/>
              </a:rPr>
              <a:t>Attachment Registry</a:t>
            </a:r>
            <a:endParaRPr kumimoji="0" lang="en-CA" sz="1467" b="1" i="0" u="none" strike="noStrike" kern="1200" cap="none" spc="0" normalizeH="0" baseline="0" noProof="0" dirty="0">
              <a:ln>
                <a:noFill/>
              </a:ln>
              <a:solidFill>
                <a:srgbClr val="275971"/>
              </a:solidFill>
              <a:effectLst/>
              <a:uLnTx/>
              <a:uFillTx/>
              <a:latin typeface="Calibri" pitchFamily="34" charset="0"/>
              <a:ea typeface="+mn-ea"/>
              <a:cs typeface="Arial" charset="0"/>
            </a:endParaRPr>
          </a:p>
        </p:txBody>
      </p:sp>
      <p:sp>
        <p:nvSpPr>
          <p:cNvPr id="46" name="TextBox 45"/>
          <p:cNvSpPr txBox="1"/>
          <p:nvPr/>
        </p:nvSpPr>
        <p:spPr>
          <a:xfrm>
            <a:off x="8225702" y="5969603"/>
            <a:ext cx="1444242" cy="543867"/>
          </a:xfrm>
          <a:prstGeom prst="rect">
            <a:avLst/>
          </a:prstGeom>
          <a:noFill/>
        </p:spPr>
        <p:txBody>
          <a:bodyPr wrap="non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dirty="0">
                <a:ln>
                  <a:noFill/>
                </a:ln>
                <a:solidFill>
                  <a:srgbClr val="275971"/>
                </a:solidFill>
                <a:effectLst/>
                <a:uLnTx/>
                <a:uFillTx/>
                <a:latin typeface="Calibri" pitchFamily="34" charset="0"/>
                <a:ea typeface="+mn-ea"/>
                <a:cs typeface="Arial" charset="0"/>
              </a:rPr>
              <a:t>Healthcare Data</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dirty="0">
                <a:ln>
                  <a:noFill/>
                </a:ln>
                <a:solidFill>
                  <a:srgbClr val="275971"/>
                </a:solidFill>
                <a:effectLst/>
                <a:uLnTx/>
                <a:uFillTx/>
                <a:latin typeface="Calibri" pitchFamily="34" charset="0"/>
                <a:ea typeface="+mn-ea"/>
                <a:cs typeface="Arial" charset="0"/>
              </a:rPr>
              <a:t>Repository</a:t>
            </a:r>
            <a:endParaRPr kumimoji="0" lang="en-CA" sz="1467" b="1" i="0" u="none" strike="noStrike" kern="1200" cap="none" spc="0" normalizeH="0" baseline="0" noProof="0" dirty="0">
              <a:ln>
                <a:noFill/>
              </a:ln>
              <a:solidFill>
                <a:srgbClr val="275971"/>
              </a:solidFill>
              <a:effectLst/>
              <a:uLnTx/>
              <a:uFillTx/>
              <a:latin typeface="Calibri" pitchFamily="34" charset="0"/>
              <a:ea typeface="+mn-ea"/>
              <a:cs typeface="Arial" charset="0"/>
            </a:endParaRPr>
          </a:p>
        </p:txBody>
      </p:sp>
      <p:sp>
        <p:nvSpPr>
          <p:cNvPr id="47" name="TextBox 46"/>
          <p:cNvSpPr txBox="1"/>
          <p:nvPr/>
        </p:nvSpPr>
        <p:spPr>
          <a:xfrm>
            <a:off x="9616394" y="1492497"/>
            <a:ext cx="2561365" cy="1221168"/>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67" b="0" i="0" u="none" strike="noStrike" kern="1200" cap="none" spc="0" normalizeH="0" baseline="0" noProof="0" dirty="0">
                <a:ln>
                  <a:noFill/>
                </a:ln>
                <a:solidFill>
                  <a:prstClr val="white">
                    <a:lumMod val="65000"/>
                  </a:prstClr>
                </a:solidFill>
                <a:effectLst/>
                <a:uLnTx/>
                <a:uFillTx/>
                <a:latin typeface="Calibri" pitchFamily="34" charset="0"/>
                <a:ea typeface="+mn-ea"/>
                <a:cs typeface="Arial" charset="0"/>
              </a:rPr>
              <a:t>* Clinical Encounter Digests</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67" b="0" i="0" u="none" strike="noStrike" kern="1200" cap="none" spc="0" normalizeH="0" baseline="0" noProof="0" dirty="0">
                <a:ln>
                  <a:noFill/>
                </a:ln>
                <a:solidFill>
                  <a:prstClr val="white">
                    <a:lumMod val="65000"/>
                  </a:prstClr>
                </a:solidFill>
                <a:effectLst/>
                <a:uLnTx/>
                <a:uFillTx/>
                <a:latin typeface="Calibri" pitchFamily="34" charset="0"/>
                <a:ea typeface="+mn-ea"/>
                <a:cs typeface="Arial" charset="0"/>
              </a:rPr>
              <a:t>* Specialist Consult Reports</a:t>
            </a:r>
          </a:p>
          <a:p>
            <a:pPr marL="285750" marR="0" lvl="0" indent="-285750"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67" b="1" i="0" u="none" strike="noStrike" kern="1200" cap="none" spc="0" normalizeH="0" baseline="0" noProof="0" dirty="0">
                <a:ln>
                  <a:noFill/>
                </a:ln>
                <a:solidFill>
                  <a:srgbClr val="FF0000"/>
                </a:solidFill>
                <a:effectLst/>
                <a:uLnTx/>
                <a:uFillTx/>
                <a:latin typeface="Calibri" pitchFamily="34" charset="0"/>
                <a:ea typeface="+mn-ea"/>
                <a:cs typeface="Arial" charset="0"/>
              </a:rPr>
              <a:t>Patient Summary Reports</a:t>
            </a:r>
          </a:p>
          <a:p>
            <a:pPr marL="285750" marR="0" lvl="0" indent="-285750"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67" b="1" i="0" u="none" strike="noStrike" kern="1200" cap="none" spc="0" normalizeH="0" baseline="0" noProof="0" dirty="0">
                <a:ln>
                  <a:noFill/>
                </a:ln>
                <a:solidFill>
                  <a:srgbClr val="FF0000"/>
                </a:solidFill>
                <a:effectLst/>
                <a:uLnTx/>
                <a:uFillTx/>
                <a:latin typeface="Calibri" pitchFamily="34" charset="0"/>
                <a:ea typeface="+mn-ea"/>
                <a:cs typeface="Arial" charset="0"/>
              </a:rPr>
              <a:t>Display CPAR </a:t>
            </a:r>
            <a:r>
              <a:rPr kumimoji="0" lang="en-US" sz="1467" b="1" i="0" u="none" strike="noStrike" kern="1200" cap="none" spc="0" normalizeH="0" baseline="0" noProof="0">
                <a:ln>
                  <a:noFill/>
                </a:ln>
                <a:solidFill>
                  <a:srgbClr val="FF0000"/>
                </a:solidFill>
                <a:effectLst/>
                <a:uLnTx/>
                <a:uFillTx/>
                <a:latin typeface="Calibri" pitchFamily="34" charset="0"/>
                <a:ea typeface="+mn-ea"/>
                <a:cs typeface="Arial" charset="0"/>
              </a:rPr>
              <a:t>Primary Provider In </a:t>
            </a:r>
            <a:r>
              <a:rPr kumimoji="0" lang="en-US" sz="1467" b="1" i="0" u="none" strike="noStrike" kern="1200" cap="none" spc="0" normalizeH="0" baseline="0" noProof="0" dirty="0">
                <a:ln>
                  <a:noFill/>
                </a:ln>
                <a:solidFill>
                  <a:srgbClr val="FF0000"/>
                </a:solidFill>
                <a:effectLst/>
                <a:uLnTx/>
                <a:uFillTx/>
                <a:latin typeface="Calibri" pitchFamily="34" charset="0"/>
                <a:ea typeface="+mn-ea"/>
                <a:cs typeface="Arial" charset="0"/>
              </a:rPr>
              <a:t>Netcare</a:t>
            </a:r>
            <a:endParaRPr kumimoji="0" lang="en-CA" sz="1467" b="1" i="0" u="none" strike="noStrike" kern="1200" cap="none" spc="0" normalizeH="0" baseline="0" noProof="0" dirty="0">
              <a:ln>
                <a:noFill/>
              </a:ln>
              <a:solidFill>
                <a:srgbClr val="FF0000"/>
              </a:solidFill>
              <a:effectLst/>
              <a:uLnTx/>
              <a:uFillTx/>
              <a:latin typeface="Calibri" pitchFamily="34" charset="0"/>
              <a:ea typeface="+mn-ea"/>
              <a:cs typeface="Arial" charset="0"/>
            </a:endParaRPr>
          </a:p>
        </p:txBody>
      </p:sp>
      <p:sp>
        <p:nvSpPr>
          <p:cNvPr id="48" name="TextBox 47"/>
          <p:cNvSpPr txBox="1"/>
          <p:nvPr/>
        </p:nvSpPr>
        <p:spPr>
          <a:xfrm>
            <a:off x="9569268" y="3239978"/>
            <a:ext cx="1720792" cy="318100"/>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67" b="0" i="0" u="none" strike="noStrike" kern="1200" cap="none" spc="0" normalizeH="0" baseline="0" noProof="0" dirty="0">
                <a:ln>
                  <a:noFill/>
                </a:ln>
                <a:solidFill>
                  <a:prstClr val="white">
                    <a:lumMod val="65000"/>
                  </a:prstClr>
                </a:solidFill>
                <a:effectLst/>
                <a:uLnTx/>
                <a:uFillTx/>
                <a:latin typeface="Calibri" pitchFamily="34" charset="0"/>
                <a:ea typeface="+mn-ea"/>
                <a:cs typeface="Arial" charset="0"/>
              </a:rPr>
              <a:t>* Patient Panel Data</a:t>
            </a:r>
            <a:endParaRPr kumimoji="0" lang="en-CA" sz="1467" b="0" i="0" u="none" strike="noStrike" kern="1200" cap="none" spc="0" normalizeH="0" baseline="0" noProof="0" dirty="0">
              <a:ln>
                <a:noFill/>
              </a:ln>
              <a:solidFill>
                <a:prstClr val="white">
                  <a:lumMod val="65000"/>
                </a:prstClr>
              </a:solidFill>
              <a:effectLst/>
              <a:uLnTx/>
              <a:uFillTx/>
              <a:latin typeface="Calibri" pitchFamily="34" charset="0"/>
              <a:ea typeface="+mn-ea"/>
              <a:cs typeface="Arial" charset="0"/>
            </a:endParaRPr>
          </a:p>
        </p:txBody>
      </p:sp>
      <p:sp>
        <p:nvSpPr>
          <p:cNvPr id="50" name="TextBox 49"/>
          <p:cNvSpPr txBox="1"/>
          <p:nvPr/>
        </p:nvSpPr>
        <p:spPr>
          <a:xfrm>
            <a:off x="9442938" y="4866696"/>
            <a:ext cx="2087751" cy="543867"/>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67" b="0" i="0" u="none" strike="noStrike" kern="1200" cap="none" spc="0" normalizeH="0" baseline="0" noProof="0" dirty="0">
                <a:ln>
                  <a:noFill/>
                </a:ln>
                <a:solidFill>
                  <a:prstClr val="white">
                    <a:lumMod val="65000"/>
                  </a:prstClr>
                </a:solidFill>
                <a:effectLst/>
                <a:uLnTx/>
                <a:uFillTx/>
                <a:latin typeface="Calibri" pitchFamily="34" charset="0"/>
                <a:ea typeface="+mn-ea"/>
                <a:cs typeface="Arial" charset="0"/>
              </a:rPr>
              <a:t>* Clinical Encounter Data</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67" b="0" i="0" u="none" strike="noStrike" kern="1200" cap="none" spc="0" normalizeH="0" baseline="0" noProof="0" dirty="0">
                <a:ln>
                  <a:noFill/>
                </a:ln>
                <a:solidFill>
                  <a:prstClr val="white">
                    <a:lumMod val="65000"/>
                  </a:prstClr>
                </a:solidFill>
                <a:effectLst/>
                <a:uLnTx/>
                <a:uFillTx/>
                <a:latin typeface="Calibri" pitchFamily="34" charset="0"/>
                <a:ea typeface="+mn-ea"/>
                <a:cs typeface="Arial" charset="0"/>
              </a:rPr>
              <a:t>* Patient Panel Data</a:t>
            </a:r>
            <a:endParaRPr kumimoji="0" lang="en-CA" sz="1467" b="0" i="0" u="none" strike="noStrike" kern="1200" cap="none" spc="0" normalizeH="0" baseline="0" noProof="0" dirty="0">
              <a:ln>
                <a:noFill/>
              </a:ln>
              <a:solidFill>
                <a:prstClr val="white">
                  <a:lumMod val="65000"/>
                </a:prstClr>
              </a:solidFill>
              <a:effectLst/>
              <a:uLnTx/>
              <a:uFillTx/>
              <a:latin typeface="Calibri" pitchFamily="34" charset="0"/>
              <a:ea typeface="+mn-ea"/>
              <a:cs typeface="Arial" charset="0"/>
            </a:endParaRPr>
          </a:p>
        </p:txBody>
      </p:sp>
      <p:cxnSp>
        <p:nvCxnSpPr>
          <p:cNvPr id="51" name="Straight Arrow Connector 50"/>
          <p:cNvCxnSpPr/>
          <p:nvPr/>
        </p:nvCxnSpPr>
        <p:spPr>
          <a:xfrm>
            <a:off x="9002477" y="4481314"/>
            <a:ext cx="0" cy="336320"/>
          </a:xfrm>
          <a:prstGeom prst="straightConnector1">
            <a:avLst/>
          </a:prstGeom>
          <a:ln w="19050">
            <a:solidFill>
              <a:schemeClr val="bg2"/>
            </a:solidFill>
            <a:headEnd type="none" w="med" len="med"/>
            <a:tailEnd type="triangle" w="med" len="med"/>
          </a:ln>
          <a:effectLst/>
        </p:spPr>
        <p:style>
          <a:lnRef idx="3">
            <a:schemeClr val="accent3"/>
          </a:lnRef>
          <a:fillRef idx="0">
            <a:schemeClr val="accent3"/>
          </a:fillRef>
          <a:effectRef idx="2">
            <a:schemeClr val="accent3"/>
          </a:effectRef>
          <a:fontRef idx="minor">
            <a:schemeClr val="tx1"/>
          </a:fontRef>
        </p:style>
      </p:cxnSp>
      <p:sp>
        <p:nvSpPr>
          <p:cNvPr id="55" name="TextBox 54"/>
          <p:cNvSpPr txBox="1"/>
          <p:nvPr/>
        </p:nvSpPr>
        <p:spPr>
          <a:xfrm>
            <a:off x="3593073" y="1829274"/>
            <a:ext cx="909223" cy="584968"/>
          </a:xfrm>
          <a:prstGeom prst="rect">
            <a:avLst/>
          </a:prstGeom>
          <a:noFill/>
        </p:spPr>
        <p:txBody>
          <a:bodyPr wrap="non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dirty="0">
                <a:ln>
                  <a:noFill/>
                </a:ln>
                <a:solidFill>
                  <a:prstClr val="white">
                    <a:lumMod val="65000"/>
                  </a:prstClr>
                </a:solidFill>
                <a:effectLst/>
                <a:uLnTx/>
                <a:uFillTx/>
                <a:latin typeface="Calibri" pitchFamily="34" charset="0"/>
                <a:ea typeface="+mn-ea"/>
                <a:cs typeface="Arial" charset="0"/>
              </a:rPr>
              <a:t>Patient Data </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dirty="0">
                <a:ln>
                  <a:noFill/>
                </a:ln>
                <a:solidFill>
                  <a:prstClr val="white">
                    <a:lumMod val="65000"/>
                  </a:prstClr>
                </a:solidFill>
                <a:effectLst/>
                <a:uLnTx/>
                <a:uFillTx/>
                <a:latin typeface="Calibri" pitchFamily="34" charset="0"/>
                <a:ea typeface="+mn-ea"/>
                <a:cs typeface="Arial" charset="0"/>
              </a:rPr>
              <a:t>Uploaded </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dirty="0">
                <a:ln>
                  <a:noFill/>
                </a:ln>
                <a:solidFill>
                  <a:prstClr val="white">
                    <a:lumMod val="65000"/>
                  </a:prstClr>
                </a:solidFill>
                <a:effectLst/>
                <a:uLnTx/>
                <a:uFillTx/>
                <a:latin typeface="Calibri" pitchFamily="34" charset="0"/>
                <a:ea typeface="+mn-ea"/>
                <a:cs typeface="Arial" charset="0"/>
              </a:rPr>
              <a:t>to Hub</a:t>
            </a:r>
            <a:endParaRPr kumimoji="0" lang="en-CA" sz="1067" b="0" i="0" u="none" strike="noStrike" kern="1200" cap="none" spc="0" normalizeH="0" baseline="0" noProof="0" dirty="0">
              <a:ln>
                <a:noFill/>
              </a:ln>
              <a:solidFill>
                <a:prstClr val="white">
                  <a:lumMod val="65000"/>
                </a:prstClr>
              </a:solidFill>
              <a:effectLst/>
              <a:uLnTx/>
              <a:uFillTx/>
              <a:latin typeface="Calibri" pitchFamily="34" charset="0"/>
              <a:ea typeface="+mn-ea"/>
              <a:cs typeface="Arial" charset="0"/>
            </a:endParaRPr>
          </a:p>
        </p:txBody>
      </p:sp>
      <p:sp>
        <p:nvSpPr>
          <p:cNvPr id="56" name="TextBox 55"/>
          <p:cNvSpPr txBox="1"/>
          <p:nvPr/>
        </p:nvSpPr>
        <p:spPr>
          <a:xfrm>
            <a:off x="6118869" y="1720929"/>
            <a:ext cx="1481496" cy="584968"/>
          </a:xfrm>
          <a:prstGeom prst="rect">
            <a:avLst/>
          </a:prstGeom>
          <a:noFill/>
        </p:spPr>
        <p:txBody>
          <a:bodyPr wrap="non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dirty="0">
                <a:ln>
                  <a:noFill/>
                </a:ln>
                <a:solidFill>
                  <a:prstClr val="white">
                    <a:lumMod val="65000"/>
                  </a:prstClr>
                </a:solidFill>
                <a:effectLst/>
                <a:uLnTx/>
                <a:uFillTx/>
                <a:latin typeface="Calibri" pitchFamily="34" charset="0"/>
                <a:ea typeface="+mn-ea"/>
                <a:cs typeface="Arial" charset="0"/>
              </a:rPr>
              <a:t>Patient Data/Reports </a:t>
            </a:r>
            <a:br>
              <a:rPr kumimoji="0" lang="en-US" sz="1067" b="0" i="0" u="none" strike="noStrike" kern="1200" cap="none" spc="0" normalizeH="0" baseline="0" noProof="0" dirty="0">
                <a:ln>
                  <a:noFill/>
                </a:ln>
                <a:solidFill>
                  <a:prstClr val="white">
                    <a:lumMod val="65000"/>
                  </a:prstClr>
                </a:solidFill>
                <a:effectLst/>
                <a:uLnTx/>
                <a:uFillTx/>
                <a:latin typeface="Calibri" pitchFamily="34" charset="0"/>
                <a:ea typeface="+mn-ea"/>
                <a:cs typeface="Arial" charset="0"/>
              </a:rPr>
            </a:br>
            <a:r>
              <a:rPr kumimoji="0" lang="en-US" sz="1067" b="0" i="0" u="none" strike="noStrike" kern="1200" cap="none" spc="0" normalizeH="0" baseline="0" noProof="0" dirty="0">
                <a:ln>
                  <a:noFill/>
                </a:ln>
                <a:solidFill>
                  <a:prstClr val="white">
                    <a:lumMod val="65000"/>
                  </a:prstClr>
                </a:solidFill>
                <a:effectLst/>
                <a:uLnTx/>
                <a:uFillTx/>
                <a:latin typeface="Calibri" pitchFamily="34" charset="0"/>
                <a:ea typeface="+mn-ea"/>
                <a:cs typeface="Arial" charset="0"/>
              </a:rPr>
              <a:t>Uploaded to Provincial </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dirty="0">
                <a:ln>
                  <a:noFill/>
                </a:ln>
                <a:solidFill>
                  <a:prstClr val="white">
                    <a:lumMod val="65000"/>
                  </a:prstClr>
                </a:solidFill>
                <a:effectLst/>
                <a:uLnTx/>
                <a:uFillTx/>
                <a:latin typeface="Calibri" pitchFamily="34" charset="0"/>
                <a:ea typeface="+mn-ea"/>
                <a:cs typeface="Arial" charset="0"/>
              </a:rPr>
              <a:t>IT Systems</a:t>
            </a:r>
            <a:endParaRPr kumimoji="0" lang="en-CA" sz="1067" b="0" i="0" u="none" strike="noStrike" kern="1200" cap="none" spc="0" normalizeH="0" baseline="0" noProof="0" dirty="0">
              <a:ln>
                <a:noFill/>
              </a:ln>
              <a:solidFill>
                <a:prstClr val="white">
                  <a:lumMod val="65000"/>
                </a:prstClr>
              </a:solidFill>
              <a:effectLst/>
              <a:uLnTx/>
              <a:uFillTx/>
              <a:latin typeface="Calibri" pitchFamily="34" charset="0"/>
              <a:ea typeface="+mn-ea"/>
              <a:cs typeface="Arial" charset="0"/>
            </a:endParaRPr>
          </a:p>
        </p:txBody>
      </p:sp>
      <p:sp>
        <p:nvSpPr>
          <p:cNvPr id="57" name="TextBox 56"/>
          <p:cNvSpPr txBox="1"/>
          <p:nvPr/>
        </p:nvSpPr>
        <p:spPr>
          <a:xfrm>
            <a:off x="9102824" y="4515709"/>
            <a:ext cx="1346844" cy="256545"/>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dirty="0">
                <a:ln>
                  <a:noFill/>
                </a:ln>
                <a:solidFill>
                  <a:prstClr val="white">
                    <a:lumMod val="65000"/>
                  </a:prstClr>
                </a:solidFill>
                <a:effectLst/>
                <a:uLnTx/>
                <a:uFillTx/>
                <a:latin typeface="Calibri" pitchFamily="34" charset="0"/>
                <a:ea typeface="+mn-ea"/>
                <a:cs typeface="Arial" charset="0"/>
              </a:rPr>
              <a:t>Panel Data Extracted</a:t>
            </a:r>
            <a:endParaRPr kumimoji="0" lang="en-CA" sz="1067" b="0" i="0" u="none" strike="noStrike" kern="1200" cap="none" spc="0" normalizeH="0" baseline="0" noProof="0" dirty="0">
              <a:ln>
                <a:noFill/>
              </a:ln>
              <a:solidFill>
                <a:prstClr val="white">
                  <a:lumMod val="65000"/>
                </a:prstClr>
              </a:solidFill>
              <a:effectLst/>
              <a:uLnTx/>
              <a:uFillTx/>
              <a:latin typeface="Calibri" pitchFamily="34" charset="0"/>
              <a:ea typeface="+mn-ea"/>
              <a:cs typeface="Arial" charset="0"/>
            </a:endParaRPr>
          </a:p>
        </p:txBody>
      </p:sp>
      <p:sp>
        <p:nvSpPr>
          <p:cNvPr id="49" name="TextBox 48"/>
          <p:cNvSpPr txBox="1"/>
          <p:nvPr/>
        </p:nvSpPr>
        <p:spPr>
          <a:xfrm>
            <a:off x="557324" y="4778381"/>
            <a:ext cx="2729080" cy="995401"/>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67" b="0" i="0" u="none" strike="noStrike" kern="1200" cap="none" spc="0" normalizeH="0" baseline="0" noProof="0" dirty="0">
                <a:ln>
                  <a:noFill/>
                </a:ln>
                <a:solidFill>
                  <a:prstClr val="white">
                    <a:lumMod val="65000"/>
                  </a:prstClr>
                </a:solidFill>
                <a:effectLst/>
                <a:uLnTx/>
                <a:uFillTx/>
                <a:latin typeface="Calibri" pitchFamily="34" charset="0"/>
                <a:ea typeface="+mn-ea"/>
                <a:cs typeface="Arial" charset="0"/>
              </a:rPr>
              <a:t>* E-Notifications</a:t>
            </a:r>
          </a:p>
          <a:p>
            <a:pPr marL="0" marR="0" lvl="0" indent="-22859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prstClr val="white">
                    <a:lumMod val="65000"/>
                  </a:prstClr>
                </a:solidFill>
                <a:effectLst/>
                <a:uLnTx/>
                <a:uFillTx/>
                <a:latin typeface="Calibri" pitchFamily="34" charset="0"/>
                <a:ea typeface="+mn-ea"/>
                <a:cs typeface="Arial" charset="0"/>
              </a:rPr>
              <a:t>Hospital Admit/Discharge</a:t>
            </a:r>
          </a:p>
          <a:p>
            <a:pPr marL="0" marR="0" lvl="0" indent="-22859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prstClr val="white">
                    <a:lumMod val="65000"/>
                  </a:prstClr>
                </a:solidFill>
                <a:effectLst/>
                <a:uLnTx/>
                <a:uFillTx/>
                <a:latin typeface="Calibri" pitchFamily="34" charset="0"/>
                <a:ea typeface="+mn-ea"/>
                <a:cs typeface="Arial" charset="0"/>
              </a:rPr>
              <a:t>Emergency Department Visits</a:t>
            </a:r>
          </a:p>
          <a:p>
            <a:pPr marL="0" marR="0" lvl="0" indent="-22859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prstClr val="white">
                    <a:lumMod val="65000"/>
                  </a:prstClr>
                </a:solidFill>
                <a:effectLst/>
                <a:uLnTx/>
                <a:uFillTx/>
                <a:latin typeface="Calibri" pitchFamily="34" charset="0"/>
                <a:ea typeface="+mn-ea"/>
                <a:cs typeface="Arial" charset="0"/>
              </a:rPr>
              <a:t>Day Surgery</a:t>
            </a:r>
          </a:p>
        </p:txBody>
      </p:sp>
      <p:sp>
        <p:nvSpPr>
          <p:cNvPr id="58" name="TextBox 57"/>
          <p:cNvSpPr txBox="1"/>
          <p:nvPr/>
        </p:nvSpPr>
        <p:spPr>
          <a:xfrm>
            <a:off x="3195534" y="3457624"/>
            <a:ext cx="990976" cy="584968"/>
          </a:xfrm>
          <a:prstGeom prst="rect">
            <a:avLst/>
          </a:prstGeom>
          <a:noFill/>
        </p:spPr>
        <p:txBody>
          <a:bodyPr wrap="none" rtlCol="0">
            <a:spAutoFit/>
          </a:bodyPr>
          <a:lstStyle>
            <a:defPPr>
              <a:defRPr lang="en-US"/>
            </a:defPPr>
            <a:lvl1pPr algn="ctr" defTabSz="1219170" fontAlgn="base">
              <a:spcBef>
                <a:spcPct val="0"/>
              </a:spcBef>
              <a:spcAft>
                <a:spcPct val="0"/>
              </a:spcAft>
              <a:defRPr sz="1067">
                <a:solidFill>
                  <a:prstClr val="white">
                    <a:lumMod val="65000"/>
                  </a:prstClr>
                </a:solidFill>
                <a:latin typeface="Calibri" pitchFamily="34" charset="0"/>
                <a:cs typeface="Arial" charset="0"/>
              </a:defRPr>
            </a:lvl1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dirty="0">
                <a:ln>
                  <a:noFill/>
                </a:ln>
                <a:solidFill>
                  <a:prstClr val="white">
                    <a:lumMod val="65000"/>
                  </a:prstClr>
                </a:solidFill>
                <a:effectLst/>
                <a:uLnTx/>
                <a:uFillTx/>
                <a:latin typeface="Calibri" pitchFamily="34" charset="0"/>
                <a:ea typeface="+mn-ea"/>
                <a:cs typeface="Arial" charset="0"/>
              </a:rPr>
              <a:t>Notifications </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dirty="0">
                <a:ln>
                  <a:noFill/>
                </a:ln>
                <a:solidFill>
                  <a:prstClr val="white">
                    <a:lumMod val="65000"/>
                  </a:prstClr>
                </a:solidFill>
                <a:effectLst/>
                <a:uLnTx/>
                <a:uFillTx/>
                <a:latin typeface="Calibri" pitchFamily="34" charset="0"/>
                <a:ea typeface="+mn-ea"/>
                <a:cs typeface="Arial" charset="0"/>
              </a:rPr>
              <a:t>Downloaded </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dirty="0">
                <a:ln>
                  <a:noFill/>
                </a:ln>
                <a:solidFill>
                  <a:prstClr val="white">
                    <a:lumMod val="65000"/>
                  </a:prstClr>
                </a:solidFill>
                <a:effectLst/>
                <a:uLnTx/>
                <a:uFillTx/>
                <a:latin typeface="Calibri" pitchFamily="34" charset="0"/>
                <a:ea typeface="+mn-ea"/>
                <a:cs typeface="Arial" charset="0"/>
              </a:rPr>
              <a:t>to Clinic EMRs</a:t>
            </a:r>
            <a:endParaRPr kumimoji="0" lang="en-CA" sz="1067" b="0" i="0" u="none" strike="noStrike" kern="1200" cap="none" spc="0" normalizeH="0" baseline="0" noProof="0" dirty="0">
              <a:ln>
                <a:noFill/>
              </a:ln>
              <a:solidFill>
                <a:prstClr val="white">
                  <a:lumMod val="65000"/>
                </a:prstClr>
              </a:solidFill>
              <a:effectLst/>
              <a:uLnTx/>
              <a:uFillTx/>
              <a:latin typeface="Calibri" pitchFamily="34" charset="0"/>
              <a:ea typeface="+mn-ea"/>
              <a:cs typeface="Arial" charset="0"/>
            </a:endParaRPr>
          </a:p>
        </p:txBody>
      </p:sp>
      <p:pic>
        <p:nvPicPr>
          <p:cNvPr id="43" name="Picture 26" descr="Image result for file server"/>
          <p:cNvPicPr>
            <a:picLocks noChangeAspect="1" noChangeArrowheads="1"/>
          </p:cNvPicPr>
          <p:nvPr/>
        </p:nvPicPr>
        <p:blipFill>
          <a:blip r:embed="rId11" cstate="print">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134324" y="5234596"/>
            <a:ext cx="827133" cy="952096"/>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p:cNvSpPr txBox="1"/>
          <p:nvPr/>
        </p:nvSpPr>
        <p:spPr>
          <a:xfrm>
            <a:off x="4620540" y="6191624"/>
            <a:ext cx="1791273" cy="318100"/>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dirty="0" err="1">
                <a:ln>
                  <a:noFill/>
                </a:ln>
                <a:solidFill>
                  <a:srgbClr val="275971"/>
                </a:solidFill>
                <a:effectLst/>
                <a:uLnTx/>
                <a:uFillTx/>
                <a:latin typeface="Calibri" pitchFamily="34" charset="0"/>
                <a:ea typeface="+mn-ea"/>
                <a:cs typeface="Arial" charset="0"/>
              </a:rPr>
              <a:t>MyHealth</a:t>
            </a:r>
            <a:r>
              <a:rPr kumimoji="0" lang="en-US" sz="1467" b="1" i="0" u="none" strike="noStrike" kern="1200" cap="none" spc="0" normalizeH="0" baseline="0" noProof="0" dirty="0">
                <a:ln>
                  <a:noFill/>
                </a:ln>
                <a:solidFill>
                  <a:srgbClr val="275971"/>
                </a:solidFill>
                <a:effectLst/>
                <a:uLnTx/>
                <a:uFillTx/>
                <a:latin typeface="Calibri" pitchFamily="34" charset="0"/>
                <a:ea typeface="+mn-ea"/>
                <a:cs typeface="Arial" charset="0"/>
              </a:rPr>
              <a:t> Records</a:t>
            </a:r>
            <a:endParaRPr kumimoji="0" lang="en-CA" sz="1467" b="1" i="0" u="none" strike="noStrike" kern="1200" cap="none" spc="0" normalizeH="0" baseline="0" noProof="0" dirty="0">
              <a:ln>
                <a:noFill/>
              </a:ln>
              <a:solidFill>
                <a:srgbClr val="275971"/>
              </a:solidFill>
              <a:effectLst/>
              <a:uLnTx/>
              <a:uFillTx/>
              <a:latin typeface="Calibri" pitchFamily="34" charset="0"/>
              <a:ea typeface="+mn-ea"/>
              <a:cs typeface="Arial" charset="0"/>
            </a:endParaRPr>
          </a:p>
        </p:txBody>
      </p:sp>
      <p:cxnSp>
        <p:nvCxnSpPr>
          <p:cNvPr id="61" name="Straight Arrow Connector 60"/>
          <p:cNvCxnSpPr>
            <a:cxnSpLocks/>
          </p:cNvCxnSpPr>
          <p:nvPr/>
        </p:nvCxnSpPr>
        <p:spPr>
          <a:xfrm flipV="1">
            <a:off x="5441939" y="4335055"/>
            <a:ext cx="0" cy="805040"/>
          </a:xfrm>
          <a:prstGeom prst="straightConnector1">
            <a:avLst/>
          </a:prstGeom>
          <a:ln w="76200">
            <a:solidFill>
              <a:srgbClr val="FF0000"/>
            </a:solidFill>
            <a:headEnd type="triangle" w="med" len="med"/>
            <a:tailEnd type="none" w="med" len="med"/>
          </a:ln>
        </p:spPr>
        <p:style>
          <a:lnRef idx="3">
            <a:schemeClr val="accent3"/>
          </a:lnRef>
          <a:fillRef idx="0">
            <a:schemeClr val="accent3"/>
          </a:fillRef>
          <a:effectRef idx="2">
            <a:schemeClr val="accent3"/>
          </a:effectRef>
          <a:fontRef idx="minor">
            <a:schemeClr val="tx1"/>
          </a:fontRef>
        </p:style>
      </p:cxnSp>
      <p:sp>
        <p:nvSpPr>
          <p:cNvPr id="62" name="TextBox 61"/>
          <p:cNvSpPr txBox="1"/>
          <p:nvPr/>
        </p:nvSpPr>
        <p:spPr>
          <a:xfrm>
            <a:off x="5554229" y="4332245"/>
            <a:ext cx="899605" cy="749179"/>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Calibri" pitchFamily="34" charset="0"/>
                <a:ea typeface="+mn-ea"/>
                <a:cs typeface="Arial" charset="0"/>
              </a:rPr>
              <a:t>Patient </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Calibri" pitchFamily="34" charset="0"/>
                <a:ea typeface="+mn-ea"/>
                <a:cs typeface="Arial" charset="0"/>
              </a:rPr>
              <a:t>Summary</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Calibri" pitchFamily="34" charset="0"/>
                <a:ea typeface="+mn-ea"/>
                <a:cs typeface="Arial" charset="0"/>
              </a:rPr>
              <a:t>Uploaded </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Calibri" pitchFamily="34" charset="0"/>
                <a:ea typeface="+mn-ea"/>
                <a:cs typeface="Arial" charset="0"/>
              </a:rPr>
              <a:t>to </a:t>
            </a:r>
            <a:r>
              <a:rPr kumimoji="0" lang="en-US" sz="1067" b="1" i="0" u="none" strike="noStrike" kern="1200" cap="none" spc="0" normalizeH="0" baseline="0" noProof="0" dirty="0" err="1">
                <a:ln>
                  <a:noFill/>
                </a:ln>
                <a:solidFill>
                  <a:prstClr val="black"/>
                </a:solidFill>
                <a:effectLst/>
                <a:uLnTx/>
                <a:uFillTx/>
                <a:latin typeface="Calibri" pitchFamily="34" charset="0"/>
                <a:ea typeface="+mn-ea"/>
                <a:cs typeface="Arial" charset="0"/>
              </a:rPr>
              <a:t>MyHealth</a:t>
            </a:r>
            <a:endParaRPr kumimoji="0" lang="en-CA" sz="1067" b="1"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63" name="TextBox 62"/>
          <p:cNvSpPr txBox="1"/>
          <p:nvPr/>
        </p:nvSpPr>
        <p:spPr>
          <a:xfrm>
            <a:off x="5919091" y="5325827"/>
            <a:ext cx="1371257" cy="769634"/>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dirty="0">
                <a:ln>
                  <a:noFill/>
                </a:ln>
                <a:solidFill>
                  <a:srgbClr val="FF0000"/>
                </a:solidFill>
                <a:effectLst/>
                <a:uLnTx/>
                <a:uFillTx/>
                <a:latin typeface="Calibri" pitchFamily="34" charset="0"/>
                <a:ea typeface="+mn-ea"/>
                <a:cs typeface="Arial" charset="0"/>
              </a:rPr>
              <a:t>* Patient </a:t>
            </a:r>
            <a:br>
              <a:rPr kumimoji="0" lang="en-US" sz="1467" b="1" i="0" u="none" strike="noStrike" kern="1200" cap="none" spc="0" normalizeH="0" baseline="0" noProof="0" dirty="0">
                <a:ln>
                  <a:noFill/>
                </a:ln>
                <a:solidFill>
                  <a:srgbClr val="FF0000"/>
                </a:solidFill>
                <a:effectLst/>
                <a:uLnTx/>
                <a:uFillTx/>
                <a:latin typeface="Calibri" pitchFamily="34" charset="0"/>
                <a:ea typeface="+mn-ea"/>
                <a:cs typeface="Arial" charset="0"/>
              </a:rPr>
            </a:br>
            <a:r>
              <a:rPr kumimoji="0" lang="en-US" sz="1467" b="1" i="0" u="none" strike="noStrike" kern="1200" cap="none" spc="0" normalizeH="0" baseline="0" noProof="0" dirty="0">
                <a:ln>
                  <a:noFill/>
                </a:ln>
                <a:solidFill>
                  <a:srgbClr val="FF0000"/>
                </a:solidFill>
                <a:effectLst/>
                <a:uLnTx/>
                <a:uFillTx/>
                <a:latin typeface="Calibri" pitchFamily="34" charset="0"/>
                <a:ea typeface="+mn-ea"/>
                <a:cs typeface="Arial" charset="0"/>
              </a:rPr>
              <a:t>   Summary</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dirty="0">
                <a:ln>
                  <a:noFill/>
                </a:ln>
                <a:solidFill>
                  <a:srgbClr val="FF0000"/>
                </a:solidFill>
                <a:effectLst/>
                <a:uLnTx/>
                <a:uFillTx/>
                <a:latin typeface="Calibri" pitchFamily="34" charset="0"/>
                <a:ea typeface="+mn-ea"/>
                <a:cs typeface="Arial" charset="0"/>
              </a:rPr>
              <a:t>   Reports</a:t>
            </a:r>
            <a:endParaRPr kumimoji="0" lang="en-CA" sz="1467" b="1" i="0" u="none" strike="noStrike" kern="1200" cap="none" spc="0" normalizeH="0" baseline="0" noProof="0" dirty="0">
              <a:ln>
                <a:noFill/>
              </a:ln>
              <a:solidFill>
                <a:srgbClr val="FF0000"/>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40650500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07613" y="227215"/>
            <a:ext cx="9676464" cy="670136"/>
          </a:xfrm>
        </p:spPr>
        <p:txBody>
          <a:bodyPr>
            <a:normAutofit/>
          </a:bodyPr>
          <a:lstStyle/>
          <a:p>
            <a:r>
              <a:rPr lang="en-US" sz="3600" dirty="0"/>
              <a:t>eNotifications </a:t>
            </a:r>
            <a:endParaRPr lang="en-CA" sz="3600" dirty="0"/>
          </a:p>
        </p:txBody>
      </p:sp>
      <p:sp>
        <p:nvSpPr>
          <p:cNvPr id="5" name="Content Placeholder 3"/>
          <p:cNvSpPr txBox="1">
            <a:spLocks/>
          </p:cNvSpPr>
          <p:nvPr/>
        </p:nvSpPr>
        <p:spPr>
          <a:xfrm>
            <a:off x="623864" y="1182988"/>
            <a:ext cx="7212508" cy="474980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eNotifications appear in the Lab Results tab of a provider’s appointment list</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TextBox 1"/>
          <p:cNvSpPr txBox="1"/>
          <p:nvPr/>
        </p:nvSpPr>
        <p:spPr>
          <a:xfrm>
            <a:off x="6554879" y="6858000"/>
            <a:ext cx="5637121" cy="369332"/>
          </a:xfrm>
          <a:prstGeom prst="rect">
            <a:avLst/>
          </a:prstGeom>
          <a:noFill/>
        </p:spPr>
        <p:txBody>
          <a:bodyPr wrap="none" rtlCol="0">
            <a:spAutoFit/>
          </a:bodyPr>
          <a:lstStyle/>
          <a:p>
            <a:r>
              <a:rPr lang="en-CA" dirty="0">
                <a:hlinkClick r:id="rId3"/>
              </a:rPr>
              <a:t>https://actt.albertadoctors.org/cii-cpar/toolsresources</a:t>
            </a:r>
            <a:endParaRPr lang="en-CA" dirty="0"/>
          </a:p>
        </p:txBody>
      </p:sp>
      <p:sp>
        <p:nvSpPr>
          <p:cNvPr id="9" name="TextBox 8"/>
          <p:cNvSpPr txBox="1"/>
          <p:nvPr/>
        </p:nvSpPr>
        <p:spPr>
          <a:xfrm>
            <a:off x="8509008" y="1182988"/>
            <a:ext cx="3202828" cy="1061829"/>
          </a:xfrm>
          <a:prstGeom prst="rect">
            <a:avLst/>
          </a:prstGeom>
          <a:noFill/>
        </p:spPr>
        <p:txBody>
          <a:bodyPr wrap="square" rtlCol="0">
            <a:spAutoFit/>
          </a:bodyPr>
          <a:lstStyle/>
          <a:p>
            <a:pPr marL="342900" indent="-342900">
              <a:buFont typeface="Arial" panose="020B0604020202020204" pitchFamily="34" charset="0"/>
              <a:buChar char="•"/>
            </a:pPr>
            <a:r>
              <a:rPr lang="en-US" sz="2100" dirty="0"/>
              <a:t>Team members with lab results access can see eNotifications</a:t>
            </a:r>
            <a:endParaRPr lang="en-CA" sz="2100" dirty="0"/>
          </a:p>
        </p:txBody>
      </p:sp>
      <p:pic>
        <p:nvPicPr>
          <p:cNvPr id="8" name="Picture 7" descr="C:\Users\NANCY-~1.AKI\AppData\Local\Temp\SNAGHTML4482406b.PNG"/>
          <p:cNvPicPr/>
          <p:nvPr/>
        </p:nvPicPr>
        <p:blipFill>
          <a:blip r:embed="rId4">
            <a:extLst>
              <a:ext uri="{28A0092B-C50C-407E-A947-70E740481C1C}">
                <a14:useLocalDpi xmlns:a14="http://schemas.microsoft.com/office/drawing/2010/main" val="0"/>
              </a:ext>
            </a:extLst>
          </a:blip>
          <a:srcRect/>
          <a:stretch>
            <a:fillRect/>
          </a:stretch>
        </p:blipFill>
        <p:spPr bwMode="auto">
          <a:xfrm>
            <a:off x="1174963" y="1941987"/>
            <a:ext cx="5835100" cy="2188014"/>
          </a:xfrm>
          <a:prstGeom prst="rect">
            <a:avLst/>
          </a:prstGeom>
          <a:noFill/>
          <a:ln>
            <a:noFill/>
          </a:ln>
        </p:spPr>
      </p:pic>
      <p:sp>
        <p:nvSpPr>
          <p:cNvPr id="7" name="TextBox 6"/>
          <p:cNvSpPr txBox="1"/>
          <p:nvPr/>
        </p:nvSpPr>
        <p:spPr>
          <a:xfrm>
            <a:off x="1343812" y="4197684"/>
            <a:ext cx="5497402" cy="1477328"/>
          </a:xfrm>
          <a:prstGeom prst="rect">
            <a:avLst/>
          </a:prstGeom>
          <a:noFill/>
        </p:spPr>
        <p:txBody>
          <a:bodyPr wrap="none" rtlCol="0">
            <a:spAutoFit/>
          </a:bodyPr>
          <a:lstStyle/>
          <a:p>
            <a:r>
              <a:rPr lang="en-US" b="1" dirty="0"/>
              <a:t>Information:</a:t>
            </a:r>
          </a:p>
          <a:p>
            <a:pPr lvl="1"/>
            <a:r>
              <a:rPr lang="en-US" dirty="0"/>
              <a:t>Date</a:t>
            </a:r>
          </a:p>
          <a:p>
            <a:pPr lvl="1"/>
            <a:r>
              <a:rPr lang="en-US" dirty="0"/>
              <a:t>Patient Name</a:t>
            </a:r>
          </a:p>
          <a:p>
            <a:pPr lvl="1"/>
            <a:r>
              <a:rPr lang="en-US" dirty="0"/>
              <a:t>Description</a:t>
            </a:r>
          </a:p>
          <a:p>
            <a:pPr marL="742950" lvl="1" indent="-285750">
              <a:buFont typeface="Arial" panose="020B0604020202020204" pitchFamily="34" charset="0"/>
              <a:buChar char="•"/>
            </a:pPr>
            <a:r>
              <a:rPr lang="en-US" dirty="0"/>
              <a:t>Admission/discharge/ emergency and facility</a:t>
            </a:r>
          </a:p>
        </p:txBody>
      </p:sp>
      <p:pic>
        <p:nvPicPr>
          <p:cNvPr id="10" name="Picture 9"/>
          <p:cNvPicPr>
            <a:picLocks noChangeAspect="1"/>
          </p:cNvPicPr>
          <p:nvPr/>
        </p:nvPicPr>
        <p:blipFill>
          <a:blip r:embed="rId5"/>
          <a:stretch>
            <a:fillRect/>
          </a:stretch>
        </p:blipFill>
        <p:spPr>
          <a:xfrm>
            <a:off x="8387471" y="2251264"/>
            <a:ext cx="3434625" cy="2886551"/>
          </a:xfrm>
          <a:prstGeom prst="rect">
            <a:avLst/>
          </a:prstGeom>
        </p:spPr>
      </p:pic>
      <p:sp>
        <p:nvSpPr>
          <p:cNvPr id="11" name="Rectangle 10"/>
          <p:cNvSpPr/>
          <p:nvPr/>
        </p:nvSpPr>
        <p:spPr>
          <a:xfrm>
            <a:off x="11215530" y="3429000"/>
            <a:ext cx="496306" cy="5931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183938" y="5563457"/>
            <a:ext cx="3983655" cy="369332"/>
          </a:xfrm>
          <a:prstGeom prst="rect">
            <a:avLst/>
          </a:prstGeom>
          <a:noFill/>
        </p:spPr>
        <p:txBody>
          <a:bodyPr wrap="none" rtlCol="0">
            <a:spAutoFit/>
          </a:bodyPr>
          <a:lstStyle/>
          <a:p>
            <a:r>
              <a:rPr lang="en-US" dirty="0"/>
              <a:t>Team member tip: Use the date filters</a:t>
            </a:r>
          </a:p>
        </p:txBody>
      </p:sp>
      <p:cxnSp>
        <p:nvCxnSpPr>
          <p:cNvPr id="14" name="Straight Arrow Connector 13"/>
          <p:cNvCxnSpPr>
            <a:cxnSpLocks/>
            <a:endCxn id="11" idx="2"/>
          </p:cNvCxnSpPr>
          <p:nvPr/>
        </p:nvCxnSpPr>
        <p:spPr>
          <a:xfrm flipV="1">
            <a:off x="11463683" y="4022124"/>
            <a:ext cx="0" cy="15413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54948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07613" y="227215"/>
            <a:ext cx="9676464" cy="670136"/>
          </a:xfrm>
        </p:spPr>
        <p:txBody>
          <a:bodyPr>
            <a:normAutofit/>
          </a:bodyPr>
          <a:lstStyle/>
          <a:p>
            <a:r>
              <a:rPr lang="en-US" sz="3600" dirty="0"/>
              <a:t>eNotifications </a:t>
            </a:r>
            <a:endParaRPr lang="en-CA" sz="3600" dirty="0"/>
          </a:p>
        </p:txBody>
      </p:sp>
      <p:sp>
        <p:nvSpPr>
          <p:cNvPr id="5" name="Content Placeholder 3"/>
          <p:cNvSpPr txBox="1">
            <a:spLocks/>
          </p:cNvSpPr>
          <p:nvPr/>
        </p:nvSpPr>
        <p:spPr>
          <a:xfrm>
            <a:off x="670035" y="1037347"/>
            <a:ext cx="9247119" cy="184098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Informs the primary provider when a CPAR-paneled patient has an </a:t>
            </a:r>
            <a:r>
              <a:rPr lang="en-US" b="1" dirty="0"/>
              <a:t>ED discharge, hospital admission or discharge, or day surgery discharge</a:t>
            </a:r>
          </a:p>
          <a:p>
            <a:r>
              <a:rPr lang="en-US" dirty="0"/>
              <a:t>Notice is received daily (6 am, 2 pm) in same areas as lab reports and stored in patient chart</a:t>
            </a:r>
          </a:p>
          <a:p>
            <a:r>
              <a:rPr lang="en-US" dirty="0"/>
              <a:t>Summary provides additional information</a:t>
            </a:r>
          </a:p>
        </p:txBody>
      </p:sp>
      <p:sp>
        <p:nvSpPr>
          <p:cNvPr id="2" name="TextBox 1"/>
          <p:cNvSpPr txBox="1"/>
          <p:nvPr/>
        </p:nvSpPr>
        <p:spPr>
          <a:xfrm>
            <a:off x="6554879" y="6858000"/>
            <a:ext cx="5637121" cy="369332"/>
          </a:xfrm>
          <a:prstGeom prst="rect">
            <a:avLst/>
          </a:prstGeom>
          <a:noFill/>
        </p:spPr>
        <p:txBody>
          <a:bodyPr wrap="none" rtlCol="0">
            <a:spAutoFit/>
          </a:bodyPr>
          <a:lstStyle/>
          <a:p>
            <a:r>
              <a:rPr lang="en-CA" dirty="0">
                <a:hlinkClick r:id="rId3"/>
              </a:rPr>
              <a:t>https://actt.albertadoctors.org/cii-cpar/toolsresources</a:t>
            </a:r>
            <a:endParaRPr lang="en-CA" dirty="0"/>
          </a:p>
        </p:txBody>
      </p:sp>
      <p:pic>
        <p:nvPicPr>
          <p:cNvPr id="6" name="Picture 5" descr="C:\Users\NANCY-~1.AKI\AppData\Local\Temp\SNAGHTML4e23d9f6.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74824" y="3129840"/>
            <a:ext cx="5582786" cy="2568135"/>
          </a:xfrm>
          <a:prstGeom prst="rect">
            <a:avLst/>
          </a:prstGeom>
          <a:noFill/>
          <a:ln>
            <a:noFill/>
          </a:ln>
          <a:effectLst>
            <a:outerShdw blurRad="50800" dist="38100" dir="2700000" algn="tl" rotWithShape="0">
              <a:prstClr val="black">
                <a:alpha val="40000"/>
              </a:prstClr>
            </a:outerShdw>
          </a:effectLst>
        </p:spPr>
      </p:pic>
      <p:sp>
        <p:nvSpPr>
          <p:cNvPr id="4" name="TextBox 3"/>
          <p:cNvSpPr txBox="1"/>
          <p:nvPr/>
        </p:nvSpPr>
        <p:spPr>
          <a:xfrm>
            <a:off x="484502" y="3259745"/>
            <a:ext cx="2629212" cy="2308324"/>
          </a:xfrm>
          <a:prstGeom prst="rect">
            <a:avLst/>
          </a:prstGeom>
          <a:noFill/>
        </p:spPr>
        <p:txBody>
          <a:bodyPr wrap="square" rtlCol="0">
            <a:spAutoFit/>
          </a:bodyPr>
          <a:lstStyle/>
          <a:p>
            <a:r>
              <a:rPr lang="en-US" b="1" dirty="0"/>
              <a:t>Info includes:</a:t>
            </a:r>
          </a:p>
          <a:p>
            <a:pPr marL="285750" indent="-285750">
              <a:buFont typeface="Arial" panose="020B0604020202020204" pitchFamily="34" charset="0"/>
              <a:buChar char="•"/>
            </a:pPr>
            <a:r>
              <a:rPr lang="en-US" dirty="0"/>
              <a:t>Pt demographics</a:t>
            </a:r>
          </a:p>
          <a:p>
            <a:pPr marL="285750" indent="-285750">
              <a:buFont typeface="Arial" panose="020B0604020202020204" pitchFamily="34" charset="0"/>
              <a:buChar char="•"/>
            </a:pPr>
            <a:r>
              <a:rPr lang="en-US" dirty="0"/>
              <a:t>Facility location</a:t>
            </a:r>
          </a:p>
          <a:p>
            <a:pPr marL="285750" indent="-285750">
              <a:buFont typeface="Arial" panose="020B0604020202020204" pitchFamily="34" charset="0"/>
              <a:buChar char="•"/>
            </a:pPr>
            <a:r>
              <a:rPr lang="en-US" dirty="0"/>
              <a:t>Date/time</a:t>
            </a:r>
          </a:p>
          <a:p>
            <a:pPr marL="285750" indent="-285750">
              <a:buFont typeface="Arial" panose="020B0604020202020204" pitchFamily="34" charset="0"/>
              <a:buChar char="•"/>
            </a:pPr>
            <a:r>
              <a:rPr lang="en-US" dirty="0"/>
              <a:t>Attending provider</a:t>
            </a:r>
          </a:p>
          <a:p>
            <a:pPr marL="285750" indent="-285750">
              <a:buFont typeface="Arial" panose="020B0604020202020204" pitchFamily="34" charset="0"/>
              <a:buChar char="•"/>
            </a:pPr>
            <a:r>
              <a:rPr lang="en-US" dirty="0"/>
              <a:t>Admission reason</a:t>
            </a:r>
          </a:p>
          <a:p>
            <a:pPr marL="285750" indent="-285750">
              <a:buFont typeface="Arial" panose="020B0604020202020204" pitchFamily="34" charset="0"/>
              <a:buChar char="•"/>
            </a:pPr>
            <a:r>
              <a:rPr lang="en-US" dirty="0"/>
              <a:t>Additional providers notified</a:t>
            </a:r>
            <a:endParaRPr lang="en-CA" dirty="0"/>
          </a:p>
        </p:txBody>
      </p:sp>
      <p:sp>
        <p:nvSpPr>
          <p:cNvPr id="9" name="TextBox 8"/>
          <p:cNvSpPr txBox="1"/>
          <p:nvPr/>
        </p:nvSpPr>
        <p:spPr>
          <a:xfrm>
            <a:off x="2974824" y="5769918"/>
            <a:ext cx="6134058" cy="523220"/>
          </a:xfrm>
          <a:prstGeom prst="rect">
            <a:avLst/>
          </a:prstGeom>
          <a:noFill/>
        </p:spPr>
        <p:txBody>
          <a:bodyPr wrap="square" rtlCol="0">
            <a:spAutoFit/>
          </a:bodyPr>
          <a:lstStyle/>
          <a:p>
            <a:r>
              <a:rPr lang="en-US" sz="1400" dirty="0"/>
              <a:t>If patient is paneled to more than one provider in CPAR, the eNotification will include “Additional providers notified”.</a:t>
            </a:r>
            <a:endParaRPr lang="en-CA" sz="1400" dirty="0"/>
          </a:p>
        </p:txBody>
      </p:sp>
      <p:sp>
        <p:nvSpPr>
          <p:cNvPr id="8" name="TextBox 7">
            <a:extLst>
              <a:ext uri="{FF2B5EF4-FFF2-40B4-BE49-F238E27FC236}">
                <a16:creationId xmlns:a16="http://schemas.microsoft.com/office/drawing/2014/main" id="{E5C3A6F1-F8BA-6545-AAB7-881B39888656}"/>
              </a:ext>
            </a:extLst>
          </p:cNvPr>
          <p:cNvSpPr txBox="1"/>
          <p:nvPr/>
        </p:nvSpPr>
        <p:spPr>
          <a:xfrm>
            <a:off x="8890686" y="3654118"/>
            <a:ext cx="2986782" cy="1754326"/>
          </a:xfrm>
          <a:prstGeom prst="rect">
            <a:avLst/>
          </a:prstGeom>
          <a:noFill/>
        </p:spPr>
        <p:txBody>
          <a:bodyPr wrap="square" rtlCol="0">
            <a:spAutoFit/>
          </a:bodyPr>
          <a:lstStyle/>
          <a:p>
            <a:pPr algn="ctr"/>
            <a:r>
              <a:rPr lang="en-US" dirty="0"/>
              <a:t>If the patient becomes deceased in ED or hospital, it will indicate (Deceased) or (Deceased, YYYY, MM, DD) beside the patient’s name.</a:t>
            </a:r>
          </a:p>
        </p:txBody>
      </p:sp>
      <p:cxnSp>
        <p:nvCxnSpPr>
          <p:cNvPr id="10" name="Straight Arrow Connector 9">
            <a:extLst>
              <a:ext uri="{FF2B5EF4-FFF2-40B4-BE49-F238E27FC236}">
                <a16:creationId xmlns:a16="http://schemas.microsoft.com/office/drawing/2014/main" id="{F270D7DA-DCE9-EC41-AC44-174519F3D9E6}"/>
              </a:ext>
            </a:extLst>
          </p:cNvPr>
          <p:cNvCxnSpPr/>
          <p:nvPr/>
        </p:nvCxnSpPr>
        <p:spPr>
          <a:xfrm flipH="1" flipV="1">
            <a:off x="4553211" y="5568069"/>
            <a:ext cx="1050825" cy="23942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A6A1719-9A2B-FD49-86DC-77A43460D683}"/>
              </a:ext>
            </a:extLst>
          </p:cNvPr>
          <p:cNvCxnSpPr>
            <a:cxnSpLocks/>
            <a:stCxn id="8" idx="1"/>
          </p:cNvCxnSpPr>
          <p:nvPr/>
        </p:nvCxnSpPr>
        <p:spPr>
          <a:xfrm flipH="1">
            <a:off x="3895595" y="4531281"/>
            <a:ext cx="4995091"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4196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93821" y="176576"/>
            <a:ext cx="10959008" cy="758957"/>
          </a:xfrm>
        </p:spPr>
        <p:txBody>
          <a:bodyPr vert="horz" wrap="square" lIns="91440" tIns="45720" rIns="91440" bIns="45720" numCol="1" rtlCol="0" anchor="ctr" anchorCtr="0" compatLnSpc="1">
            <a:prstTxWarp prst="textNoShape">
              <a:avLst/>
            </a:prstTxWarp>
            <a:normAutofit/>
          </a:bodyPr>
          <a:lstStyle/>
          <a:p>
            <a:pPr defTabSz="914377">
              <a:lnSpc>
                <a:spcPct val="90000"/>
              </a:lnSpc>
            </a:pPr>
            <a:r>
              <a:rPr lang="en-US" sz="3733" dirty="0">
                <a:solidFill>
                  <a:srgbClr val="275971"/>
                </a:solidFill>
              </a:rPr>
              <a:t>Benefits of CII/CPAR</a:t>
            </a:r>
            <a:endParaRPr lang="en-CA" sz="3733" dirty="0">
              <a:solidFill>
                <a:srgbClr val="275971"/>
              </a:solidFill>
            </a:endParaRPr>
          </a:p>
        </p:txBody>
      </p:sp>
      <p:sp>
        <p:nvSpPr>
          <p:cNvPr id="4" name="Slide Number Placeholder 3"/>
          <p:cNvSpPr>
            <a:spLocks noGrp="1"/>
          </p:cNvSpPr>
          <p:nvPr>
            <p:ph type="sldNum" sz="quarter" idx="4294967295"/>
          </p:nvPr>
        </p:nvSpPr>
        <p:spPr>
          <a:xfrm>
            <a:off x="0" y="5897563"/>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281A5-0AAD-5C43-9874-F8F3A9F5B29A}" type="slidenum">
              <a:rPr kumimoji="0" lang="en-US" sz="900" b="0" i="0" u="none" strike="noStrike" kern="1200" cap="none" spc="0" normalizeH="0" baseline="0" noProof="0" smtClean="0">
                <a:ln>
                  <a:noFill/>
                </a:ln>
                <a:solidFill>
                  <a:prstClr val="black">
                    <a:tint val="75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sp>
        <p:nvSpPr>
          <p:cNvPr id="35" name="Rounded Rectangle 34"/>
          <p:cNvSpPr/>
          <p:nvPr/>
        </p:nvSpPr>
        <p:spPr>
          <a:xfrm>
            <a:off x="431371" y="1270542"/>
            <a:ext cx="3648405" cy="49926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Segoe UI"/>
              <a:ea typeface="+mn-ea"/>
              <a:cs typeface="+mn-cs"/>
            </a:endParaRPr>
          </a:p>
        </p:txBody>
      </p:sp>
      <p:sp>
        <p:nvSpPr>
          <p:cNvPr id="17" name="Rectangle 16"/>
          <p:cNvSpPr/>
          <p:nvPr/>
        </p:nvSpPr>
        <p:spPr>
          <a:xfrm>
            <a:off x="420730" y="1897004"/>
            <a:ext cx="2685324" cy="576064"/>
          </a:xfrm>
          <a:prstGeom prst="rect">
            <a:avLst/>
          </a:prstGeom>
          <a:solidFill>
            <a:srgbClr val="E77E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Arial" panose="020B0604020202020204" pitchFamily="34" charset="0"/>
                <a:ea typeface="+mn-ea"/>
                <a:cs typeface="Arial" panose="020B0604020202020204" pitchFamily="34" charset="0"/>
              </a:rPr>
              <a:t>PATIENT </a:t>
            </a:r>
          </a:p>
        </p:txBody>
      </p:sp>
      <p:sp>
        <p:nvSpPr>
          <p:cNvPr id="18" name="CasetăText 53"/>
          <p:cNvSpPr txBox="1"/>
          <p:nvPr/>
        </p:nvSpPr>
        <p:spPr>
          <a:xfrm>
            <a:off x="412372" y="2488243"/>
            <a:ext cx="2773129" cy="3274893"/>
          </a:xfrm>
          <a:prstGeom prst="rect">
            <a:avLst/>
          </a:prstGeom>
          <a:noFill/>
        </p:spPr>
        <p:txBody>
          <a:bodyPr wrap="square" rtlCol="0">
            <a:noAutofit/>
          </a:bodyPr>
          <a:lstStyle>
            <a:defPPr>
              <a:defRPr lang="en-CA"/>
            </a:defPPr>
            <a:lvl1pPr marL="171450" indent="-171450">
              <a:buFont typeface="Arial" panose="020B0604020202020204" pitchFamily="34" charset="0"/>
              <a:buChar char="•"/>
              <a:defRPr sz="1300" b="1">
                <a:solidFill>
                  <a:schemeClr val="bg1">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1600" b="1" i="0" u="none" strike="noStrike" kern="1200" cap="none" spc="0" normalizeH="0" baseline="0" noProof="0" dirty="0">
                <a:ln>
                  <a:noFill/>
                </a:ln>
                <a:solidFill>
                  <a:prstClr val="white">
                    <a:lumMod val="50000"/>
                  </a:prstClr>
                </a:solidFill>
                <a:effectLst/>
                <a:uLnTx/>
                <a:uFillTx/>
                <a:latin typeface="Segoe UI"/>
                <a:ea typeface="+mn-ea"/>
                <a:cs typeface="+mn-cs"/>
              </a:rPr>
              <a:t>Better Quality of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67" b="1" i="0" u="none" strike="noStrike" kern="1200" cap="none" spc="0" normalizeH="0" baseline="0" noProof="0" dirty="0">
                <a:ln>
                  <a:noFill/>
                </a:ln>
                <a:solidFill>
                  <a:prstClr val="white">
                    <a:lumMod val="50000"/>
                  </a:prstClr>
                </a:solidFill>
                <a:effectLst/>
                <a:uLnTx/>
                <a:uFillTx/>
                <a:latin typeface="Segoe UI"/>
                <a:ea typeface="+mn-ea"/>
                <a:cs typeface="+mn-cs"/>
              </a:rPr>
              <a:t>Meets patient expectations to have their information readily available to all providers in their circle of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67" b="1" i="0" u="none" strike="noStrike" kern="1200" cap="none" spc="0" normalizeH="0" baseline="0" noProof="0" dirty="0">
                <a:ln>
                  <a:noFill/>
                </a:ln>
                <a:solidFill>
                  <a:prstClr val="white">
                    <a:lumMod val="50000"/>
                  </a:prstClr>
                </a:solidFill>
                <a:effectLst/>
                <a:uLnTx/>
                <a:uFillTx/>
                <a:latin typeface="Segoe UI"/>
                <a:ea typeface="+mn-ea"/>
                <a:cs typeface="+mn-cs"/>
              </a:rPr>
              <a:t>More coordinated and consistent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67" b="1" i="0" u="none" strike="noStrike" kern="1200" cap="none" spc="0" normalizeH="0" baseline="0" noProof="0" dirty="0">
                <a:ln>
                  <a:noFill/>
                </a:ln>
                <a:solidFill>
                  <a:prstClr val="white">
                    <a:lumMod val="50000"/>
                  </a:prstClr>
                </a:solidFill>
                <a:effectLst/>
                <a:uLnTx/>
                <a:uFillTx/>
                <a:latin typeface="Segoe UI"/>
                <a:ea typeface="+mn-ea"/>
                <a:cs typeface="+mn-cs"/>
              </a:rPr>
              <a:t>Smoother transitions of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67" b="1" i="0" u="none" strike="noStrike" kern="1200" cap="none" spc="0" normalizeH="0" baseline="0" noProof="0" dirty="0">
                <a:ln>
                  <a:noFill/>
                </a:ln>
                <a:solidFill>
                  <a:prstClr val="white">
                    <a:lumMod val="50000"/>
                  </a:prstClr>
                </a:solidFill>
                <a:effectLst/>
                <a:uLnTx/>
                <a:uFillTx/>
                <a:latin typeface="Segoe UI"/>
                <a:ea typeface="+mn-ea"/>
                <a:cs typeface="+mn-cs"/>
              </a:rPr>
              <a:t>Less story telling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67" b="1" i="0" u="none" strike="noStrike" kern="1200" cap="none" spc="0" normalizeH="0" baseline="0" noProof="0" dirty="0">
                <a:ln>
                  <a:noFill/>
                </a:ln>
                <a:solidFill>
                  <a:prstClr val="white">
                    <a:lumMod val="50000"/>
                  </a:prstClr>
                </a:solidFill>
                <a:effectLst/>
                <a:uLnTx/>
                <a:uFillTx/>
                <a:latin typeface="Segoe UI"/>
                <a:ea typeface="+mn-ea"/>
                <a:cs typeface="+mn-cs"/>
              </a:rPr>
              <a:t>Less duplication of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67" b="1" i="0" u="none" strike="noStrike" kern="1200" cap="none" spc="0" normalizeH="0" baseline="0" noProof="0" dirty="0">
                <a:ln>
                  <a:noFill/>
                </a:ln>
                <a:solidFill>
                  <a:prstClr val="white">
                    <a:lumMod val="50000"/>
                  </a:prstClr>
                </a:solidFill>
                <a:effectLst/>
                <a:uLnTx/>
                <a:uFillTx/>
                <a:latin typeface="Segoe UI"/>
                <a:ea typeface="+mn-ea"/>
                <a:cs typeface="+mn-cs"/>
              </a:rPr>
              <a:t>Less time in hospitals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67" b="1" i="0" u="none" strike="noStrike" kern="1200" cap="none" spc="0" normalizeH="0" baseline="0" noProof="0" dirty="0">
                <a:ln>
                  <a:noFill/>
                </a:ln>
                <a:solidFill>
                  <a:prstClr val="white">
                    <a:lumMod val="50000"/>
                  </a:prstClr>
                </a:solidFill>
                <a:effectLst/>
                <a:uLnTx/>
                <a:uFillTx/>
                <a:latin typeface="Segoe UI"/>
                <a:ea typeface="+mn-ea"/>
                <a:cs typeface="+mn-cs"/>
              </a:rPr>
              <a:t>Increased patient safety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67" b="1" i="0" u="none" strike="noStrike" kern="1200" cap="none" spc="0" normalizeH="0" baseline="0" noProof="0" dirty="0">
                <a:ln>
                  <a:noFill/>
                </a:ln>
                <a:solidFill>
                  <a:prstClr val="white">
                    <a:lumMod val="50000"/>
                  </a:prstClr>
                </a:solidFill>
                <a:effectLst/>
                <a:uLnTx/>
                <a:uFillTx/>
                <a:latin typeface="Segoe UI"/>
                <a:ea typeface="+mn-ea"/>
                <a:cs typeface="+mn-cs"/>
              </a:rPr>
              <a:t>Increased satisfaction</a:t>
            </a:r>
            <a:endParaRPr kumimoji="0" lang="en-US" sz="1467" b="1" i="0" u="none" strike="noStrike" kern="1200" cap="none" spc="0" normalizeH="0" baseline="0" noProof="0" dirty="0">
              <a:ln>
                <a:noFill/>
              </a:ln>
              <a:solidFill>
                <a:prstClr val="white">
                  <a:lumMod val="50000"/>
                </a:prstClr>
              </a:solidFill>
              <a:effectLst/>
              <a:uLnTx/>
              <a:uFillTx/>
              <a:latin typeface="Segoe UI"/>
              <a:ea typeface="+mn-ea"/>
              <a:cs typeface="+mn-cs"/>
            </a:endParaRPr>
          </a:p>
        </p:txBody>
      </p:sp>
      <p:sp>
        <p:nvSpPr>
          <p:cNvPr id="19" name="Rectangle 18"/>
          <p:cNvSpPr/>
          <p:nvPr/>
        </p:nvSpPr>
        <p:spPr>
          <a:xfrm>
            <a:off x="3353841" y="1912179"/>
            <a:ext cx="2664951" cy="576064"/>
          </a:xfrm>
          <a:prstGeom prst="rect">
            <a:avLst/>
          </a:prstGeom>
          <a:solidFill>
            <a:srgbClr val="569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Arial" panose="020B0604020202020204" pitchFamily="34" charset="0"/>
                <a:ea typeface="+mn-ea"/>
                <a:cs typeface="Arial" panose="020B0604020202020204" pitchFamily="34" charset="0"/>
              </a:rPr>
              <a:t>PROVIDER</a:t>
            </a:r>
          </a:p>
        </p:txBody>
      </p:sp>
      <p:sp>
        <p:nvSpPr>
          <p:cNvPr id="22" name="CasetăText 53"/>
          <p:cNvSpPr txBox="1"/>
          <p:nvPr/>
        </p:nvSpPr>
        <p:spPr>
          <a:xfrm>
            <a:off x="3353840" y="2473069"/>
            <a:ext cx="2677120" cy="3551369"/>
          </a:xfrm>
          <a:prstGeom prst="rect">
            <a:avLst/>
          </a:prstGeom>
          <a:noFill/>
        </p:spPr>
        <p:txBody>
          <a:bodyPr wrap="square" rtlCol="0">
            <a:noAutofit/>
          </a:bodyPr>
          <a:lstStyle>
            <a:defPPr>
              <a:defRPr lang="en-CA"/>
            </a:defPPr>
            <a:lvl1pPr marL="171450" indent="-171450">
              <a:buFont typeface="Arial" panose="020B0604020202020204" pitchFamily="34" charset="0"/>
              <a:buChar char="•"/>
              <a:defRPr sz="1300" b="1">
                <a:solidFill>
                  <a:schemeClr val="bg1">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1600" b="1" i="0" u="none" strike="noStrike" kern="1200" cap="none" spc="0" normalizeH="0" baseline="0" noProof="0" dirty="0">
                <a:ln>
                  <a:noFill/>
                </a:ln>
                <a:solidFill>
                  <a:prstClr val="white">
                    <a:lumMod val="50000"/>
                  </a:prstClr>
                </a:solidFill>
                <a:effectLst/>
                <a:uLnTx/>
                <a:uFillTx/>
                <a:latin typeface="Segoe UI"/>
                <a:ea typeface="+mn-ea"/>
                <a:cs typeface="+mn-cs"/>
              </a:rPr>
              <a:t>Relational Continuity: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67" b="1" i="0" u="none" strike="noStrike" kern="1200" cap="none" spc="0" normalizeH="0" baseline="0" noProof="0" dirty="0">
                <a:ln>
                  <a:noFill/>
                </a:ln>
                <a:solidFill>
                  <a:prstClr val="white">
                    <a:lumMod val="50000"/>
                  </a:prstClr>
                </a:solidFill>
                <a:effectLst/>
                <a:uLnTx/>
                <a:uFillTx/>
                <a:latin typeface="Segoe UI"/>
                <a:ea typeface="+mn-ea"/>
                <a:cs typeface="+mn-cs"/>
              </a:rPr>
              <a:t>Clearer picture of the primary provider’s panel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67" b="1" i="0" u="none" strike="noStrike" kern="1200" cap="none" spc="0" normalizeH="0" baseline="0" noProof="0" dirty="0">
                <a:ln>
                  <a:noFill/>
                </a:ln>
                <a:solidFill>
                  <a:prstClr val="white">
                    <a:lumMod val="50000"/>
                  </a:prstClr>
                </a:solidFill>
                <a:effectLst/>
                <a:uLnTx/>
                <a:uFillTx/>
                <a:latin typeface="Segoe UI"/>
                <a:ea typeface="+mn-ea"/>
                <a:cs typeface="+mn-cs"/>
              </a:rPr>
              <a:t>Ability to deliver better care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400" b="1" i="0" u="none" strike="noStrike" kern="1200" cap="none" spc="0" normalizeH="0" baseline="0" noProof="0" dirty="0">
                <a:ln>
                  <a:noFill/>
                </a:ln>
                <a:solidFill>
                  <a:prstClr val="white">
                    <a:lumMod val="50000"/>
                  </a:prstClr>
                </a:solidFill>
                <a:effectLst/>
                <a:uLnTx/>
                <a:uFillTx/>
                <a:latin typeface="Segoe UI"/>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1600" b="1" i="0" u="none" strike="noStrike" kern="1200" cap="none" spc="0" normalizeH="0" baseline="0" noProof="0" dirty="0">
                <a:ln>
                  <a:noFill/>
                </a:ln>
                <a:solidFill>
                  <a:prstClr val="white">
                    <a:lumMod val="50000"/>
                  </a:prstClr>
                </a:solidFill>
                <a:effectLst/>
                <a:uLnTx/>
                <a:uFillTx/>
                <a:latin typeface="Segoe UI"/>
                <a:ea typeface="+mn-ea"/>
                <a:cs typeface="+mn-cs"/>
              </a:rPr>
              <a:t>Informational Continuity: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67" b="1" i="0" u="none" strike="noStrike" kern="1200" cap="none" spc="0" normalizeH="0" baseline="0" noProof="0" dirty="0">
                <a:ln>
                  <a:noFill/>
                </a:ln>
                <a:solidFill>
                  <a:prstClr val="white">
                    <a:lumMod val="50000"/>
                  </a:prstClr>
                </a:solidFill>
                <a:effectLst/>
                <a:uLnTx/>
                <a:uFillTx/>
                <a:latin typeface="Segoe UI"/>
                <a:ea typeface="+mn-ea"/>
                <a:cs typeface="+mn-cs"/>
              </a:rPr>
              <a:t>Healthcare information available where and when it’s needed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400" b="1" i="0" u="none" strike="noStrike" kern="1200" cap="none" spc="0" normalizeH="0" baseline="0" noProof="0" dirty="0">
                <a:ln>
                  <a:noFill/>
                </a:ln>
                <a:solidFill>
                  <a:prstClr val="white">
                    <a:lumMod val="50000"/>
                  </a:prstClr>
                </a:solidFill>
                <a:effectLst/>
                <a:uLnTx/>
                <a:uFillTx/>
                <a:latin typeface="Segoe UI"/>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1600" b="1" i="0" u="none" strike="noStrike" kern="1200" cap="none" spc="0" normalizeH="0" baseline="0" noProof="0" dirty="0">
                <a:ln>
                  <a:noFill/>
                </a:ln>
                <a:solidFill>
                  <a:prstClr val="white">
                    <a:lumMod val="50000"/>
                  </a:prstClr>
                </a:solidFill>
                <a:effectLst/>
                <a:uLnTx/>
                <a:uFillTx/>
                <a:latin typeface="Segoe UI"/>
                <a:ea typeface="+mn-ea"/>
                <a:cs typeface="+mn-cs"/>
              </a:rPr>
              <a:t>Management Continuity: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67" b="1" i="0" u="none" strike="noStrike" kern="1200" cap="none" spc="0" normalizeH="0" baseline="0" noProof="0" dirty="0">
                <a:ln>
                  <a:noFill/>
                </a:ln>
                <a:solidFill>
                  <a:prstClr val="white">
                    <a:lumMod val="50000"/>
                  </a:prstClr>
                </a:solidFill>
                <a:effectLst/>
                <a:uLnTx/>
                <a:uFillTx/>
                <a:latin typeface="Segoe UI"/>
                <a:ea typeface="+mn-ea"/>
                <a:cs typeface="+mn-cs"/>
              </a:rPr>
              <a:t>Facilitates planning and delivery of more intensive interventions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CA" sz="400" b="1" i="0" u="none" strike="noStrike" kern="1200" cap="none" spc="0" normalizeH="0" baseline="0" noProof="0" dirty="0">
              <a:ln>
                <a:noFill/>
              </a:ln>
              <a:solidFill>
                <a:prstClr val="white">
                  <a:lumMod val="50000"/>
                </a:prstClr>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1600" b="1" i="0" u="none" strike="noStrike" kern="1200" cap="none" spc="0" normalizeH="0" baseline="0" noProof="0" dirty="0">
                <a:ln>
                  <a:noFill/>
                </a:ln>
                <a:solidFill>
                  <a:prstClr val="white">
                    <a:lumMod val="50000"/>
                  </a:prstClr>
                </a:solidFill>
                <a:effectLst/>
                <a:uLnTx/>
                <a:uFillTx/>
                <a:latin typeface="Segoe UI"/>
                <a:ea typeface="+mn-ea"/>
                <a:cs typeface="+mn-cs"/>
              </a:rPr>
              <a:t>Time savings: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67" b="1" i="0" u="none" strike="noStrike" kern="1200" cap="none" spc="0" normalizeH="0" baseline="0" noProof="0" dirty="0">
                <a:ln>
                  <a:noFill/>
                </a:ln>
                <a:solidFill>
                  <a:prstClr val="white">
                    <a:lumMod val="50000"/>
                  </a:prstClr>
                </a:solidFill>
                <a:effectLst/>
                <a:uLnTx/>
                <a:uFillTx/>
                <a:latin typeface="Segoe UI"/>
                <a:ea typeface="+mn-ea"/>
                <a:cs typeface="+mn-cs"/>
              </a:rPr>
              <a:t>Patient health care record more complete</a:t>
            </a:r>
            <a:endParaRPr kumimoji="0" lang="en-US" sz="1467" b="1" i="0" u="none" strike="noStrike" kern="1200" cap="none" spc="0" normalizeH="0" baseline="0" noProof="0" dirty="0">
              <a:ln>
                <a:noFill/>
              </a:ln>
              <a:solidFill>
                <a:prstClr val="white">
                  <a:lumMod val="50000"/>
                </a:prstClr>
              </a:solidFill>
              <a:effectLst/>
              <a:uLnTx/>
              <a:uFillTx/>
              <a:latin typeface="Segoe UI"/>
              <a:ea typeface="+mn-ea"/>
              <a:cs typeface="+mn-cs"/>
            </a:endParaRPr>
          </a:p>
        </p:txBody>
      </p:sp>
      <p:sp>
        <p:nvSpPr>
          <p:cNvPr id="23" name="Rectangle 22"/>
          <p:cNvSpPr/>
          <p:nvPr/>
        </p:nvSpPr>
        <p:spPr>
          <a:xfrm>
            <a:off x="9122849" y="1912179"/>
            <a:ext cx="2699476" cy="576064"/>
          </a:xfrm>
          <a:prstGeom prst="rect">
            <a:avLst/>
          </a:prstGeom>
          <a:solidFill>
            <a:srgbClr val="C5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Arial" panose="020B0604020202020204" pitchFamily="34" charset="0"/>
                <a:ea typeface="+mn-ea"/>
                <a:cs typeface="Arial" panose="020B0604020202020204" pitchFamily="34" charset="0"/>
              </a:rPr>
              <a:t>HEALTH SYSTEM</a:t>
            </a:r>
          </a:p>
        </p:txBody>
      </p:sp>
      <p:sp>
        <p:nvSpPr>
          <p:cNvPr id="24" name="CasetăText 53"/>
          <p:cNvSpPr txBox="1"/>
          <p:nvPr/>
        </p:nvSpPr>
        <p:spPr>
          <a:xfrm>
            <a:off x="9114480" y="2475773"/>
            <a:ext cx="2716217" cy="2811751"/>
          </a:xfrm>
          <a:prstGeom prst="rect">
            <a:avLst/>
          </a:prstGeom>
          <a:noFill/>
        </p:spPr>
        <p:txBody>
          <a:bodyPr wrap="square" rtlCol="0">
            <a:noAutofit/>
          </a:bodyPr>
          <a:lstStyle>
            <a:defPPr>
              <a:defRPr lang="en-CA"/>
            </a:defPPr>
            <a:lvl1pPr marL="171450" indent="-171450">
              <a:buFont typeface="Arial" panose="020B0604020202020204" pitchFamily="34" charset="0"/>
              <a:buChar char="•"/>
              <a:defRPr sz="1300" b="1">
                <a:solidFill>
                  <a:schemeClr val="bg1">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1600" b="1" i="0" u="none" strike="noStrike" kern="1200" cap="none" spc="0" normalizeH="0" baseline="0" noProof="0" dirty="0">
                <a:ln>
                  <a:noFill/>
                </a:ln>
                <a:solidFill>
                  <a:prstClr val="white">
                    <a:lumMod val="50000"/>
                  </a:prstClr>
                </a:solidFill>
                <a:effectLst/>
                <a:uLnTx/>
                <a:uFillTx/>
                <a:latin typeface="Segoe UI"/>
                <a:ea typeface="+mn-ea"/>
                <a:cs typeface="+mn-cs"/>
              </a:rPr>
              <a:t>More Efficient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1" i="0" u="none" strike="noStrike" kern="1200" cap="none" spc="0" normalizeH="0" baseline="0" noProof="0" dirty="0">
                <a:ln>
                  <a:noFill/>
                </a:ln>
                <a:solidFill>
                  <a:prstClr val="white">
                    <a:lumMod val="50000"/>
                  </a:prstClr>
                </a:solidFill>
                <a:effectLst/>
                <a:uLnTx/>
                <a:uFillTx/>
                <a:latin typeface="Segoe UI"/>
                <a:ea typeface="+mn-ea"/>
                <a:cs typeface="+mn-cs"/>
              </a:rPr>
              <a:t>Lower healthcare costs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1" i="0" u="none" strike="noStrike" kern="1200" cap="none" spc="0" normalizeH="0" baseline="0" noProof="0" dirty="0">
                <a:ln>
                  <a:noFill/>
                </a:ln>
                <a:solidFill>
                  <a:prstClr val="white">
                    <a:lumMod val="50000"/>
                  </a:prstClr>
                </a:solidFill>
                <a:effectLst/>
                <a:uLnTx/>
                <a:uFillTx/>
                <a:latin typeface="Segoe UI"/>
                <a:ea typeface="+mn-ea"/>
                <a:cs typeface="+mn-cs"/>
              </a:rPr>
              <a:t>Less utilization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1600" b="1" i="0" u="none" strike="noStrike" kern="1200" cap="none" spc="0" normalizeH="0" baseline="0" noProof="0" dirty="0">
                <a:ln>
                  <a:noFill/>
                </a:ln>
                <a:solidFill>
                  <a:prstClr val="white">
                    <a:lumMod val="50000"/>
                  </a:prstClr>
                </a:solidFill>
                <a:effectLst/>
                <a:uLnTx/>
                <a:uFillTx/>
                <a:latin typeface="Segoe UI"/>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1600" b="1" i="0" u="none" strike="noStrike" kern="1200" cap="none" spc="0" normalizeH="0" baseline="0" noProof="0" dirty="0">
                <a:ln>
                  <a:noFill/>
                </a:ln>
                <a:solidFill>
                  <a:prstClr val="white">
                    <a:lumMod val="50000"/>
                  </a:prstClr>
                </a:solidFill>
                <a:effectLst/>
                <a:uLnTx/>
                <a:uFillTx/>
                <a:latin typeface="Segoe UI"/>
                <a:ea typeface="+mn-ea"/>
                <a:cs typeface="+mn-cs"/>
              </a:rPr>
              <a:t>Better Decisions: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1" i="0" u="none" strike="noStrike" kern="1200" cap="none" spc="0" normalizeH="0" baseline="0" noProof="0" dirty="0">
                <a:ln>
                  <a:noFill/>
                </a:ln>
                <a:solidFill>
                  <a:prstClr val="white">
                    <a:lumMod val="50000"/>
                  </a:prstClr>
                </a:solidFill>
                <a:effectLst/>
                <a:uLnTx/>
                <a:uFillTx/>
                <a:latin typeface="Segoe UI"/>
                <a:ea typeface="+mn-ea"/>
                <a:cs typeface="+mn-cs"/>
              </a:rPr>
              <a:t>Secondary use supports health system planning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1" i="0" u="none" strike="noStrike" kern="1200" cap="none" spc="0" normalizeH="0" baseline="0" noProof="0" dirty="0">
                <a:ln>
                  <a:noFill/>
                </a:ln>
                <a:solidFill>
                  <a:prstClr val="white">
                    <a:lumMod val="50000"/>
                  </a:prstClr>
                </a:solidFill>
                <a:effectLst/>
                <a:uLnTx/>
                <a:uFillTx/>
                <a:latin typeface="Segoe UI"/>
                <a:ea typeface="+mn-ea"/>
                <a:cs typeface="+mn-cs"/>
              </a:rPr>
              <a:t>More informed program planning</a:t>
            </a:r>
            <a:endParaRPr kumimoji="0" lang="en-US" sz="1600" b="1" i="0" u="none" strike="noStrike" kern="1200" cap="none" spc="0" normalizeH="0" baseline="0" noProof="0" dirty="0">
              <a:ln>
                <a:noFill/>
              </a:ln>
              <a:solidFill>
                <a:prstClr val="white">
                  <a:lumMod val="50000"/>
                </a:prstClr>
              </a:solidFill>
              <a:effectLst/>
              <a:uLnTx/>
              <a:uFillTx/>
              <a:latin typeface="Segoe U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prstClr val="white">
                  <a:lumMod val="50000"/>
                </a:prstClr>
              </a:solidFill>
              <a:effectLst/>
              <a:uLnTx/>
              <a:uFillTx/>
              <a:latin typeface="Segoe UI"/>
              <a:ea typeface="+mn-ea"/>
              <a:cs typeface="+mn-cs"/>
            </a:endParaRPr>
          </a:p>
        </p:txBody>
      </p:sp>
      <p:grpSp>
        <p:nvGrpSpPr>
          <p:cNvPr id="25" name="Grupare 29"/>
          <p:cNvGrpSpPr/>
          <p:nvPr/>
        </p:nvGrpSpPr>
        <p:grpSpPr>
          <a:xfrm>
            <a:off x="10011661" y="1356929"/>
            <a:ext cx="905113" cy="397824"/>
            <a:chOff x="-1387475" y="825500"/>
            <a:chExt cx="8899526" cy="3911600"/>
          </a:xfrm>
          <a:solidFill>
            <a:schemeClr val="tx1">
              <a:lumMod val="65000"/>
              <a:lumOff val="35000"/>
            </a:schemeClr>
          </a:solidFill>
        </p:grpSpPr>
        <p:sp>
          <p:nvSpPr>
            <p:cNvPr id="34" name="Freeform 7"/>
            <p:cNvSpPr>
              <a:spLocks noEditPoints="1"/>
            </p:cNvSpPr>
            <p:nvPr/>
          </p:nvSpPr>
          <p:spPr bwMode="auto">
            <a:xfrm>
              <a:off x="-1387475" y="1390650"/>
              <a:ext cx="1017588" cy="2781300"/>
            </a:xfrm>
            <a:custGeom>
              <a:avLst/>
              <a:gdLst>
                <a:gd name="T0" fmla="*/ 160 w 320"/>
                <a:gd name="T1" fmla="*/ 0 h 876"/>
                <a:gd name="T2" fmla="*/ 0 w 320"/>
                <a:gd name="T3" fmla="*/ 160 h 876"/>
                <a:gd name="T4" fmla="*/ 0 w 320"/>
                <a:gd name="T5" fmla="*/ 716 h 876"/>
                <a:gd name="T6" fmla="*/ 160 w 320"/>
                <a:gd name="T7" fmla="*/ 876 h 876"/>
                <a:gd name="T8" fmla="*/ 320 w 320"/>
                <a:gd name="T9" fmla="*/ 716 h 876"/>
                <a:gd name="T10" fmla="*/ 320 w 320"/>
                <a:gd name="T11" fmla="*/ 160 h 876"/>
                <a:gd name="T12" fmla="*/ 160 w 320"/>
                <a:gd name="T13" fmla="*/ 0 h 876"/>
                <a:gd name="T14" fmla="*/ 160 w 320"/>
                <a:gd name="T15" fmla="*/ 0 h 876"/>
                <a:gd name="T16" fmla="*/ 160 w 320"/>
                <a:gd name="T17"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876">
                  <a:moveTo>
                    <a:pt x="160" y="0"/>
                  </a:moveTo>
                  <a:cubicBezTo>
                    <a:pt x="71" y="0"/>
                    <a:pt x="0" y="71"/>
                    <a:pt x="0" y="160"/>
                  </a:cubicBezTo>
                  <a:cubicBezTo>
                    <a:pt x="0" y="716"/>
                    <a:pt x="0" y="716"/>
                    <a:pt x="0" y="716"/>
                  </a:cubicBezTo>
                  <a:cubicBezTo>
                    <a:pt x="0" y="805"/>
                    <a:pt x="71" y="876"/>
                    <a:pt x="160" y="876"/>
                  </a:cubicBezTo>
                  <a:cubicBezTo>
                    <a:pt x="248" y="876"/>
                    <a:pt x="320" y="805"/>
                    <a:pt x="320" y="716"/>
                  </a:cubicBezTo>
                  <a:cubicBezTo>
                    <a:pt x="320" y="160"/>
                    <a:pt x="320" y="160"/>
                    <a:pt x="320" y="160"/>
                  </a:cubicBezTo>
                  <a:cubicBezTo>
                    <a:pt x="320" y="71"/>
                    <a:pt x="248" y="0"/>
                    <a:pt x="160" y="0"/>
                  </a:cubicBezTo>
                  <a:close/>
                  <a:moveTo>
                    <a:pt x="160" y="0"/>
                  </a:moveTo>
                  <a:cubicBezTo>
                    <a:pt x="160" y="0"/>
                    <a:pt x="160" y="0"/>
                    <a:pt x="16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Segoe UI"/>
                <a:ea typeface="+mn-ea"/>
                <a:cs typeface="+mn-cs"/>
              </a:endParaRPr>
            </a:p>
          </p:txBody>
        </p:sp>
        <p:sp>
          <p:nvSpPr>
            <p:cNvPr id="36" name="Freeform 8"/>
            <p:cNvSpPr>
              <a:spLocks noEditPoints="1"/>
            </p:cNvSpPr>
            <p:nvPr/>
          </p:nvSpPr>
          <p:spPr bwMode="auto">
            <a:xfrm>
              <a:off x="-22225" y="825500"/>
              <a:ext cx="6169025" cy="3911600"/>
            </a:xfrm>
            <a:custGeom>
              <a:avLst/>
              <a:gdLst>
                <a:gd name="T0" fmla="*/ 1779 w 1939"/>
                <a:gd name="T1" fmla="*/ 0 h 1232"/>
                <a:gd name="T2" fmla="*/ 1619 w 1939"/>
                <a:gd name="T3" fmla="*/ 160 h 1232"/>
                <a:gd name="T4" fmla="*/ 1619 w 1939"/>
                <a:gd name="T5" fmla="*/ 488 h 1232"/>
                <a:gd name="T6" fmla="*/ 320 w 1939"/>
                <a:gd name="T7" fmla="*/ 488 h 1232"/>
                <a:gd name="T8" fmla="*/ 320 w 1939"/>
                <a:gd name="T9" fmla="*/ 160 h 1232"/>
                <a:gd name="T10" fmla="*/ 160 w 1939"/>
                <a:gd name="T11" fmla="*/ 0 h 1232"/>
                <a:gd name="T12" fmla="*/ 0 w 1939"/>
                <a:gd name="T13" fmla="*/ 160 h 1232"/>
                <a:gd name="T14" fmla="*/ 0 w 1939"/>
                <a:gd name="T15" fmla="*/ 1072 h 1232"/>
                <a:gd name="T16" fmla="*/ 160 w 1939"/>
                <a:gd name="T17" fmla="*/ 1232 h 1232"/>
                <a:gd name="T18" fmla="*/ 320 w 1939"/>
                <a:gd name="T19" fmla="*/ 1072 h 1232"/>
                <a:gd name="T20" fmla="*/ 320 w 1939"/>
                <a:gd name="T21" fmla="*/ 744 h 1232"/>
                <a:gd name="T22" fmla="*/ 1619 w 1939"/>
                <a:gd name="T23" fmla="*/ 744 h 1232"/>
                <a:gd name="T24" fmla="*/ 1619 w 1939"/>
                <a:gd name="T25" fmla="*/ 1072 h 1232"/>
                <a:gd name="T26" fmla="*/ 1779 w 1939"/>
                <a:gd name="T27" fmla="*/ 1232 h 1232"/>
                <a:gd name="T28" fmla="*/ 1939 w 1939"/>
                <a:gd name="T29" fmla="*/ 1072 h 1232"/>
                <a:gd name="T30" fmla="*/ 1939 w 1939"/>
                <a:gd name="T31" fmla="*/ 160 h 1232"/>
                <a:gd name="T32" fmla="*/ 1779 w 1939"/>
                <a:gd name="T33" fmla="*/ 0 h 1232"/>
                <a:gd name="T34" fmla="*/ 1779 w 1939"/>
                <a:gd name="T35" fmla="*/ 0 h 1232"/>
                <a:gd name="T36" fmla="*/ 1779 w 1939"/>
                <a:gd name="T37" fmla="*/ 0 h 1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39" h="1232">
                  <a:moveTo>
                    <a:pt x="1779" y="0"/>
                  </a:moveTo>
                  <a:cubicBezTo>
                    <a:pt x="1691" y="0"/>
                    <a:pt x="1619" y="72"/>
                    <a:pt x="1619" y="160"/>
                  </a:cubicBezTo>
                  <a:cubicBezTo>
                    <a:pt x="1619" y="488"/>
                    <a:pt x="1619" y="488"/>
                    <a:pt x="1619" y="488"/>
                  </a:cubicBezTo>
                  <a:cubicBezTo>
                    <a:pt x="320" y="488"/>
                    <a:pt x="320" y="488"/>
                    <a:pt x="320" y="488"/>
                  </a:cubicBezTo>
                  <a:cubicBezTo>
                    <a:pt x="320" y="160"/>
                    <a:pt x="320" y="160"/>
                    <a:pt x="320" y="160"/>
                  </a:cubicBezTo>
                  <a:cubicBezTo>
                    <a:pt x="320" y="72"/>
                    <a:pt x="248" y="0"/>
                    <a:pt x="160" y="0"/>
                  </a:cubicBezTo>
                  <a:cubicBezTo>
                    <a:pt x="71" y="0"/>
                    <a:pt x="0" y="72"/>
                    <a:pt x="0" y="160"/>
                  </a:cubicBezTo>
                  <a:cubicBezTo>
                    <a:pt x="0" y="1072"/>
                    <a:pt x="0" y="1072"/>
                    <a:pt x="0" y="1072"/>
                  </a:cubicBezTo>
                  <a:cubicBezTo>
                    <a:pt x="0" y="1160"/>
                    <a:pt x="71" y="1232"/>
                    <a:pt x="160" y="1232"/>
                  </a:cubicBezTo>
                  <a:cubicBezTo>
                    <a:pt x="248" y="1232"/>
                    <a:pt x="320" y="1160"/>
                    <a:pt x="320" y="1072"/>
                  </a:cubicBezTo>
                  <a:cubicBezTo>
                    <a:pt x="320" y="744"/>
                    <a:pt x="320" y="744"/>
                    <a:pt x="320" y="744"/>
                  </a:cubicBezTo>
                  <a:cubicBezTo>
                    <a:pt x="1619" y="744"/>
                    <a:pt x="1619" y="744"/>
                    <a:pt x="1619" y="744"/>
                  </a:cubicBezTo>
                  <a:cubicBezTo>
                    <a:pt x="1619" y="1072"/>
                    <a:pt x="1619" y="1072"/>
                    <a:pt x="1619" y="1072"/>
                  </a:cubicBezTo>
                  <a:cubicBezTo>
                    <a:pt x="1619" y="1160"/>
                    <a:pt x="1691" y="1232"/>
                    <a:pt x="1779" y="1232"/>
                  </a:cubicBezTo>
                  <a:cubicBezTo>
                    <a:pt x="1867" y="1232"/>
                    <a:pt x="1939" y="1160"/>
                    <a:pt x="1939" y="1072"/>
                  </a:cubicBezTo>
                  <a:cubicBezTo>
                    <a:pt x="1939" y="160"/>
                    <a:pt x="1939" y="160"/>
                    <a:pt x="1939" y="160"/>
                  </a:cubicBezTo>
                  <a:cubicBezTo>
                    <a:pt x="1939" y="72"/>
                    <a:pt x="1867" y="0"/>
                    <a:pt x="1779" y="0"/>
                  </a:cubicBezTo>
                  <a:close/>
                  <a:moveTo>
                    <a:pt x="1779" y="0"/>
                  </a:moveTo>
                  <a:cubicBezTo>
                    <a:pt x="1779" y="0"/>
                    <a:pt x="1779" y="0"/>
                    <a:pt x="177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Segoe UI"/>
                <a:ea typeface="+mn-ea"/>
                <a:cs typeface="+mn-cs"/>
              </a:endParaRPr>
            </a:p>
          </p:txBody>
        </p:sp>
        <p:sp>
          <p:nvSpPr>
            <p:cNvPr id="37" name="Freeform 9"/>
            <p:cNvSpPr>
              <a:spLocks noEditPoints="1"/>
            </p:cNvSpPr>
            <p:nvPr/>
          </p:nvSpPr>
          <p:spPr bwMode="auto">
            <a:xfrm>
              <a:off x="6494463" y="1390650"/>
              <a:ext cx="1017588" cy="2781300"/>
            </a:xfrm>
            <a:custGeom>
              <a:avLst/>
              <a:gdLst>
                <a:gd name="T0" fmla="*/ 160 w 320"/>
                <a:gd name="T1" fmla="*/ 0 h 876"/>
                <a:gd name="T2" fmla="*/ 0 w 320"/>
                <a:gd name="T3" fmla="*/ 160 h 876"/>
                <a:gd name="T4" fmla="*/ 0 w 320"/>
                <a:gd name="T5" fmla="*/ 716 h 876"/>
                <a:gd name="T6" fmla="*/ 160 w 320"/>
                <a:gd name="T7" fmla="*/ 876 h 876"/>
                <a:gd name="T8" fmla="*/ 320 w 320"/>
                <a:gd name="T9" fmla="*/ 716 h 876"/>
                <a:gd name="T10" fmla="*/ 320 w 320"/>
                <a:gd name="T11" fmla="*/ 160 h 876"/>
                <a:gd name="T12" fmla="*/ 160 w 320"/>
                <a:gd name="T13" fmla="*/ 0 h 876"/>
                <a:gd name="T14" fmla="*/ 160 w 320"/>
                <a:gd name="T15" fmla="*/ 0 h 876"/>
                <a:gd name="T16" fmla="*/ 160 w 320"/>
                <a:gd name="T17"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876">
                  <a:moveTo>
                    <a:pt x="160" y="0"/>
                  </a:moveTo>
                  <a:cubicBezTo>
                    <a:pt x="71" y="0"/>
                    <a:pt x="0" y="71"/>
                    <a:pt x="0" y="160"/>
                  </a:cubicBezTo>
                  <a:cubicBezTo>
                    <a:pt x="0" y="716"/>
                    <a:pt x="0" y="716"/>
                    <a:pt x="0" y="716"/>
                  </a:cubicBezTo>
                  <a:cubicBezTo>
                    <a:pt x="0" y="805"/>
                    <a:pt x="71" y="876"/>
                    <a:pt x="160" y="876"/>
                  </a:cubicBezTo>
                  <a:cubicBezTo>
                    <a:pt x="248" y="876"/>
                    <a:pt x="320" y="805"/>
                    <a:pt x="320" y="716"/>
                  </a:cubicBezTo>
                  <a:cubicBezTo>
                    <a:pt x="320" y="160"/>
                    <a:pt x="320" y="160"/>
                    <a:pt x="320" y="160"/>
                  </a:cubicBezTo>
                  <a:cubicBezTo>
                    <a:pt x="320" y="71"/>
                    <a:pt x="248" y="0"/>
                    <a:pt x="160" y="0"/>
                  </a:cubicBezTo>
                  <a:close/>
                  <a:moveTo>
                    <a:pt x="160" y="0"/>
                  </a:moveTo>
                  <a:cubicBezTo>
                    <a:pt x="160" y="0"/>
                    <a:pt x="160" y="0"/>
                    <a:pt x="16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Segoe UI"/>
                <a:ea typeface="+mn-ea"/>
                <a:cs typeface="+mn-cs"/>
              </a:endParaRPr>
            </a:p>
          </p:txBody>
        </p:sp>
      </p:grpSp>
      <p:pic>
        <p:nvPicPr>
          <p:cNvPr id="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701" y="1200202"/>
            <a:ext cx="602780" cy="701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4" descr="C:\Users\RICHAR~1.PIO\AppData\Local\Temp\SNAGHTML1d781a2f.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0414" y="1255292"/>
            <a:ext cx="822475" cy="64171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6234161" y="1912179"/>
            <a:ext cx="2699476" cy="576064"/>
          </a:xfrm>
          <a:prstGeom prst="rect">
            <a:avLst/>
          </a:prstGeom>
          <a:solidFill>
            <a:srgbClr val="275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Arial" panose="020B0604020202020204" pitchFamily="34" charset="0"/>
                <a:ea typeface="+mn-ea"/>
                <a:cs typeface="Arial" panose="020B0604020202020204" pitchFamily="34" charset="0"/>
              </a:rPr>
              <a:t>PCN</a:t>
            </a:r>
          </a:p>
        </p:txBody>
      </p:sp>
      <p:sp>
        <p:nvSpPr>
          <p:cNvPr id="21" name="CasetăText 53"/>
          <p:cNvSpPr txBox="1"/>
          <p:nvPr/>
        </p:nvSpPr>
        <p:spPr>
          <a:xfrm>
            <a:off x="6234161" y="2491399"/>
            <a:ext cx="2716217" cy="2811751"/>
          </a:xfrm>
          <a:prstGeom prst="rect">
            <a:avLst/>
          </a:prstGeom>
          <a:noFill/>
        </p:spPr>
        <p:txBody>
          <a:bodyPr wrap="square" rtlCol="0">
            <a:noAutofit/>
          </a:bodyPr>
          <a:lstStyle>
            <a:defPPr>
              <a:defRPr lang="en-CA"/>
            </a:defPPr>
            <a:lvl1pPr marL="171450" indent="-171450">
              <a:buFont typeface="Arial" panose="020B0604020202020204" pitchFamily="34" charset="0"/>
              <a:buChar char="•"/>
              <a:defRPr sz="1300" b="1">
                <a:solidFill>
                  <a:schemeClr val="bg1">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1600" b="1" i="0" u="none" strike="noStrike" kern="1200" cap="none" spc="0" normalizeH="0" baseline="0" noProof="0" dirty="0">
                <a:ln>
                  <a:noFill/>
                </a:ln>
                <a:solidFill>
                  <a:prstClr val="white">
                    <a:lumMod val="50000"/>
                  </a:prstClr>
                </a:solidFill>
                <a:effectLst/>
                <a:uLnTx/>
                <a:uFillTx/>
                <a:latin typeface="Segoe UI"/>
                <a:ea typeface="+mn-ea"/>
                <a:cs typeface="+mn-cs"/>
              </a:rPr>
              <a:t>Enable PMH Implementation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1" i="0" u="none" strike="noStrike" kern="1200" cap="none" spc="0" normalizeH="0" baseline="0" noProof="0" dirty="0">
                <a:ln>
                  <a:noFill/>
                </a:ln>
                <a:solidFill>
                  <a:prstClr val="white">
                    <a:lumMod val="50000"/>
                  </a:prstClr>
                </a:solidFill>
                <a:effectLst/>
                <a:uLnTx/>
                <a:uFillTx/>
                <a:latin typeface="Segoe UI"/>
                <a:ea typeface="+mn-ea"/>
                <a:cs typeface="+mn-cs"/>
              </a:rPr>
              <a:t>Panel and Continuity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1" i="0" u="none" strike="noStrike" kern="1200" cap="none" spc="0" normalizeH="0" baseline="0" noProof="0" dirty="0">
                <a:ln>
                  <a:noFill/>
                </a:ln>
                <a:solidFill>
                  <a:prstClr val="white">
                    <a:lumMod val="50000"/>
                  </a:prstClr>
                </a:solidFill>
                <a:effectLst/>
                <a:uLnTx/>
                <a:uFillTx/>
                <a:latin typeface="Segoe UI"/>
                <a:ea typeface="+mn-ea"/>
                <a:cs typeface="+mn-cs"/>
              </a:rPr>
              <a:t>Care Coordination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1600" b="1" i="0" u="none" strike="noStrike" kern="1200" cap="none" spc="0" normalizeH="0" baseline="0" noProof="0" dirty="0">
                <a:ln>
                  <a:noFill/>
                </a:ln>
                <a:solidFill>
                  <a:prstClr val="white">
                    <a:lumMod val="50000"/>
                  </a:prstClr>
                </a:solidFill>
                <a:effectLst/>
                <a:uLnTx/>
                <a:uFillTx/>
                <a:latin typeface="Segoe UI"/>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1600" b="1" i="0" u="none" strike="noStrike" kern="1200" cap="none" spc="0" normalizeH="0" baseline="0" noProof="0" dirty="0">
                <a:ln>
                  <a:noFill/>
                </a:ln>
                <a:solidFill>
                  <a:prstClr val="white">
                    <a:lumMod val="50000"/>
                  </a:prstClr>
                </a:solidFill>
                <a:effectLst/>
                <a:uLnTx/>
                <a:uFillTx/>
                <a:latin typeface="Segoe UI"/>
                <a:ea typeface="+mn-ea"/>
                <a:cs typeface="+mn-cs"/>
              </a:rPr>
              <a:t>Build the Foundation: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1" i="0" u="none" strike="noStrike" kern="1200" cap="none" spc="0" normalizeH="0" baseline="0" noProof="0" dirty="0">
                <a:ln>
                  <a:noFill/>
                </a:ln>
                <a:solidFill>
                  <a:prstClr val="white">
                    <a:lumMod val="50000"/>
                  </a:prstClr>
                </a:solidFill>
                <a:effectLst/>
                <a:uLnTx/>
                <a:uFillTx/>
                <a:latin typeface="Segoe UI"/>
                <a:ea typeface="+mn-ea"/>
                <a:cs typeface="+mn-cs"/>
              </a:rPr>
              <a:t>Reporting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1" i="0" u="none" strike="noStrike" kern="1200" cap="none" spc="0" normalizeH="0" baseline="0" noProof="0" dirty="0">
                <a:ln>
                  <a:noFill/>
                </a:ln>
                <a:solidFill>
                  <a:prstClr val="white">
                    <a:lumMod val="50000"/>
                  </a:prstClr>
                </a:solidFill>
                <a:effectLst/>
                <a:uLnTx/>
                <a:uFillTx/>
                <a:latin typeface="Segoe UI"/>
                <a:ea typeface="+mn-ea"/>
                <a:cs typeface="+mn-cs"/>
              </a:rPr>
              <a:t>Quality Improvement</a:t>
            </a:r>
            <a:endParaRPr kumimoji="0" lang="en-US" sz="1600" b="1" i="0" u="none" strike="noStrike" kern="1200" cap="none" spc="0" normalizeH="0" baseline="0" noProof="0" dirty="0">
              <a:ln>
                <a:noFill/>
              </a:ln>
              <a:solidFill>
                <a:prstClr val="white">
                  <a:lumMod val="50000"/>
                </a:prstClr>
              </a:solidFill>
              <a:effectLst/>
              <a:uLnTx/>
              <a:uFillTx/>
              <a:latin typeface="Segoe U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1" i="0" u="none" strike="noStrike" kern="1200" cap="none" spc="0" normalizeH="0" baseline="0" noProof="0" dirty="0">
                <a:ln>
                  <a:noFill/>
                </a:ln>
                <a:solidFill>
                  <a:prstClr val="white">
                    <a:lumMod val="50000"/>
                  </a:prstClr>
                </a:solidFill>
                <a:effectLst/>
                <a:uLnTx/>
                <a:uFillTx/>
                <a:latin typeface="Segoe UI"/>
                <a:ea typeface="+mn-ea"/>
                <a:cs typeface="+mn-cs"/>
              </a:rPr>
              <a:t>Analytics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1" i="0" u="none" strike="noStrike" kern="1200" cap="none" spc="0" normalizeH="0" baseline="0" noProof="0" dirty="0">
                <a:ln>
                  <a:noFill/>
                </a:ln>
                <a:solidFill>
                  <a:prstClr val="white">
                    <a:lumMod val="50000"/>
                  </a:prstClr>
                </a:solidFill>
                <a:effectLst/>
                <a:uLnTx/>
                <a:uFillTx/>
                <a:latin typeface="Segoe UI"/>
                <a:ea typeface="+mn-ea"/>
                <a:cs typeface="+mn-cs"/>
              </a:rPr>
              <a:t>Aggregate data for health service planning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prstClr val="white">
                  <a:lumMod val="50000"/>
                </a:prstClr>
              </a:solidFill>
              <a:effectLst/>
              <a:uLnTx/>
              <a:uFillTx/>
              <a:latin typeface="Segoe UI"/>
              <a:ea typeface="+mn-ea"/>
              <a:cs typeface="+mn-cs"/>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3039" y="1286556"/>
            <a:ext cx="1363694" cy="502809"/>
          </a:xfrm>
          <a:prstGeom prst="rect">
            <a:avLst/>
          </a:prstGeom>
        </p:spPr>
      </p:pic>
    </p:spTree>
    <p:extLst>
      <p:ext uri="{BB962C8B-B14F-4D97-AF65-F5344CB8AC3E}">
        <p14:creationId xmlns:p14="http://schemas.microsoft.com/office/powerpoint/2010/main" val="27738448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0357" y="1596529"/>
            <a:ext cx="11131285" cy="983547"/>
          </a:xfrm>
        </p:spPr>
        <p:txBody>
          <a:bodyPr>
            <a:normAutofit/>
          </a:bodyPr>
          <a:lstStyle/>
          <a:p>
            <a:pPr algn="ctr"/>
            <a:r>
              <a:rPr lang="en-CA" sz="6000" dirty="0">
                <a:solidFill>
                  <a:schemeClr val="bg2">
                    <a:lumMod val="50000"/>
                  </a:schemeClr>
                </a:solidFill>
              </a:rPr>
              <a:t>Participation Readiness</a:t>
            </a:r>
          </a:p>
        </p:txBody>
      </p:sp>
      <p:sp>
        <p:nvSpPr>
          <p:cNvPr id="3" name="Slide Number Placeholder 2"/>
          <p:cNvSpPr>
            <a:spLocks noGrp="1"/>
          </p:cNvSpPr>
          <p:nvPr>
            <p:ph type="sldNum" sz="quarter" idx="4294967295"/>
          </p:nvPr>
        </p:nvSpPr>
        <p:spPr>
          <a:xfrm>
            <a:off x="0" y="6310313"/>
            <a:ext cx="2743200" cy="365125"/>
          </a:xfrm>
        </p:spPr>
        <p:txBody>
          <a:bodyPr/>
          <a:lstStyle/>
          <a:p>
            <a:pPr marL="0" marR="0" lvl="0" indent="0" algn="r" defTabSz="1219170" rtl="0" eaLnBrk="1" fontAlgn="base" latinLnBrk="0" hangingPunct="1">
              <a:lnSpc>
                <a:spcPct val="100000"/>
              </a:lnSpc>
              <a:spcBef>
                <a:spcPct val="0"/>
              </a:spcBef>
              <a:spcAft>
                <a:spcPct val="0"/>
              </a:spcAft>
              <a:buClrTx/>
              <a:buSzTx/>
              <a:buFontTx/>
              <a:buNone/>
              <a:tabLst/>
              <a:defRPr/>
            </a:pPr>
            <a:fld id="{3A2281A5-0AAD-5C43-9874-F8F3A9F5B29A}" type="slidenum">
              <a:rPr kumimoji="0" lang="en-US" sz="900" b="0" i="0" u="none" strike="noStrike" kern="1200" cap="none" spc="0" normalizeH="0" baseline="0" noProof="0">
                <a:ln>
                  <a:noFill/>
                </a:ln>
                <a:solidFill>
                  <a:srgbClr val="36424A">
                    <a:tint val="75000"/>
                  </a:srgbClr>
                </a:solidFill>
                <a:effectLst/>
                <a:uLnTx/>
                <a:uFillTx/>
                <a:latin typeface="Segoe UI"/>
                <a:ea typeface="+mn-ea"/>
                <a:cs typeface="+mn-cs"/>
              </a:rPr>
              <a:pPr marL="0" marR="0" lvl="0" indent="0" algn="r" defTabSz="1219170" rtl="0" eaLnBrk="1" fontAlgn="base" latinLnBrk="0" hangingPunct="1">
                <a:lnSpc>
                  <a:spcPct val="100000"/>
                </a:lnSpc>
                <a:spcBef>
                  <a:spcPct val="0"/>
                </a:spcBef>
                <a:spcAft>
                  <a:spcPct val="0"/>
                </a:spcAft>
                <a:buClrTx/>
                <a:buSzTx/>
                <a:buFontTx/>
                <a:buNone/>
                <a:tabLst/>
                <a:defRPr/>
              </a:pPr>
              <a:t>47</a:t>
            </a:fld>
            <a:endParaRPr kumimoji="0" lang="en-US" sz="900" b="0" i="0" u="none" strike="noStrike" kern="1200" cap="none" spc="0" normalizeH="0" baseline="0" noProof="0" dirty="0">
              <a:ln>
                <a:noFill/>
              </a:ln>
              <a:solidFill>
                <a:srgbClr val="36424A">
                  <a:tint val="75000"/>
                </a:srgbClr>
              </a:solidFill>
              <a:effectLst/>
              <a:uLnTx/>
              <a:uFillTx/>
              <a:latin typeface="Segoe UI"/>
              <a:ea typeface="+mn-ea"/>
              <a:cs typeface="+mn-cs"/>
            </a:endParaRPr>
          </a:p>
        </p:txBody>
      </p:sp>
    </p:spTree>
    <p:extLst>
      <p:ext uri="{BB962C8B-B14F-4D97-AF65-F5344CB8AC3E}">
        <p14:creationId xmlns:p14="http://schemas.microsoft.com/office/powerpoint/2010/main" val="15979850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 descr="Image result for electronic medical record">
            <a:extLst>
              <a:ext uri="{FF2B5EF4-FFF2-40B4-BE49-F238E27FC236}">
                <a16:creationId xmlns:a16="http://schemas.microsoft.com/office/drawing/2014/main" id="{923D8D92-7C63-4A36-875F-5B4D00BF1E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15792" y="4440559"/>
            <a:ext cx="1619327" cy="12404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F746E78-28F8-4BA1-B0EC-0DBE161304E9}"/>
              </a:ext>
            </a:extLst>
          </p:cNvPr>
          <p:cNvSpPr>
            <a:spLocks noGrp="1"/>
          </p:cNvSpPr>
          <p:nvPr>
            <p:ph type="title"/>
          </p:nvPr>
        </p:nvSpPr>
        <p:spPr/>
        <p:txBody>
          <a:bodyPr/>
          <a:lstStyle/>
          <a:p>
            <a:r>
              <a:rPr lang="en-CA" dirty="0"/>
              <a:t>Prerequisites to Participate in CII/CPAR</a:t>
            </a:r>
          </a:p>
        </p:txBody>
      </p:sp>
      <p:sp>
        <p:nvSpPr>
          <p:cNvPr id="3" name="Content Placeholder 2">
            <a:extLst>
              <a:ext uri="{FF2B5EF4-FFF2-40B4-BE49-F238E27FC236}">
                <a16:creationId xmlns:a16="http://schemas.microsoft.com/office/drawing/2014/main" id="{193DFD26-D96B-4CC5-B2C1-4776F2057814}"/>
              </a:ext>
            </a:extLst>
          </p:cNvPr>
          <p:cNvSpPr>
            <a:spLocks noGrp="1"/>
          </p:cNvSpPr>
          <p:nvPr>
            <p:ph idx="1"/>
          </p:nvPr>
        </p:nvSpPr>
        <p:spPr>
          <a:xfrm>
            <a:off x="655322" y="1170173"/>
            <a:ext cx="8000998" cy="4781709"/>
          </a:xfrm>
        </p:spPr>
        <p:txBody>
          <a:bodyPr>
            <a:noAutofit/>
          </a:bodyPr>
          <a:lstStyle/>
          <a:p>
            <a:pPr marL="514350" indent="-514350">
              <a:buFont typeface="+mj-lt"/>
              <a:buAutoNum type="arabicPeriod"/>
            </a:pPr>
            <a:r>
              <a:rPr lang="en-US" b="1" dirty="0"/>
              <a:t>The clinic must be live on Alberta Netcare Portal</a:t>
            </a:r>
          </a:p>
          <a:p>
            <a:pPr marL="514350" indent="-514350">
              <a:buFont typeface="+mj-lt"/>
              <a:buAutoNum type="arabicPeriod"/>
            </a:pPr>
            <a:endParaRPr lang="en-US" dirty="0"/>
          </a:p>
          <a:p>
            <a:pPr marL="514350" indent="-514350">
              <a:buFont typeface="+mj-lt"/>
              <a:buAutoNum type="arabicPeriod"/>
            </a:pPr>
            <a:r>
              <a:rPr lang="en-US" b="1" dirty="0"/>
              <a:t>The clinic must have an EMR Privacy Impact Assessment (PIA)</a:t>
            </a:r>
          </a:p>
          <a:p>
            <a:pPr lvl="2"/>
            <a:r>
              <a:rPr lang="en-US" dirty="0"/>
              <a:t>Support is available to review and make recommendations to bring your PIA up to date, if required</a:t>
            </a:r>
          </a:p>
          <a:p>
            <a:pPr marL="514350" indent="-514350">
              <a:buFont typeface="+mj-lt"/>
              <a:buAutoNum type="arabicPeriod"/>
            </a:pPr>
            <a:endParaRPr lang="en-US" dirty="0"/>
          </a:p>
          <a:p>
            <a:pPr marL="514350" indent="-514350">
              <a:buFont typeface="+mj-lt"/>
              <a:buAutoNum type="arabicPeriod"/>
            </a:pPr>
            <a:r>
              <a:rPr lang="en-US" b="1" dirty="0"/>
              <a:t>Providers must be panel ready</a:t>
            </a:r>
          </a:p>
          <a:p>
            <a:pPr marL="514350" indent="-514350">
              <a:buFont typeface="+mj-lt"/>
              <a:buAutoNum type="arabicPeriod"/>
            </a:pPr>
            <a:endParaRPr lang="en-US" b="1" dirty="0"/>
          </a:p>
          <a:p>
            <a:pPr marL="514350" indent="-514350">
              <a:buFont typeface="+mj-lt"/>
              <a:buAutoNum type="arabicPeriod"/>
            </a:pPr>
            <a:r>
              <a:rPr lang="en-US" b="1" dirty="0"/>
              <a:t>Using a conformed EMR:</a:t>
            </a:r>
          </a:p>
          <a:p>
            <a:pPr lvl="2"/>
            <a:r>
              <a:rPr lang="en-US" dirty="0" err="1"/>
              <a:t>Microquest</a:t>
            </a:r>
            <a:r>
              <a:rPr lang="en-US" dirty="0"/>
              <a:t> Healthquest* </a:t>
            </a:r>
          </a:p>
          <a:p>
            <a:pPr lvl="2"/>
            <a:r>
              <a:rPr lang="en-US" dirty="0"/>
              <a:t>QHR </a:t>
            </a:r>
            <a:r>
              <a:rPr lang="en-US" dirty="0" err="1"/>
              <a:t>Accuro</a:t>
            </a:r>
            <a:r>
              <a:rPr lang="en-US" dirty="0"/>
              <a:t>*</a:t>
            </a:r>
          </a:p>
          <a:p>
            <a:pPr lvl="2"/>
            <a:r>
              <a:rPr lang="en-US" dirty="0"/>
              <a:t>TELUS Med Access, PS Suite or Wolf</a:t>
            </a:r>
          </a:p>
          <a:p>
            <a:pPr marL="914400" lvl="2" indent="0">
              <a:buNone/>
            </a:pPr>
            <a:r>
              <a:rPr lang="en-US" sz="1800" dirty="0"/>
              <a:t>*</a:t>
            </a:r>
            <a:r>
              <a:rPr lang="en-US" sz="1800" i="1" dirty="0"/>
              <a:t>Requires latest version</a:t>
            </a:r>
            <a:endParaRPr lang="en-US" sz="1600" i="1" dirty="0"/>
          </a:p>
        </p:txBody>
      </p:sp>
      <p:sp>
        <p:nvSpPr>
          <p:cNvPr id="4" name="Slide Number Placeholder 3">
            <a:extLst>
              <a:ext uri="{FF2B5EF4-FFF2-40B4-BE49-F238E27FC236}">
                <a16:creationId xmlns:a16="http://schemas.microsoft.com/office/drawing/2014/main" id="{462E0116-0F54-4442-9ED0-BAAA3672A3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5746B-1A61-4914-9792-FA2C912D93FF}" type="slidenum">
              <a:rPr kumimoji="0" lang="en-CA" sz="90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CA" sz="900" b="0" i="0" u="none" strike="noStrike" kern="1200" cap="none" spc="0" normalizeH="0" baseline="0" noProof="0">
              <a:ln>
                <a:noFill/>
              </a:ln>
              <a:solidFill>
                <a:prstClr val="white"/>
              </a:solidFill>
              <a:effectLst/>
              <a:uLnTx/>
              <a:uFillTx/>
              <a:latin typeface="Segoe UI"/>
              <a:ea typeface="+mn-ea"/>
              <a:cs typeface="+mn-cs"/>
            </a:endParaRPr>
          </a:p>
        </p:txBody>
      </p:sp>
      <p:sp>
        <p:nvSpPr>
          <p:cNvPr id="6" name="TextBox 5">
            <a:extLst>
              <a:ext uri="{FF2B5EF4-FFF2-40B4-BE49-F238E27FC236}">
                <a16:creationId xmlns:a16="http://schemas.microsoft.com/office/drawing/2014/main" id="{8BE29457-3F05-467E-8859-6BFE31B69EA0}"/>
              </a:ext>
            </a:extLst>
          </p:cNvPr>
          <p:cNvSpPr txBox="1"/>
          <p:nvPr/>
        </p:nvSpPr>
        <p:spPr>
          <a:xfrm>
            <a:off x="8925735" y="4560364"/>
            <a:ext cx="1302217" cy="692497"/>
          </a:xfrm>
          <a:prstGeom prst="rect">
            <a:avLst/>
          </a:prstGeom>
          <a:solidFill>
            <a:schemeClr val="bg1"/>
          </a:solidFill>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prstClr val="black"/>
                </a:solidFill>
                <a:effectLst/>
                <a:uLnTx/>
                <a:uFillTx/>
                <a:latin typeface="Segoe UI"/>
                <a:ea typeface="+mn-ea"/>
                <a:cs typeface="+mn-cs"/>
              </a:rPr>
              <a:t>Microquest</a:t>
            </a:r>
            <a:endParaRPr kumimoji="0" lang="en-US" sz="1500" b="1"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Segoe UI"/>
                <a:ea typeface="+mn-ea"/>
                <a:cs typeface="+mn-cs"/>
              </a:rPr>
              <a:t>QHR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Segoe UI"/>
                <a:ea typeface="+mn-ea"/>
                <a:cs typeface="+mn-cs"/>
              </a:rPr>
              <a:t>TELUS</a:t>
            </a:r>
          </a:p>
        </p:txBody>
      </p:sp>
      <p:pic>
        <p:nvPicPr>
          <p:cNvPr id="7" name="Picture 6">
            <a:extLst>
              <a:ext uri="{FF2B5EF4-FFF2-40B4-BE49-F238E27FC236}">
                <a16:creationId xmlns:a16="http://schemas.microsoft.com/office/drawing/2014/main" id="{AA80CC5C-A8C7-4FF2-8FB0-A46B70AFD2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7296" y="954289"/>
            <a:ext cx="1994626" cy="880668"/>
          </a:xfrm>
          <a:prstGeom prst="rect">
            <a:avLst/>
          </a:prstGeom>
        </p:spPr>
      </p:pic>
      <p:grpSp>
        <p:nvGrpSpPr>
          <p:cNvPr id="14" name="Group 13">
            <a:extLst>
              <a:ext uri="{FF2B5EF4-FFF2-40B4-BE49-F238E27FC236}">
                <a16:creationId xmlns:a16="http://schemas.microsoft.com/office/drawing/2014/main" id="{45CDAB9C-1F0C-4FB6-ADE4-4A518ECEFE87}"/>
              </a:ext>
            </a:extLst>
          </p:cNvPr>
          <p:cNvGrpSpPr/>
          <p:nvPr/>
        </p:nvGrpSpPr>
        <p:grpSpPr>
          <a:xfrm>
            <a:off x="9205640" y="2105711"/>
            <a:ext cx="742406" cy="870690"/>
            <a:chOff x="8816782" y="2675176"/>
            <a:chExt cx="742406" cy="870690"/>
          </a:xfrm>
        </p:grpSpPr>
        <p:grpSp>
          <p:nvGrpSpPr>
            <p:cNvPr id="8" name="Google Shape;370;p39">
              <a:extLst>
                <a:ext uri="{FF2B5EF4-FFF2-40B4-BE49-F238E27FC236}">
                  <a16:creationId xmlns:a16="http://schemas.microsoft.com/office/drawing/2014/main" id="{C9E7C241-608E-4C4C-8418-027F39B8E961}"/>
                </a:ext>
              </a:extLst>
            </p:cNvPr>
            <p:cNvGrpSpPr/>
            <p:nvPr/>
          </p:nvGrpSpPr>
          <p:grpSpPr>
            <a:xfrm>
              <a:off x="8816782" y="2675176"/>
              <a:ext cx="742406" cy="870690"/>
              <a:chOff x="584925" y="922575"/>
              <a:chExt cx="415200" cy="502525"/>
            </a:xfrm>
            <a:noFill/>
          </p:grpSpPr>
          <p:sp>
            <p:nvSpPr>
              <p:cNvPr id="9" name="Google Shape;371;p39">
                <a:extLst>
                  <a:ext uri="{FF2B5EF4-FFF2-40B4-BE49-F238E27FC236}">
                    <a16:creationId xmlns:a16="http://schemas.microsoft.com/office/drawing/2014/main" id="{576315C9-26AA-476A-9B00-3FA01480AFD1}"/>
                  </a:ext>
                </a:extLst>
              </p:cNvPr>
              <p:cNvSpPr/>
              <p:nvPr/>
            </p:nvSpPr>
            <p:spPr>
              <a:xfrm>
                <a:off x="584925" y="961025"/>
                <a:ext cx="378575" cy="464075"/>
              </a:xfrm>
              <a:custGeom>
                <a:avLst/>
                <a:gdLst/>
                <a:ahLst/>
                <a:cxnLst/>
                <a:rect l="l" t="t" r="r" b="b"/>
                <a:pathLst>
                  <a:path w="15143" h="18563" extrusionOk="0">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grpFill/>
              <a:ln>
                <a:solidFill>
                  <a:schemeClr val="bg1">
                    <a:lumMod val="50000"/>
                  </a:schemeClr>
                </a:solidFill>
              </a:ln>
            </p:spPr>
            <p:txBody>
              <a:bodyPr spcFirstLastPara="1" wrap="square" lIns="68569" tIns="68569" rIns="68569" bIns="68569" anchor="ctr" anchorCtr="0">
                <a:noAutofit/>
              </a:bodyPr>
              <a:lstStyle>
                <a:defPPr>
                  <a:defRPr lang="en-CA"/>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marL="0" marR="0" lvl="0" indent="0" algn="l" defTabSz="685784"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372;p39">
                <a:extLst>
                  <a:ext uri="{FF2B5EF4-FFF2-40B4-BE49-F238E27FC236}">
                    <a16:creationId xmlns:a16="http://schemas.microsoft.com/office/drawing/2014/main" id="{BB5CB5A8-30A5-47DF-AEE1-2D6B760A9B28}"/>
                  </a:ext>
                </a:extLst>
              </p:cNvPr>
              <p:cNvSpPr/>
              <p:nvPr/>
            </p:nvSpPr>
            <p:spPr>
              <a:xfrm>
                <a:off x="621550" y="922575"/>
                <a:ext cx="378575" cy="464050"/>
              </a:xfrm>
              <a:custGeom>
                <a:avLst/>
                <a:gdLst/>
                <a:ahLst/>
                <a:cxnLst/>
                <a:rect l="l" t="t" r="r" b="b"/>
                <a:pathLst>
                  <a:path w="15143" h="18562" extrusionOk="0">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grpFill/>
              <a:ln>
                <a:solidFill>
                  <a:schemeClr val="bg1">
                    <a:lumMod val="50000"/>
                  </a:schemeClr>
                </a:solidFill>
              </a:ln>
            </p:spPr>
            <p:txBody>
              <a:bodyPr spcFirstLastPara="1" wrap="square" lIns="68569" tIns="68569" rIns="68569" bIns="68569" anchor="ctr" anchorCtr="0">
                <a:noAutofit/>
              </a:bodyPr>
              <a:lstStyle>
                <a:defPPr>
                  <a:defRPr lang="en-CA"/>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marL="0" marR="0" lvl="0" indent="0" algn="l" defTabSz="685784"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373;p39">
                <a:extLst>
                  <a:ext uri="{FF2B5EF4-FFF2-40B4-BE49-F238E27FC236}">
                    <a16:creationId xmlns:a16="http://schemas.microsoft.com/office/drawing/2014/main" id="{9E5CBA3F-6010-4573-8806-7DEAF3B303B5}"/>
                  </a:ext>
                </a:extLst>
              </p:cNvPr>
              <p:cNvSpPr/>
              <p:nvPr/>
            </p:nvSpPr>
            <p:spPr>
              <a:xfrm>
                <a:off x="915850" y="922575"/>
                <a:ext cx="84275" cy="84275"/>
              </a:xfrm>
              <a:custGeom>
                <a:avLst/>
                <a:gdLst/>
                <a:ahLst/>
                <a:cxnLst/>
                <a:rect l="l" t="t" r="r" b="b"/>
                <a:pathLst>
                  <a:path w="3371" h="3371" extrusionOk="0">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grpFill/>
              <a:ln>
                <a:solidFill>
                  <a:schemeClr val="bg1">
                    <a:lumMod val="50000"/>
                  </a:schemeClr>
                </a:solidFill>
              </a:ln>
            </p:spPr>
            <p:txBody>
              <a:bodyPr spcFirstLastPara="1" wrap="square" lIns="68569" tIns="68569" rIns="68569" bIns="68569" anchor="ctr" anchorCtr="0">
                <a:noAutofit/>
              </a:bodyPr>
              <a:lstStyle>
                <a:defPPr>
                  <a:defRPr lang="en-CA"/>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marL="0" marR="0" lvl="0" indent="0" algn="l" defTabSz="685784"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 name="TextBox 11">
              <a:extLst>
                <a:ext uri="{FF2B5EF4-FFF2-40B4-BE49-F238E27FC236}">
                  <a16:creationId xmlns:a16="http://schemas.microsoft.com/office/drawing/2014/main" id="{53C40E01-4804-46AD-99E1-BFE3A2E57489}"/>
                </a:ext>
              </a:extLst>
            </p:cNvPr>
            <p:cNvSpPr txBox="1"/>
            <p:nvPr/>
          </p:nvSpPr>
          <p:spPr>
            <a:xfrm>
              <a:off x="8991296" y="2682693"/>
              <a:ext cx="439544"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black"/>
                  </a:solidFill>
                  <a:effectLst/>
                  <a:uLnTx/>
                  <a:uFillTx/>
                  <a:latin typeface="Segoe UI"/>
                  <a:ea typeface="+mn-ea"/>
                  <a:cs typeface="+mn-cs"/>
                </a:rPr>
                <a:t>PIA</a:t>
              </a:r>
            </a:p>
          </p:txBody>
        </p:sp>
        <p:sp>
          <p:nvSpPr>
            <p:cNvPr id="13" name="L-Shape 12">
              <a:extLst>
                <a:ext uri="{FF2B5EF4-FFF2-40B4-BE49-F238E27FC236}">
                  <a16:creationId xmlns:a16="http://schemas.microsoft.com/office/drawing/2014/main" id="{DFBF2E20-5F0E-422C-AADB-F06535A0EE5A}"/>
                </a:ext>
              </a:extLst>
            </p:cNvPr>
            <p:cNvSpPr/>
            <p:nvPr/>
          </p:nvSpPr>
          <p:spPr>
            <a:xfrm rot="18862535">
              <a:off x="8998225" y="2976753"/>
              <a:ext cx="523315" cy="208882"/>
            </a:xfrm>
            <a:prstGeom prst="corner">
              <a:avLst/>
            </a:prstGeom>
            <a:solidFill>
              <a:schemeClr val="bg1">
                <a:lumMod val="85000"/>
              </a:schemeClr>
            </a:solidFill>
            <a:ln w="53975">
              <a:solidFill>
                <a:srgbClr val="E89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Segoe UI"/>
                <a:ea typeface="+mn-ea"/>
                <a:cs typeface="+mn-cs"/>
              </a:endParaRPr>
            </a:p>
          </p:txBody>
        </p:sp>
      </p:grpSp>
      <p:pic>
        <p:nvPicPr>
          <p:cNvPr id="15" name="Picture 14">
            <a:extLst>
              <a:ext uri="{FF2B5EF4-FFF2-40B4-BE49-F238E27FC236}">
                <a16:creationId xmlns:a16="http://schemas.microsoft.com/office/drawing/2014/main" id="{76D9E7C8-5C51-4795-A45B-623DDD94E5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75304" y="3366367"/>
            <a:ext cx="803077" cy="804027"/>
          </a:xfrm>
          <a:prstGeom prst="rect">
            <a:avLst/>
          </a:prstGeom>
        </p:spPr>
      </p:pic>
    </p:spTree>
    <p:extLst>
      <p:ext uri="{BB962C8B-B14F-4D97-AF65-F5344CB8AC3E}">
        <p14:creationId xmlns:p14="http://schemas.microsoft.com/office/powerpoint/2010/main" val="17239328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182562"/>
            <a:ext cx="10515600" cy="671517"/>
          </a:xfrm>
        </p:spPr>
        <p:txBody>
          <a:bodyPr>
            <a:normAutofit/>
          </a:bodyPr>
          <a:lstStyle/>
          <a:p>
            <a:r>
              <a:rPr lang="en-US" sz="3600" dirty="0">
                <a:solidFill>
                  <a:srgbClr val="275971"/>
                </a:solidFill>
              </a:rPr>
              <a:t>1. Live on Alberta Netcare Portal</a:t>
            </a:r>
            <a:endParaRPr lang="en-CA" sz="3600" dirty="0">
              <a:solidFill>
                <a:srgbClr val="275971"/>
              </a:solidFill>
            </a:endParaRPr>
          </a:p>
        </p:txBody>
      </p:sp>
      <p:sp>
        <p:nvSpPr>
          <p:cNvPr id="2" name="Content Placeholder 1"/>
          <p:cNvSpPr>
            <a:spLocks noGrp="1"/>
          </p:cNvSpPr>
          <p:nvPr>
            <p:ph idx="1"/>
          </p:nvPr>
        </p:nvSpPr>
        <p:spPr>
          <a:xfrm>
            <a:off x="800100" y="1664811"/>
            <a:ext cx="5055570" cy="4351338"/>
          </a:xfrm>
        </p:spPr>
        <p:txBody>
          <a:bodyPr/>
          <a:lstStyle/>
          <a:p>
            <a:pPr marL="0" indent="0">
              <a:buNone/>
            </a:pPr>
            <a:r>
              <a:rPr lang="en-US" dirty="0"/>
              <a:t>The clinic site must be live on Netcare. </a:t>
            </a:r>
          </a:p>
          <a:p>
            <a:pPr marL="0" indent="0">
              <a:buNone/>
            </a:pPr>
            <a:r>
              <a:rPr lang="en-CA" sz="2000" dirty="0"/>
              <a:t>If the </a:t>
            </a:r>
            <a:r>
              <a:rPr lang="en-US" sz="2000" dirty="0"/>
              <a:t>clinic is not live, please visit the Alberta Netcare website to learn more about registering for Alberta </a:t>
            </a:r>
            <a:r>
              <a:rPr lang="en-CA" sz="2000" dirty="0"/>
              <a:t>Netcare: </a:t>
            </a:r>
          </a:p>
          <a:p>
            <a:pPr marL="0" indent="0">
              <a:buNone/>
            </a:pPr>
            <a:endParaRPr lang="en-CA" sz="2000" dirty="0"/>
          </a:p>
          <a:p>
            <a:pPr marL="0" indent="0">
              <a:buNone/>
            </a:pPr>
            <a:r>
              <a:rPr lang="en-CA" sz="1800" dirty="0">
                <a:hlinkClick r:id="rId3"/>
              </a:rPr>
              <a:t>http://www.albertanetcare.ca/Registration.htm</a:t>
            </a:r>
            <a:r>
              <a:rPr lang="en-CA" sz="1800" dirty="0"/>
              <a:t> </a:t>
            </a:r>
          </a:p>
        </p:txBody>
      </p:sp>
      <p:pic>
        <p:nvPicPr>
          <p:cNvPr id="5" name="Picture 2" descr="http://www.albertanetcare.ca/images/Netcare-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452" y="3840480"/>
            <a:ext cx="3313841" cy="14619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E36620D-8838-4676-ACEC-CDB9E792413F}"/>
              </a:ext>
            </a:extLst>
          </p:cNvPr>
          <p:cNvPicPr>
            <a:picLocks noChangeAspect="1"/>
          </p:cNvPicPr>
          <p:nvPr/>
        </p:nvPicPr>
        <p:blipFill>
          <a:blip r:embed="rId5"/>
          <a:stretch>
            <a:fillRect/>
          </a:stretch>
        </p:blipFill>
        <p:spPr>
          <a:xfrm>
            <a:off x="5943600" y="1664811"/>
            <a:ext cx="5753618" cy="3366644"/>
          </a:xfrm>
          <a:prstGeom prst="rect">
            <a:avLst/>
          </a:prstGeom>
        </p:spPr>
      </p:pic>
    </p:spTree>
    <p:extLst>
      <p:ext uri="{BB962C8B-B14F-4D97-AF65-F5344CB8AC3E}">
        <p14:creationId xmlns:p14="http://schemas.microsoft.com/office/powerpoint/2010/main" val="1647552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93821" y="176576"/>
            <a:ext cx="9819467" cy="680039"/>
          </a:xfrm>
        </p:spPr>
        <p:txBody>
          <a:bodyPr>
            <a:normAutofit/>
          </a:bodyPr>
          <a:lstStyle/>
          <a:p>
            <a:r>
              <a:rPr lang="en-CA" sz="3600" dirty="0">
                <a:solidFill>
                  <a:srgbClr val="275971"/>
                </a:solidFill>
                <a:latin typeface="+mn-lt"/>
              </a:rPr>
              <a:t>Continuity Defined</a:t>
            </a:r>
          </a:p>
        </p:txBody>
      </p:sp>
      <p:sp>
        <p:nvSpPr>
          <p:cNvPr id="4" name="Slide Number Placeholder 3"/>
          <p:cNvSpPr>
            <a:spLocks noGrp="1"/>
          </p:cNvSpPr>
          <p:nvPr>
            <p:ph type="sldNum" sz="quarter" idx="4294967295"/>
          </p:nvPr>
        </p:nvSpPr>
        <p:spPr/>
        <p:txBody>
          <a:bodyPr/>
          <a:lstStyle/>
          <a:p>
            <a:pPr marL="0" marR="0" lvl="0" indent="0" algn="r" defTabSz="121917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4568" y="2054618"/>
            <a:ext cx="4718911" cy="432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270513" y="5922066"/>
            <a:ext cx="7699515" cy="461665"/>
          </a:xfrm>
          <a:prstGeom prst="rect">
            <a:avLst/>
          </a:prstGeom>
          <a:noFill/>
        </p:spPr>
        <p:txBody>
          <a:bodyPr wrap="square" rtlCol="0">
            <a:spAutoFit/>
          </a:bodyPr>
          <a:lstStyle/>
          <a:p>
            <a:pPr marL="0" marR="0" lvl="0" indent="0" algn="r" defTabSz="121917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36424A"/>
                </a:solidFill>
                <a:effectLst/>
                <a:uLnTx/>
                <a:uFillTx/>
                <a:latin typeface="Calibri Light" panose="020F0302020204030204" pitchFamily="34" charset="0"/>
                <a:ea typeface="+mn-ea"/>
                <a:cs typeface="Arial" charset="0"/>
              </a:rPr>
              <a:t>Continuity of Care: a multidisciplinary review, </a:t>
            </a:r>
          </a:p>
          <a:p>
            <a:pPr marL="0" marR="0" lvl="0" indent="0" algn="r" defTabSz="121917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36424A"/>
                </a:solidFill>
                <a:effectLst/>
                <a:uLnTx/>
                <a:uFillTx/>
                <a:latin typeface="Calibri Light" panose="020F0302020204030204" pitchFamily="34" charset="0"/>
                <a:ea typeface="+mn-ea"/>
                <a:cs typeface="Arial" charset="0"/>
              </a:rPr>
              <a:t>JL Haggerty et al, 2013</a:t>
            </a:r>
          </a:p>
        </p:txBody>
      </p:sp>
      <p:sp>
        <p:nvSpPr>
          <p:cNvPr id="6" name="TextBox 5"/>
          <p:cNvSpPr txBox="1"/>
          <p:nvPr/>
        </p:nvSpPr>
        <p:spPr>
          <a:xfrm>
            <a:off x="616496" y="2010299"/>
            <a:ext cx="6270703"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1" i="1" u="none" strike="noStrike" kern="1200" cap="none" spc="0" normalizeH="0" baseline="0" noProof="0" dirty="0">
                <a:ln>
                  <a:noFill/>
                </a:ln>
                <a:solidFill>
                  <a:prstClr val="black"/>
                </a:solidFill>
                <a:effectLst/>
                <a:uLnTx/>
                <a:uFillTx/>
                <a:latin typeface="Segoe UI"/>
                <a:ea typeface="+mn-ea"/>
                <a:cs typeface="+mn-cs"/>
              </a:rPr>
              <a:t>Relational continuity is defined as</a:t>
            </a:r>
            <a:r>
              <a:rPr kumimoji="0" lang="en-CA" sz="2800" b="0" i="1" u="none" strike="noStrike" kern="1200" cap="none" spc="0" normalizeH="0" baseline="0" noProof="0" dirty="0">
                <a:ln>
                  <a:noFill/>
                </a:ln>
                <a:solidFill>
                  <a:prstClr val="black"/>
                </a:solidFill>
                <a:effectLst/>
                <a:uLnTx/>
                <a:uFillTx/>
                <a:latin typeface="Segoe U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prstClr val="black"/>
                </a:solidFill>
                <a:effectLst/>
                <a:uLnTx/>
                <a:uFillTx/>
                <a:latin typeface="Segoe UI"/>
                <a:ea typeface="+mn-ea"/>
                <a:cs typeface="+mn-cs"/>
              </a:rPr>
              <a:t>The ongoing, trusting therapeutic relationship between a patient and a primary care physician and their team, where the patient sees this primary care physician the majority of the time </a:t>
            </a:r>
          </a:p>
        </p:txBody>
      </p:sp>
    </p:spTree>
    <p:extLst>
      <p:ext uri="{BB962C8B-B14F-4D97-AF65-F5344CB8AC3E}">
        <p14:creationId xmlns:p14="http://schemas.microsoft.com/office/powerpoint/2010/main" val="22547956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2946"/>
            <a:ext cx="10515600" cy="1325563"/>
          </a:xfrm>
        </p:spPr>
        <p:txBody>
          <a:bodyPr/>
          <a:lstStyle/>
          <a:p>
            <a:r>
              <a:rPr lang="en-US" dirty="0"/>
              <a:t>2. Clinic EMR PIA Must be Current</a:t>
            </a:r>
            <a:endParaRPr lang="en-CA" dirty="0"/>
          </a:p>
        </p:txBody>
      </p:sp>
      <p:sp>
        <p:nvSpPr>
          <p:cNvPr id="3" name="Content Placeholder 2"/>
          <p:cNvSpPr>
            <a:spLocks noGrp="1"/>
          </p:cNvSpPr>
          <p:nvPr>
            <p:ph idx="1"/>
          </p:nvPr>
        </p:nvSpPr>
        <p:spPr>
          <a:xfrm>
            <a:off x="838200" y="1825625"/>
            <a:ext cx="7166811" cy="4351339"/>
          </a:xfrm>
        </p:spPr>
        <p:txBody>
          <a:bodyPr>
            <a:normAutofit/>
          </a:bodyPr>
          <a:lstStyle/>
          <a:p>
            <a:r>
              <a:rPr lang="en-US" sz="3200"/>
              <a:t>Updated PIA is required, not a NEW PIA</a:t>
            </a:r>
          </a:p>
          <a:p>
            <a:endParaRPr lang="en-US" sz="3200"/>
          </a:p>
          <a:p>
            <a:r>
              <a:rPr lang="en-US" sz="3200"/>
              <a:t>eHealth Support Services assigns an eHealth Privacy consultant to assess the PIA readiness</a:t>
            </a:r>
          </a:p>
        </p:txBody>
      </p:sp>
      <p:pic>
        <p:nvPicPr>
          <p:cNvPr id="5" name="Picture 4"/>
          <p:cNvPicPr>
            <a:picLocks noChangeAspect="1"/>
          </p:cNvPicPr>
          <p:nvPr/>
        </p:nvPicPr>
        <p:blipFill>
          <a:blip r:embed="rId3"/>
          <a:stretch>
            <a:fillRect/>
          </a:stretch>
        </p:blipFill>
        <p:spPr>
          <a:xfrm>
            <a:off x="7919947" y="949842"/>
            <a:ext cx="3982611" cy="5117361"/>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6" name="TextBox 5"/>
          <p:cNvSpPr txBox="1"/>
          <p:nvPr/>
        </p:nvSpPr>
        <p:spPr>
          <a:xfrm>
            <a:off x="7837008" y="6092509"/>
            <a:ext cx="4440062" cy="461665"/>
          </a:xfrm>
          <a:prstGeom prst="rect">
            <a:avLst/>
          </a:prstGeom>
          <a:noFill/>
        </p:spPr>
        <p:txBody>
          <a:bodyPr wrap="none" rtlCol="0">
            <a:spAutoFit/>
          </a:bodyPr>
          <a:lstStyle/>
          <a:p>
            <a:r>
              <a:rPr lang="en-US" sz="2400"/>
              <a:t>EMR PIA Information for Clinics</a:t>
            </a:r>
          </a:p>
        </p:txBody>
      </p:sp>
    </p:spTree>
    <p:extLst>
      <p:ext uri="{BB962C8B-B14F-4D97-AF65-F5344CB8AC3E}">
        <p14:creationId xmlns:p14="http://schemas.microsoft.com/office/powerpoint/2010/main" val="32277816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821" y="176576"/>
            <a:ext cx="10515600" cy="718582"/>
          </a:xfrm>
        </p:spPr>
        <p:txBody>
          <a:bodyPr>
            <a:normAutofit/>
          </a:bodyPr>
          <a:lstStyle/>
          <a:p>
            <a:r>
              <a:rPr lang="en-US" sz="3600" dirty="0"/>
              <a:t>Minor or Major PIA Update?</a:t>
            </a:r>
            <a:endParaRPr lang="en-CA" sz="3600" dirty="0"/>
          </a:p>
        </p:txBody>
      </p:sp>
      <p:sp>
        <p:nvSpPr>
          <p:cNvPr id="3" name="Content Placeholder 2"/>
          <p:cNvSpPr>
            <a:spLocks noGrp="1"/>
          </p:cNvSpPr>
          <p:nvPr>
            <p:ph idx="1"/>
          </p:nvPr>
        </p:nvSpPr>
        <p:spPr>
          <a:xfrm>
            <a:off x="3261003" y="1130923"/>
            <a:ext cx="8527343" cy="5220450"/>
          </a:xfrm>
        </p:spPr>
        <p:txBody>
          <a:bodyPr>
            <a:normAutofit fontScale="70000" lnSpcReduction="20000"/>
          </a:bodyPr>
          <a:lstStyle/>
          <a:p>
            <a:pPr marL="0" indent="0">
              <a:lnSpc>
                <a:spcPct val="120000"/>
              </a:lnSpc>
              <a:spcBef>
                <a:spcPts val="600"/>
              </a:spcBef>
              <a:spcAft>
                <a:spcPts val="600"/>
              </a:spcAft>
              <a:buNone/>
            </a:pPr>
            <a:r>
              <a:rPr lang="en-US" sz="2600" dirty="0"/>
              <a:t>The </a:t>
            </a:r>
            <a:r>
              <a:rPr lang="en-US" sz="3100" b="1" dirty="0"/>
              <a:t>PIA Update Self-Assessment</a:t>
            </a:r>
            <a:r>
              <a:rPr lang="en-US" sz="2600" dirty="0"/>
              <a:t> will assist in determining if you need to update your PIA.</a:t>
            </a:r>
          </a:p>
          <a:p>
            <a:pPr marL="0" indent="0">
              <a:lnSpc>
                <a:spcPct val="120000"/>
              </a:lnSpc>
              <a:spcBef>
                <a:spcPts val="600"/>
              </a:spcBef>
              <a:spcAft>
                <a:spcPts val="600"/>
              </a:spcAft>
              <a:buNone/>
            </a:pPr>
            <a:br>
              <a:rPr lang="en-US" sz="2600" dirty="0"/>
            </a:br>
            <a:r>
              <a:rPr lang="en-US" sz="2300" b="1" dirty="0"/>
              <a:t>Potential PIA Updates Triggers</a:t>
            </a:r>
            <a:r>
              <a:rPr lang="en-US" sz="2300" dirty="0"/>
              <a:t>:  </a:t>
            </a:r>
            <a:r>
              <a:rPr lang="en-US" sz="2300" b="1" dirty="0"/>
              <a:t>Common Examples</a:t>
            </a:r>
          </a:p>
          <a:p>
            <a:pPr lvl="1">
              <a:lnSpc>
                <a:spcPct val="110000"/>
              </a:lnSpc>
              <a:spcBef>
                <a:spcPts val="600"/>
              </a:spcBef>
              <a:spcAft>
                <a:spcPts val="600"/>
              </a:spcAft>
            </a:pPr>
            <a:r>
              <a:rPr lang="en-US" sz="2100" dirty="0"/>
              <a:t>EMR system change</a:t>
            </a:r>
          </a:p>
          <a:p>
            <a:pPr lvl="1">
              <a:lnSpc>
                <a:spcPct val="110000"/>
              </a:lnSpc>
              <a:spcBef>
                <a:spcPts val="600"/>
              </a:spcBef>
              <a:spcAft>
                <a:spcPts val="600"/>
              </a:spcAft>
            </a:pPr>
            <a:r>
              <a:rPr lang="en-US" sz="2100" dirty="0"/>
              <a:t>EMR change from local to “in the cloud”</a:t>
            </a:r>
            <a:endParaRPr lang="en-CA" sz="2100" dirty="0"/>
          </a:p>
          <a:p>
            <a:pPr lvl="1">
              <a:lnSpc>
                <a:spcPct val="110000"/>
              </a:lnSpc>
              <a:spcBef>
                <a:spcPts val="600"/>
              </a:spcBef>
              <a:spcAft>
                <a:spcPts val="600"/>
              </a:spcAft>
            </a:pPr>
            <a:r>
              <a:rPr lang="en-US" sz="2100" dirty="0"/>
              <a:t>New EMR user access role or group introduced</a:t>
            </a:r>
          </a:p>
          <a:p>
            <a:pPr lvl="1">
              <a:lnSpc>
                <a:spcPct val="110000"/>
              </a:lnSpc>
              <a:spcBef>
                <a:spcPts val="600"/>
              </a:spcBef>
              <a:spcAft>
                <a:spcPts val="600"/>
              </a:spcAft>
            </a:pPr>
            <a:r>
              <a:rPr lang="en-US" sz="2100" dirty="0"/>
              <a:t>Adding EMR access to an organization not in your PIA</a:t>
            </a:r>
          </a:p>
          <a:p>
            <a:pPr lvl="1">
              <a:lnSpc>
                <a:spcPct val="110000"/>
              </a:lnSpc>
              <a:spcBef>
                <a:spcPts val="600"/>
              </a:spcBef>
              <a:spcAft>
                <a:spcPts val="600"/>
              </a:spcAft>
            </a:pPr>
            <a:r>
              <a:rPr lang="en-US" sz="2100" dirty="0"/>
              <a:t>New ways of communicating with patents (e.g., email, text messages)</a:t>
            </a:r>
          </a:p>
          <a:p>
            <a:pPr lvl="1">
              <a:lnSpc>
                <a:spcPct val="110000"/>
              </a:lnSpc>
              <a:spcBef>
                <a:spcPts val="600"/>
              </a:spcBef>
              <a:spcAft>
                <a:spcPts val="600"/>
              </a:spcAft>
            </a:pPr>
            <a:r>
              <a:rPr lang="en-US" sz="2100" dirty="0"/>
              <a:t>Adding wireless access to EMR</a:t>
            </a:r>
          </a:p>
          <a:p>
            <a:pPr lvl="1">
              <a:lnSpc>
                <a:spcPct val="110000"/>
              </a:lnSpc>
              <a:spcBef>
                <a:spcPts val="600"/>
              </a:spcBef>
              <a:spcAft>
                <a:spcPts val="600"/>
              </a:spcAft>
            </a:pPr>
            <a:r>
              <a:rPr lang="en-US" sz="2100" dirty="0"/>
              <a:t>Adding remote access to EMR</a:t>
            </a:r>
          </a:p>
          <a:p>
            <a:pPr lvl="1">
              <a:lnSpc>
                <a:spcPct val="110000"/>
              </a:lnSpc>
              <a:spcBef>
                <a:spcPts val="600"/>
              </a:spcBef>
              <a:spcAft>
                <a:spcPts val="600"/>
              </a:spcAft>
            </a:pPr>
            <a:r>
              <a:rPr lang="en-US" sz="2100" dirty="0"/>
              <a:t>Adding new device access to EMR (e.g., mobile, tablets, laptops)</a:t>
            </a:r>
          </a:p>
          <a:p>
            <a:pPr marL="342900" lvl="1" indent="0">
              <a:lnSpc>
                <a:spcPct val="110000"/>
              </a:lnSpc>
              <a:spcBef>
                <a:spcPts val="600"/>
              </a:spcBef>
              <a:spcAft>
                <a:spcPts val="600"/>
              </a:spcAft>
              <a:buNone/>
            </a:pPr>
            <a:r>
              <a:rPr lang="en-US" sz="2100" b="1" dirty="0"/>
              <a:t>Minor change/update</a:t>
            </a:r>
          </a:p>
          <a:p>
            <a:pPr lvl="1">
              <a:lnSpc>
                <a:spcPct val="110000"/>
              </a:lnSpc>
              <a:spcBef>
                <a:spcPts val="600"/>
              </a:spcBef>
              <a:spcAft>
                <a:spcPts val="600"/>
              </a:spcAft>
            </a:pPr>
            <a:r>
              <a:rPr lang="en-US" sz="2100" dirty="0"/>
              <a:t>Update clinic privacy policy and procedures (e.g., 2018 breach reporting requirement)</a:t>
            </a:r>
          </a:p>
          <a:p>
            <a:pPr>
              <a:lnSpc>
                <a:spcPct val="110000"/>
              </a:lnSpc>
              <a:spcBef>
                <a:spcPts val="600"/>
              </a:spcBef>
              <a:spcAft>
                <a:spcPts val="600"/>
              </a:spcAft>
            </a:pPr>
            <a:endParaRPr lang="en-US" dirty="0"/>
          </a:p>
        </p:txBody>
      </p:sp>
      <p:pic>
        <p:nvPicPr>
          <p:cNvPr id="4" name="Picture 3"/>
          <p:cNvPicPr>
            <a:picLocks noChangeAspect="1"/>
          </p:cNvPicPr>
          <p:nvPr/>
        </p:nvPicPr>
        <p:blipFill>
          <a:blip r:embed="rId3"/>
          <a:stretch>
            <a:fillRect/>
          </a:stretch>
        </p:blipFill>
        <p:spPr>
          <a:xfrm>
            <a:off x="413204" y="1825625"/>
            <a:ext cx="2617866" cy="3357353"/>
          </a:xfrm>
          <a:prstGeom prst="rect">
            <a:avLst/>
          </a:prstGeom>
          <a:effectLst>
            <a:outerShdw blurRad="50800" dist="38100" dir="2700000" algn="tl" rotWithShape="0">
              <a:prstClr val="black">
                <a:alpha val="40000"/>
              </a:prstClr>
            </a:outerShdw>
          </a:effectLst>
        </p:spPr>
      </p:pic>
      <p:sp>
        <p:nvSpPr>
          <p:cNvPr id="5" name="TextBox 4"/>
          <p:cNvSpPr txBox="1"/>
          <p:nvPr/>
        </p:nvSpPr>
        <p:spPr>
          <a:xfrm flipH="1">
            <a:off x="363932" y="5292069"/>
            <a:ext cx="27164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Segoe UI"/>
                <a:ea typeface="+mn-ea"/>
                <a:cs typeface="+mn-cs"/>
              </a:rPr>
              <a:t>PIA Update Self-Assessment</a:t>
            </a:r>
            <a:endParaRPr kumimoji="0" lang="en-CA" sz="1600" b="1"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2777399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3821" y="176576"/>
            <a:ext cx="10515600" cy="700092"/>
          </a:xfrm>
        </p:spPr>
        <p:txBody>
          <a:bodyPr>
            <a:normAutofit/>
          </a:bodyPr>
          <a:lstStyle/>
          <a:p>
            <a:r>
              <a:rPr lang="en-US" sz="3600" dirty="0">
                <a:solidFill>
                  <a:srgbClr val="275971"/>
                </a:solidFill>
              </a:rPr>
              <a:t>Questions about Privacy?</a:t>
            </a:r>
            <a:endParaRPr lang="en-CA" sz="3600" dirty="0">
              <a:solidFill>
                <a:srgbClr val="275971"/>
              </a:solidFill>
            </a:endParaRPr>
          </a:p>
        </p:txBody>
      </p:sp>
      <p:sp>
        <p:nvSpPr>
          <p:cNvPr id="5" name="TextBox 4"/>
          <p:cNvSpPr txBox="1"/>
          <p:nvPr/>
        </p:nvSpPr>
        <p:spPr>
          <a:xfrm>
            <a:off x="5097230" y="1160085"/>
            <a:ext cx="18238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Segoe UI"/>
                <a:ea typeface="+mn-ea"/>
                <a:cs typeface="+mn-cs"/>
              </a:rPr>
              <a:t>Privacy Tools</a:t>
            </a:r>
            <a:endParaRPr kumimoji="0" lang="en-CA" sz="2400" b="1" i="0" u="none" strike="noStrike" kern="1200" cap="none" spc="0" normalizeH="0" baseline="0" noProof="0" dirty="0">
              <a:ln>
                <a:noFill/>
              </a:ln>
              <a:solidFill>
                <a:prstClr val="black"/>
              </a:solidFill>
              <a:effectLst/>
              <a:uLnTx/>
              <a:uFillTx/>
              <a:latin typeface="Segoe UI"/>
              <a:ea typeface="+mn-ea"/>
              <a:cs typeface="+mn-cs"/>
            </a:endParaRPr>
          </a:p>
        </p:txBody>
      </p:sp>
      <p:grpSp>
        <p:nvGrpSpPr>
          <p:cNvPr id="11" name="Group 10">
            <a:extLst>
              <a:ext uri="{FF2B5EF4-FFF2-40B4-BE49-F238E27FC236}">
                <a16:creationId xmlns:a16="http://schemas.microsoft.com/office/drawing/2014/main" id="{8F53188C-ECED-4BB2-B7C8-DA847FBFBF49}"/>
              </a:ext>
            </a:extLst>
          </p:cNvPr>
          <p:cNvGrpSpPr/>
          <p:nvPr/>
        </p:nvGrpSpPr>
        <p:grpSpPr>
          <a:xfrm>
            <a:off x="863781" y="1905167"/>
            <a:ext cx="10464437" cy="4286526"/>
            <a:chOff x="830878" y="1887675"/>
            <a:chExt cx="10464437" cy="4286526"/>
          </a:xfrm>
        </p:grpSpPr>
        <p:pic>
          <p:nvPicPr>
            <p:cNvPr id="6" name="Picture 5"/>
            <p:cNvPicPr>
              <a:picLocks noChangeAspect="1"/>
            </p:cNvPicPr>
            <p:nvPr/>
          </p:nvPicPr>
          <p:blipFill>
            <a:blip r:embed="rId3"/>
            <a:stretch>
              <a:fillRect/>
            </a:stretch>
          </p:blipFill>
          <p:spPr>
            <a:xfrm>
              <a:off x="830878" y="1887675"/>
              <a:ext cx="2947186" cy="3813297"/>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a:stretch>
              <a:fillRect/>
            </a:stretch>
          </p:blipFill>
          <p:spPr>
            <a:xfrm>
              <a:off x="4533900" y="1904531"/>
              <a:ext cx="2950561" cy="3796441"/>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8" name="TextBox 7"/>
            <p:cNvSpPr txBox="1"/>
            <p:nvPr/>
          </p:nvSpPr>
          <p:spPr>
            <a:xfrm>
              <a:off x="1056212" y="5800673"/>
              <a:ext cx="24965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Privacy and Security FAQ</a:t>
              </a:r>
              <a:endParaRPr kumimoji="0" lang="en-CA"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9" name="TextBox 8"/>
            <p:cNvSpPr txBox="1"/>
            <p:nvPr/>
          </p:nvSpPr>
          <p:spPr>
            <a:xfrm>
              <a:off x="4364121" y="5804869"/>
              <a:ext cx="32901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Summary of Key Privacy Info</a:t>
              </a:r>
              <a:endParaRPr kumimoji="0" lang="en-CA" sz="1800" b="0" i="0" u="none" strike="noStrike" kern="1200" cap="none" spc="0" normalizeH="0" baseline="0" noProof="0" dirty="0">
                <a:ln>
                  <a:noFill/>
                </a:ln>
                <a:solidFill>
                  <a:prstClr val="black"/>
                </a:solidFill>
                <a:effectLst/>
                <a:uLnTx/>
                <a:uFillTx/>
                <a:latin typeface="Segoe UI"/>
                <a:ea typeface="+mn-ea"/>
                <a:cs typeface="+mn-cs"/>
              </a:endParaRPr>
            </a:p>
          </p:txBody>
        </p:sp>
        <p:pic>
          <p:nvPicPr>
            <p:cNvPr id="10" name="Picture 9"/>
            <p:cNvPicPr>
              <a:picLocks noChangeAspect="1"/>
            </p:cNvPicPr>
            <p:nvPr/>
          </p:nvPicPr>
          <p:blipFill>
            <a:blip r:embed="rId5"/>
            <a:stretch>
              <a:fillRect/>
            </a:stretch>
          </p:blipFill>
          <p:spPr>
            <a:xfrm>
              <a:off x="8240297" y="1887675"/>
              <a:ext cx="3055018" cy="3853276"/>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2" name="TextBox 1"/>
            <p:cNvSpPr txBox="1"/>
            <p:nvPr/>
          </p:nvSpPr>
          <p:spPr>
            <a:xfrm>
              <a:off x="8902248" y="5800673"/>
              <a:ext cx="17311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CII PIA Summary</a:t>
              </a:r>
              <a:endParaRPr kumimoji="0" lang="en-CA" sz="1800" b="0" i="0" u="none" strike="noStrike" kern="1200" cap="none" spc="0" normalizeH="0" baseline="0" noProof="0" dirty="0">
                <a:ln>
                  <a:noFill/>
                </a:ln>
                <a:solidFill>
                  <a:prstClr val="black"/>
                </a:solidFill>
                <a:effectLst/>
                <a:uLnTx/>
                <a:uFillTx/>
                <a:latin typeface="Segoe UI"/>
                <a:ea typeface="+mn-ea"/>
                <a:cs typeface="+mn-cs"/>
              </a:endParaRPr>
            </a:p>
          </p:txBody>
        </p:sp>
      </p:grpSp>
    </p:spTree>
    <p:extLst>
      <p:ext uri="{BB962C8B-B14F-4D97-AF65-F5344CB8AC3E}">
        <p14:creationId xmlns:p14="http://schemas.microsoft.com/office/powerpoint/2010/main" val="31006951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2531804" y="1102287"/>
            <a:ext cx="6043612" cy="732511"/>
          </a:xfrm>
          <a:prstGeom prst="rect">
            <a:avLst/>
          </a:prstGeom>
          <a:solidFill>
            <a:schemeClr val="bg1">
              <a:lumMod val="85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they are obligated to place a </a:t>
            </a:r>
            <a:r>
              <a:rPr kumimoji="0" lang="en-US" sz="1400" b="1" i="0" u="none" strike="noStrike" kern="1200" cap="none" spc="0" normalizeH="0" baseline="0" noProof="0" dirty="0">
                <a:ln>
                  <a:noFill/>
                </a:ln>
                <a:solidFill>
                  <a:srgbClr val="D06F1A"/>
                </a:solidFill>
                <a:effectLst/>
                <a:uLnTx/>
                <a:uFillTx/>
                <a:latin typeface="Calibri" panose="020F0502020204030204"/>
                <a:ea typeface="+mn-ea"/>
                <a:cs typeface="+mn-cs"/>
              </a:rPr>
              <a:t>Health Collection Notice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poster within a patient’s view.  A customizable template is provided to the clinic.</a:t>
            </a:r>
          </a:p>
        </p:txBody>
      </p:sp>
      <p:sp>
        <p:nvSpPr>
          <p:cNvPr id="42" name="Rectangle 41"/>
          <p:cNvSpPr/>
          <p:nvPr/>
        </p:nvSpPr>
        <p:spPr>
          <a:xfrm>
            <a:off x="2536721" y="2132832"/>
            <a:ext cx="6038075" cy="73912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If patients have further questions, </a:t>
            </a:r>
            <a:r>
              <a:rPr kumimoji="0" lang="en-US" sz="1400" b="1" i="0" u="none" strike="noStrike" kern="1200" cap="none" spc="0" normalizeH="0" baseline="0" noProof="0" dirty="0">
                <a:ln>
                  <a:noFill/>
                </a:ln>
                <a:solidFill>
                  <a:srgbClr val="D06F1A"/>
                </a:solidFill>
                <a:effectLst/>
                <a:uLnTx/>
                <a:uFillTx/>
                <a:latin typeface="Calibri" panose="020F0502020204030204"/>
                <a:ea typeface="+mn-ea"/>
                <a:cs typeface="+mn-cs"/>
              </a:rPr>
              <a:t>CII Patient Brochures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are also provided.  </a:t>
            </a:r>
            <a:endParaRPr kumimoji="0" lang="en-CA"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42"/>
          <p:cNvSpPr/>
          <p:nvPr/>
        </p:nvSpPr>
        <p:spPr>
          <a:xfrm>
            <a:off x="2545965" y="3145571"/>
            <a:ext cx="6038075" cy="73912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en-US" sz="1400" b="1" i="0" u="none" strike="noStrike" kern="1200" cap="none" spc="0" normalizeH="0" baseline="0" noProof="0" dirty="0">
                <a:ln>
                  <a:noFill/>
                </a:ln>
                <a:solidFill>
                  <a:srgbClr val="D06F1A"/>
                </a:solidFill>
                <a:effectLst/>
                <a:uLnTx/>
                <a:uFillTx/>
                <a:latin typeface="Calibri" panose="020F0502020204030204"/>
                <a:ea typeface="+mn-ea"/>
                <a:cs typeface="+mn-cs"/>
              </a:rPr>
              <a:t>Custodian and Clinic Script for Patients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is provided which outlines how to discuss patient’s expressed wishes and the use of confidential flags.    </a:t>
            </a:r>
            <a:endParaRPr kumimoji="0" lang="en-CA"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ectangle 43"/>
          <p:cNvSpPr/>
          <p:nvPr/>
        </p:nvSpPr>
        <p:spPr>
          <a:xfrm>
            <a:off x="2550882" y="4173040"/>
            <a:ext cx="6038075" cy="73912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en-CA" sz="1400" b="1" i="0" u="none" strike="noStrike" kern="1200" cap="none" spc="0" normalizeH="0" baseline="0" noProof="0" dirty="0">
                <a:ln>
                  <a:noFill/>
                </a:ln>
                <a:solidFill>
                  <a:srgbClr val="D06F1A"/>
                </a:solidFill>
                <a:effectLst/>
                <a:uLnTx/>
                <a:uFillTx/>
                <a:latin typeface="Calibri" panose="020F0502020204030204"/>
                <a:ea typeface="+mn-ea"/>
                <a:cs typeface="+mn-cs"/>
              </a:rPr>
              <a:t>Patient Frequently Asked Question (FAQ) </a:t>
            </a:r>
            <a:r>
              <a:rPr kumimoji="0" lang="en-CA" sz="1400" b="1" i="0" u="none" strike="noStrike" kern="1200" cap="none" spc="0" normalizeH="0" baseline="0" noProof="0" dirty="0">
                <a:ln>
                  <a:noFill/>
                </a:ln>
                <a:solidFill>
                  <a:prstClr val="black"/>
                </a:solidFill>
                <a:effectLst/>
                <a:uLnTx/>
                <a:uFillTx/>
                <a:latin typeface="Calibri" panose="020F0502020204030204"/>
                <a:ea typeface="+mn-ea"/>
                <a:cs typeface="+mn-cs"/>
              </a:rPr>
              <a:t>document explains the CII/CPAR initiative and its implications to patients of CII/CPAR clinics. It also provides patients with </a:t>
            </a:r>
            <a:r>
              <a:rPr kumimoji="0" lang="en-CA" sz="1400" b="1" i="0" u="none" strike="noStrike" kern="1200" cap="none" spc="0" normalizeH="0" baseline="0" noProof="0" dirty="0">
                <a:ln>
                  <a:noFill/>
                </a:ln>
                <a:solidFill>
                  <a:srgbClr val="569BBE"/>
                </a:solidFill>
                <a:effectLst/>
                <a:uLnTx/>
                <a:uFillTx/>
                <a:latin typeface="Calibri" panose="020F0502020204030204"/>
                <a:ea typeface="+mn-ea"/>
                <a:cs typeface="+mn-cs"/>
              </a:rPr>
              <a:t>contact details*</a:t>
            </a:r>
            <a:r>
              <a:rPr kumimoji="0" lang="en-CA" sz="1400" b="1" i="0" u="none" strike="noStrike" kern="1200" cap="none" spc="0" normalizeH="0" baseline="0" noProof="0" dirty="0">
                <a:ln>
                  <a:noFill/>
                </a:ln>
                <a:solidFill>
                  <a:prstClr val="black"/>
                </a:solidFill>
                <a:effectLst/>
                <a:uLnTx/>
                <a:uFillTx/>
                <a:latin typeface="Calibri" panose="020F0502020204030204"/>
                <a:ea typeface="+mn-ea"/>
                <a:cs typeface="+mn-cs"/>
              </a:rPr>
              <a:t> if they have more questions.  </a:t>
            </a:r>
            <a:endParaRPr kumimoji="0" lang="en-CA" sz="11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angle 44"/>
          <p:cNvSpPr/>
          <p:nvPr/>
        </p:nvSpPr>
        <p:spPr>
          <a:xfrm>
            <a:off x="2541049" y="5199558"/>
            <a:ext cx="6038075" cy="73912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1400" b="1" i="0" u="none" strike="noStrike" kern="1200" cap="none" spc="0" normalizeH="0" baseline="0" noProof="0" dirty="0">
                <a:ln>
                  <a:noFill/>
                </a:ln>
                <a:solidFill>
                  <a:srgbClr val="D06F1A"/>
                </a:solidFill>
                <a:effectLst/>
                <a:uLnTx/>
                <a:uFillTx/>
                <a:latin typeface="Calibri" panose="020F0502020204030204"/>
                <a:ea typeface="+mn-ea"/>
                <a:cs typeface="+mn-cs"/>
              </a:rPr>
              <a:t>CII/CPAR Privacy &amp; Security FAQ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further details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the sharing of health information.  </a:t>
            </a:r>
            <a:endParaRPr kumimoji="0" lang="en-CA"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85615" y="1112307"/>
            <a:ext cx="2116199" cy="723917"/>
          </a:xfrm>
          <a:prstGeom prst="rect">
            <a:avLst/>
          </a:prstGeom>
          <a:solidFill>
            <a:schemeClr val="bg2">
              <a:lumMod val="5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a:stretch>
            <a:fillRect/>
          </a:stretch>
        </p:blipFill>
        <p:spPr>
          <a:xfrm>
            <a:off x="809926" y="1142945"/>
            <a:ext cx="517083" cy="663320"/>
          </a:xfrm>
          <a:prstGeom prst="rect">
            <a:avLst/>
          </a:prstGeom>
          <a:ln w="3175">
            <a:solidFill>
              <a:schemeClr val="bg1">
                <a:lumMod val="50000"/>
              </a:schemeClr>
            </a:solidFill>
          </a:ln>
          <a:effectLst>
            <a:outerShdw blurRad="50800" dist="38100" dir="2700000" algn="tl" rotWithShape="0">
              <a:prstClr val="black">
                <a:alpha val="40000"/>
              </a:prstClr>
            </a:outerShdw>
          </a:effectLst>
        </p:spPr>
      </p:pic>
      <p:sp>
        <p:nvSpPr>
          <p:cNvPr id="16" name="TextBox 15"/>
          <p:cNvSpPr txBox="1"/>
          <p:nvPr/>
        </p:nvSpPr>
        <p:spPr>
          <a:xfrm>
            <a:off x="1340523" y="1102288"/>
            <a:ext cx="1177033" cy="784830"/>
          </a:xfrm>
          <a:prstGeom prst="rect">
            <a:avLst/>
          </a:prstGeom>
          <a:noFill/>
        </p:spPr>
        <p:txBody>
          <a:bodyPr wrap="square" rtlCol="0">
            <a:spAutoFit/>
          </a:bodyPr>
          <a:lstStyle/>
          <a:p>
            <a:pPr marL="0" marR="0" lvl="0" indent="0" algn="ctr" defTabSz="914377" rtl="0" eaLnBrk="1" fontAlgn="auto" latinLnBrk="0" hangingPunct="1">
              <a:lnSpc>
                <a:spcPts val="18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Arial" charset="0"/>
              </a:rPr>
              <a:t>Health Collection Poster</a:t>
            </a:r>
            <a:endParaRPr kumimoji="0" lang="en-CA" sz="1600" b="1" i="0" u="none" strike="noStrike" kern="1200" cap="none" spc="0" normalizeH="0" baseline="0" noProof="0" dirty="0">
              <a:ln>
                <a:noFill/>
              </a:ln>
              <a:solidFill>
                <a:prstClr val="white"/>
              </a:solidFill>
              <a:effectLst/>
              <a:uLnTx/>
              <a:uFillTx/>
              <a:latin typeface="Calibri" panose="020F0502020204030204"/>
              <a:ea typeface="+mn-ea"/>
              <a:cs typeface="Arial" charset="0"/>
            </a:endParaRPr>
          </a:p>
        </p:txBody>
      </p:sp>
      <p:sp>
        <p:nvSpPr>
          <p:cNvPr id="34" name="Rectangle 33"/>
          <p:cNvSpPr/>
          <p:nvPr/>
        </p:nvSpPr>
        <p:spPr>
          <a:xfrm>
            <a:off x="508608" y="2142664"/>
            <a:ext cx="2116199" cy="723917"/>
          </a:xfrm>
          <a:prstGeom prst="rect">
            <a:avLst/>
          </a:prstGeom>
          <a:solidFill>
            <a:schemeClr val="bg2">
              <a:lumMod val="5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p:cNvSpPr/>
          <p:nvPr/>
        </p:nvSpPr>
        <p:spPr>
          <a:xfrm>
            <a:off x="493859" y="3160311"/>
            <a:ext cx="2116199" cy="723917"/>
          </a:xfrm>
          <a:prstGeom prst="rect">
            <a:avLst/>
          </a:prstGeom>
          <a:solidFill>
            <a:schemeClr val="bg2">
              <a:lumMod val="5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p:cNvSpPr/>
          <p:nvPr/>
        </p:nvSpPr>
        <p:spPr>
          <a:xfrm>
            <a:off x="493860" y="4176373"/>
            <a:ext cx="2116199" cy="740249"/>
          </a:xfrm>
          <a:prstGeom prst="rect">
            <a:avLst/>
          </a:prstGeom>
          <a:solidFill>
            <a:schemeClr val="bg2">
              <a:lumMod val="5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p:cNvSpPr/>
          <p:nvPr/>
        </p:nvSpPr>
        <p:spPr>
          <a:xfrm>
            <a:off x="479111" y="5210348"/>
            <a:ext cx="2116199" cy="723917"/>
          </a:xfrm>
          <a:prstGeom prst="rect">
            <a:avLst/>
          </a:prstGeom>
          <a:solidFill>
            <a:schemeClr val="bg2">
              <a:lumMod val="5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own Arrow 3"/>
          <p:cNvSpPr/>
          <p:nvPr/>
        </p:nvSpPr>
        <p:spPr>
          <a:xfrm>
            <a:off x="2187675" y="1848467"/>
            <a:ext cx="847161" cy="451596"/>
          </a:xfrm>
          <a:prstGeom prst="downArrow">
            <a:avLst>
              <a:gd name="adj1" fmla="val 70468"/>
              <a:gd name="adj2" fmla="val 50000"/>
            </a:avLst>
          </a:prstGeom>
          <a:solidFill>
            <a:srgbClr val="E7A614"/>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p:cNvGrpSpPr/>
          <p:nvPr/>
        </p:nvGrpSpPr>
        <p:grpSpPr>
          <a:xfrm>
            <a:off x="779711" y="2169101"/>
            <a:ext cx="577513" cy="672419"/>
            <a:chOff x="4218194" y="1592071"/>
            <a:chExt cx="1606706" cy="2312159"/>
          </a:xfrm>
          <a:effectLst>
            <a:outerShdw blurRad="50800" dist="38100" dir="2700000" algn="tl" rotWithShape="0">
              <a:prstClr val="black">
                <a:alpha val="40000"/>
              </a:prstClr>
            </a:outerShdw>
          </a:effectLst>
        </p:grpSpPr>
        <p:pic>
          <p:nvPicPr>
            <p:cNvPr id="8" name="Picture 7"/>
            <p:cNvPicPr>
              <a:picLocks noChangeAspect="1"/>
            </p:cNvPicPr>
            <p:nvPr/>
          </p:nvPicPr>
          <p:blipFill>
            <a:blip r:embed="rId4"/>
            <a:stretch>
              <a:fillRect/>
            </a:stretch>
          </p:blipFill>
          <p:spPr>
            <a:xfrm rot="20277090">
              <a:off x="4218194" y="1892376"/>
              <a:ext cx="963251" cy="2011854"/>
            </a:xfrm>
            <a:prstGeom prst="rect">
              <a:avLst/>
            </a:prstGeom>
          </p:spPr>
        </p:pic>
        <p:pic>
          <p:nvPicPr>
            <p:cNvPr id="6" name="Picture 5"/>
            <p:cNvPicPr>
              <a:picLocks noChangeAspect="1"/>
            </p:cNvPicPr>
            <p:nvPr/>
          </p:nvPicPr>
          <p:blipFill>
            <a:blip r:embed="rId5"/>
            <a:stretch>
              <a:fillRect/>
            </a:stretch>
          </p:blipFill>
          <p:spPr>
            <a:xfrm>
              <a:off x="4483510" y="1592071"/>
              <a:ext cx="846932" cy="1895825"/>
            </a:xfrm>
            <a:prstGeom prst="rect">
              <a:avLst/>
            </a:prstGeom>
            <a:ln w="3175">
              <a:solidFill>
                <a:schemeClr val="bg1">
                  <a:lumMod val="50000"/>
                </a:schemeClr>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a:stretch>
              <a:fillRect/>
            </a:stretch>
          </p:blipFill>
          <p:spPr>
            <a:xfrm rot="920474">
              <a:off x="4861649" y="1862636"/>
              <a:ext cx="963251" cy="2011854"/>
            </a:xfrm>
            <a:prstGeom prst="rect">
              <a:avLst/>
            </a:prstGeom>
          </p:spPr>
        </p:pic>
      </p:grpSp>
      <p:sp>
        <p:nvSpPr>
          <p:cNvPr id="17" name="TextBox 16"/>
          <p:cNvSpPr txBox="1"/>
          <p:nvPr/>
        </p:nvSpPr>
        <p:spPr>
          <a:xfrm>
            <a:off x="1325886" y="2241753"/>
            <a:ext cx="1247063" cy="553998"/>
          </a:xfrm>
          <a:prstGeom prst="rect">
            <a:avLst/>
          </a:prstGeom>
          <a:noFill/>
        </p:spPr>
        <p:txBody>
          <a:bodyPr wrap="square" rtlCol="0">
            <a:spAutoFit/>
          </a:bodyPr>
          <a:lstStyle/>
          <a:p>
            <a:pPr marL="0" marR="0" lvl="0" indent="0" algn="ctr" defTabSz="914377" rtl="0" eaLnBrk="1" fontAlgn="auto" latinLnBrk="0" hangingPunct="1">
              <a:lnSpc>
                <a:spcPts val="18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Arial" charset="0"/>
              </a:rPr>
              <a:t>Patient Brochure</a:t>
            </a:r>
            <a:endParaRPr kumimoji="0" lang="en-CA" sz="1600" b="1" i="0" u="none" strike="noStrike" kern="1200" cap="none" spc="0" normalizeH="0" baseline="0" noProof="0" dirty="0">
              <a:ln>
                <a:noFill/>
              </a:ln>
              <a:solidFill>
                <a:prstClr val="white"/>
              </a:solidFill>
              <a:effectLst/>
              <a:uLnTx/>
              <a:uFillTx/>
              <a:latin typeface="Calibri" panose="020F0502020204030204"/>
              <a:ea typeface="+mn-ea"/>
              <a:cs typeface="Arial" charset="0"/>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531" y="3175213"/>
            <a:ext cx="979871" cy="679040"/>
          </a:xfrm>
          <a:prstGeom prst="rect">
            <a:avLst/>
          </a:prstGeom>
          <a:effectLst>
            <a:outerShdw blurRad="50800" dist="38100" dir="2700000" algn="tl" rotWithShape="0">
              <a:prstClr val="black">
                <a:alpha val="40000"/>
              </a:prstClr>
            </a:outerShdw>
          </a:effectLst>
        </p:spPr>
      </p:pic>
      <p:sp>
        <p:nvSpPr>
          <p:cNvPr id="19" name="TextBox 18"/>
          <p:cNvSpPr txBox="1"/>
          <p:nvPr/>
        </p:nvSpPr>
        <p:spPr>
          <a:xfrm>
            <a:off x="791483" y="3106992"/>
            <a:ext cx="245817"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Arial" charset="0"/>
              </a:rPr>
              <a:t>?</a:t>
            </a:r>
            <a:endParaRPr kumimoji="0" lang="en-CA" sz="2800" b="1" i="0" u="none" strike="noStrike" kern="1200" cap="none" spc="0" normalizeH="0" baseline="0" noProof="0" dirty="0">
              <a:ln>
                <a:noFill/>
              </a:ln>
              <a:solidFill>
                <a:prstClr val="white"/>
              </a:solidFill>
              <a:effectLst/>
              <a:uLnTx/>
              <a:uFillTx/>
              <a:latin typeface="Calibri" panose="020F0502020204030204"/>
              <a:ea typeface="+mn-ea"/>
              <a:cs typeface="Arial" charset="0"/>
            </a:endParaRPr>
          </a:p>
        </p:txBody>
      </p:sp>
      <p:sp>
        <p:nvSpPr>
          <p:cNvPr id="20" name="TextBox 19"/>
          <p:cNvSpPr txBox="1"/>
          <p:nvPr/>
        </p:nvSpPr>
        <p:spPr>
          <a:xfrm>
            <a:off x="1460085" y="3242090"/>
            <a:ext cx="1243101" cy="553998"/>
          </a:xfrm>
          <a:prstGeom prst="rect">
            <a:avLst/>
          </a:prstGeom>
          <a:noFill/>
        </p:spPr>
        <p:txBody>
          <a:bodyPr wrap="square" rtlCol="0">
            <a:spAutoFit/>
          </a:bodyPr>
          <a:lstStyle/>
          <a:p>
            <a:pPr marL="0" marR="0" lvl="0" indent="0" algn="ctr" defTabSz="914377" rtl="0" eaLnBrk="1" fontAlgn="auto" latinLnBrk="0" hangingPunct="1">
              <a:lnSpc>
                <a:spcPts val="18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Arial" charset="0"/>
              </a:rPr>
              <a:t>Custodian &amp; Clinic Script</a:t>
            </a:r>
            <a:endParaRPr kumimoji="0" lang="en-CA" sz="1600" b="1" i="0" u="none" strike="noStrike" kern="1200" cap="none" spc="0" normalizeH="0" baseline="0" noProof="0" dirty="0">
              <a:ln>
                <a:noFill/>
              </a:ln>
              <a:solidFill>
                <a:prstClr val="white"/>
              </a:solidFill>
              <a:effectLst/>
              <a:uLnTx/>
              <a:uFillTx/>
              <a:latin typeface="Calibri" panose="020F0502020204030204"/>
              <a:ea typeface="+mn-ea"/>
              <a:cs typeface="Arial" charset="0"/>
            </a:endParaRP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662" y="4227413"/>
            <a:ext cx="698632" cy="698632"/>
          </a:xfrm>
          <a:prstGeom prst="rect">
            <a:avLst/>
          </a:prstGeom>
        </p:spPr>
      </p:pic>
      <p:sp>
        <p:nvSpPr>
          <p:cNvPr id="21" name="TextBox 20"/>
          <p:cNvSpPr txBox="1"/>
          <p:nvPr/>
        </p:nvSpPr>
        <p:spPr>
          <a:xfrm>
            <a:off x="1391256" y="4279389"/>
            <a:ext cx="1002431" cy="553998"/>
          </a:xfrm>
          <a:prstGeom prst="rect">
            <a:avLst/>
          </a:prstGeom>
          <a:noFill/>
        </p:spPr>
        <p:txBody>
          <a:bodyPr wrap="square" rtlCol="0">
            <a:spAutoFit/>
          </a:bodyPr>
          <a:lstStyle/>
          <a:p>
            <a:pPr marL="0" marR="0" lvl="0" indent="0" algn="ctr" defTabSz="914377" rtl="0" eaLnBrk="1" fontAlgn="auto" latinLnBrk="0" hangingPunct="1">
              <a:lnSpc>
                <a:spcPts val="18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Arial" charset="0"/>
              </a:rPr>
              <a:t>Patient FAQ</a:t>
            </a:r>
            <a:endParaRPr kumimoji="0" lang="en-CA" sz="1600" b="1" i="0" u="none" strike="noStrike" kern="1200" cap="none" spc="0" normalizeH="0" baseline="0" noProof="0" dirty="0">
              <a:ln>
                <a:noFill/>
              </a:ln>
              <a:solidFill>
                <a:prstClr val="white"/>
              </a:solidFill>
              <a:effectLst/>
              <a:uLnTx/>
              <a:uFillTx/>
              <a:latin typeface="Calibri" panose="020F0502020204030204"/>
              <a:ea typeface="+mn-ea"/>
              <a:cs typeface="Arial" charset="0"/>
            </a:endParaRPr>
          </a:p>
        </p:txBody>
      </p:sp>
      <p:sp>
        <p:nvSpPr>
          <p:cNvPr id="22" name="TextBox 21"/>
          <p:cNvSpPr txBox="1"/>
          <p:nvPr/>
        </p:nvSpPr>
        <p:spPr>
          <a:xfrm>
            <a:off x="1223099" y="5292373"/>
            <a:ext cx="1340015" cy="553998"/>
          </a:xfrm>
          <a:prstGeom prst="rect">
            <a:avLst/>
          </a:prstGeom>
          <a:noFill/>
        </p:spPr>
        <p:txBody>
          <a:bodyPr wrap="square" rtlCol="0">
            <a:spAutoFit/>
          </a:bodyPr>
          <a:lstStyle/>
          <a:p>
            <a:pPr marL="0" marR="0" lvl="0" indent="0" algn="ctr" defTabSz="914377" rtl="0" eaLnBrk="1" fontAlgn="auto" latinLnBrk="0" hangingPunct="1">
              <a:lnSpc>
                <a:spcPts val="18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Arial" charset="0"/>
              </a:rPr>
              <a:t>Privacy &amp; Security FAQ</a:t>
            </a:r>
            <a:endParaRPr kumimoji="0" lang="en-CA" sz="1600" b="1" i="0" u="none" strike="noStrike" kern="1200" cap="none" spc="0" normalizeH="0" baseline="0" noProof="0" dirty="0">
              <a:ln>
                <a:noFill/>
              </a:ln>
              <a:solidFill>
                <a:prstClr val="white"/>
              </a:solidFill>
              <a:effectLst/>
              <a:uLnTx/>
              <a:uFillTx/>
              <a:latin typeface="Calibri" panose="020F0502020204030204"/>
              <a:ea typeface="+mn-ea"/>
              <a:cs typeface="Arial" charset="0"/>
            </a:endParaRPr>
          </a:p>
        </p:txBody>
      </p:sp>
      <p:sp>
        <p:nvSpPr>
          <p:cNvPr id="38" name="Down Arrow 37"/>
          <p:cNvSpPr/>
          <p:nvPr/>
        </p:nvSpPr>
        <p:spPr>
          <a:xfrm>
            <a:off x="2202427" y="2866110"/>
            <a:ext cx="847161" cy="451596"/>
          </a:xfrm>
          <a:prstGeom prst="downArrow">
            <a:avLst>
              <a:gd name="adj1" fmla="val 70468"/>
              <a:gd name="adj2" fmla="val 50000"/>
            </a:avLst>
          </a:prstGeom>
          <a:solidFill>
            <a:srgbClr val="E7A614"/>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Down Arrow 38"/>
          <p:cNvSpPr/>
          <p:nvPr/>
        </p:nvSpPr>
        <p:spPr>
          <a:xfrm>
            <a:off x="2197513" y="3883751"/>
            <a:ext cx="847161" cy="451596"/>
          </a:xfrm>
          <a:prstGeom prst="downArrow">
            <a:avLst>
              <a:gd name="adj1" fmla="val 70468"/>
              <a:gd name="adj2" fmla="val 50000"/>
            </a:avLst>
          </a:prstGeom>
          <a:solidFill>
            <a:srgbClr val="E7A614"/>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Down Arrow 39"/>
          <p:cNvSpPr/>
          <p:nvPr/>
        </p:nvSpPr>
        <p:spPr>
          <a:xfrm>
            <a:off x="2177847" y="4916145"/>
            <a:ext cx="847161" cy="451596"/>
          </a:xfrm>
          <a:prstGeom prst="downArrow">
            <a:avLst>
              <a:gd name="adj1" fmla="val 70468"/>
              <a:gd name="adj2" fmla="val 50000"/>
            </a:avLst>
          </a:prstGeom>
          <a:solidFill>
            <a:srgbClr val="E7A614"/>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7" name="Group 46"/>
          <p:cNvGrpSpPr/>
          <p:nvPr/>
        </p:nvGrpSpPr>
        <p:grpSpPr>
          <a:xfrm>
            <a:off x="508608" y="133404"/>
            <a:ext cx="3016255" cy="824453"/>
            <a:chOff x="-152400" y="57150"/>
            <a:chExt cx="5218397" cy="2245610"/>
          </a:xfrm>
        </p:grpSpPr>
        <p:sp>
          <p:nvSpPr>
            <p:cNvPr id="48" name="Freeform 5"/>
            <p:cNvSpPr>
              <a:spLocks/>
            </p:cNvSpPr>
            <p:nvPr/>
          </p:nvSpPr>
          <p:spPr bwMode="auto">
            <a:xfrm>
              <a:off x="1269174" y="475874"/>
              <a:ext cx="1110139" cy="1826886"/>
            </a:xfrm>
            <a:custGeom>
              <a:avLst/>
              <a:gdLst>
                <a:gd name="T0" fmla="*/ 745 w 745"/>
                <a:gd name="T1" fmla="*/ 1222 h 1226"/>
                <a:gd name="T2" fmla="*/ 745 w 745"/>
                <a:gd name="T3" fmla="*/ 0 h 1226"/>
                <a:gd name="T4" fmla="*/ 745 w 745"/>
                <a:gd name="T5" fmla="*/ 0 h 1226"/>
                <a:gd name="T6" fmla="*/ 719 w 745"/>
                <a:gd name="T7" fmla="*/ 17 h 1226"/>
                <a:gd name="T8" fmla="*/ 689 w 745"/>
                <a:gd name="T9" fmla="*/ 40 h 1226"/>
                <a:gd name="T10" fmla="*/ 651 w 745"/>
                <a:gd name="T11" fmla="*/ 69 h 1226"/>
                <a:gd name="T12" fmla="*/ 605 w 745"/>
                <a:gd name="T13" fmla="*/ 110 h 1226"/>
                <a:gd name="T14" fmla="*/ 553 w 745"/>
                <a:gd name="T15" fmla="*/ 160 h 1226"/>
                <a:gd name="T16" fmla="*/ 523 w 745"/>
                <a:gd name="T17" fmla="*/ 188 h 1226"/>
                <a:gd name="T18" fmla="*/ 495 w 745"/>
                <a:gd name="T19" fmla="*/ 219 h 1226"/>
                <a:gd name="T20" fmla="*/ 464 w 745"/>
                <a:gd name="T21" fmla="*/ 252 h 1226"/>
                <a:gd name="T22" fmla="*/ 433 w 745"/>
                <a:gd name="T23" fmla="*/ 288 h 1226"/>
                <a:gd name="T24" fmla="*/ 401 w 745"/>
                <a:gd name="T25" fmla="*/ 326 h 1226"/>
                <a:gd name="T26" fmla="*/ 370 w 745"/>
                <a:gd name="T27" fmla="*/ 367 h 1226"/>
                <a:gd name="T28" fmla="*/ 339 w 745"/>
                <a:gd name="T29" fmla="*/ 410 h 1226"/>
                <a:gd name="T30" fmla="*/ 308 w 745"/>
                <a:gd name="T31" fmla="*/ 456 h 1226"/>
                <a:gd name="T32" fmla="*/ 276 w 745"/>
                <a:gd name="T33" fmla="*/ 505 h 1226"/>
                <a:gd name="T34" fmla="*/ 245 w 745"/>
                <a:gd name="T35" fmla="*/ 556 h 1226"/>
                <a:gd name="T36" fmla="*/ 216 w 745"/>
                <a:gd name="T37" fmla="*/ 610 h 1226"/>
                <a:gd name="T38" fmla="*/ 186 w 745"/>
                <a:gd name="T39" fmla="*/ 668 h 1226"/>
                <a:gd name="T40" fmla="*/ 156 w 745"/>
                <a:gd name="T41" fmla="*/ 727 h 1226"/>
                <a:gd name="T42" fmla="*/ 130 w 745"/>
                <a:gd name="T43" fmla="*/ 790 h 1226"/>
                <a:gd name="T44" fmla="*/ 104 w 745"/>
                <a:gd name="T45" fmla="*/ 855 h 1226"/>
                <a:gd name="T46" fmla="*/ 79 w 745"/>
                <a:gd name="T47" fmla="*/ 923 h 1226"/>
                <a:gd name="T48" fmla="*/ 56 w 745"/>
                <a:gd name="T49" fmla="*/ 995 h 1226"/>
                <a:gd name="T50" fmla="*/ 36 w 745"/>
                <a:gd name="T51" fmla="*/ 1069 h 1226"/>
                <a:gd name="T52" fmla="*/ 16 w 745"/>
                <a:gd name="T53" fmla="*/ 1145 h 1226"/>
                <a:gd name="T54" fmla="*/ 0 w 745"/>
                <a:gd name="T55" fmla="*/ 1226 h 1226"/>
                <a:gd name="T56" fmla="*/ 0 w 745"/>
                <a:gd name="T57" fmla="*/ 1226 h 1226"/>
                <a:gd name="T58" fmla="*/ 18 w 745"/>
                <a:gd name="T59" fmla="*/ 1216 h 1226"/>
                <a:gd name="T60" fmla="*/ 38 w 745"/>
                <a:gd name="T61" fmla="*/ 1206 h 1226"/>
                <a:gd name="T62" fmla="*/ 64 w 745"/>
                <a:gd name="T63" fmla="*/ 1194 h 1226"/>
                <a:gd name="T64" fmla="*/ 99 w 745"/>
                <a:gd name="T65" fmla="*/ 1179 h 1226"/>
                <a:gd name="T66" fmla="*/ 138 w 745"/>
                <a:gd name="T67" fmla="*/ 1166 h 1226"/>
                <a:gd name="T68" fmla="*/ 183 w 745"/>
                <a:gd name="T69" fmla="*/ 1152 h 1226"/>
                <a:gd name="T70" fmla="*/ 234 w 745"/>
                <a:gd name="T71" fmla="*/ 1140 h 1226"/>
                <a:gd name="T72" fmla="*/ 288 w 745"/>
                <a:gd name="T73" fmla="*/ 1132 h 1226"/>
                <a:gd name="T74" fmla="*/ 316 w 745"/>
                <a:gd name="T75" fmla="*/ 1127 h 1226"/>
                <a:gd name="T76" fmla="*/ 345 w 745"/>
                <a:gd name="T77" fmla="*/ 1125 h 1226"/>
                <a:gd name="T78" fmla="*/ 377 w 745"/>
                <a:gd name="T79" fmla="*/ 1124 h 1226"/>
                <a:gd name="T80" fmla="*/ 408 w 745"/>
                <a:gd name="T81" fmla="*/ 1124 h 1226"/>
                <a:gd name="T82" fmla="*/ 439 w 745"/>
                <a:gd name="T83" fmla="*/ 1125 h 1226"/>
                <a:gd name="T84" fmla="*/ 472 w 745"/>
                <a:gd name="T85" fmla="*/ 1128 h 1226"/>
                <a:gd name="T86" fmla="*/ 505 w 745"/>
                <a:gd name="T87" fmla="*/ 1133 h 1226"/>
                <a:gd name="T88" fmla="*/ 538 w 745"/>
                <a:gd name="T89" fmla="*/ 1140 h 1226"/>
                <a:gd name="T90" fmla="*/ 572 w 745"/>
                <a:gd name="T91" fmla="*/ 1148 h 1226"/>
                <a:gd name="T92" fmla="*/ 605 w 745"/>
                <a:gd name="T93" fmla="*/ 1158 h 1226"/>
                <a:gd name="T94" fmla="*/ 640 w 745"/>
                <a:gd name="T95" fmla="*/ 1171 h 1226"/>
                <a:gd name="T96" fmla="*/ 674 w 745"/>
                <a:gd name="T97" fmla="*/ 1184 h 1226"/>
                <a:gd name="T98" fmla="*/ 711 w 745"/>
                <a:gd name="T99" fmla="*/ 1202 h 1226"/>
                <a:gd name="T100" fmla="*/ 745 w 745"/>
                <a:gd name="T101" fmla="*/ 1222 h 1226"/>
                <a:gd name="T102" fmla="*/ 745 w 745"/>
                <a:gd name="T103" fmla="*/ 1222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45" h="1226">
                  <a:moveTo>
                    <a:pt x="745" y="1222"/>
                  </a:moveTo>
                  <a:lnTo>
                    <a:pt x="745" y="0"/>
                  </a:lnTo>
                  <a:lnTo>
                    <a:pt x="745" y="0"/>
                  </a:lnTo>
                  <a:lnTo>
                    <a:pt x="719" y="17"/>
                  </a:lnTo>
                  <a:lnTo>
                    <a:pt x="689" y="40"/>
                  </a:lnTo>
                  <a:lnTo>
                    <a:pt x="651" y="69"/>
                  </a:lnTo>
                  <a:lnTo>
                    <a:pt x="605" y="110"/>
                  </a:lnTo>
                  <a:lnTo>
                    <a:pt x="553" y="160"/>
                  </a:lnTo>
                  <a:lnTo>
                    <a:pt x="523" y="188"/>
                  </a:lnTo>
                  <a:lnTo>
                    <a:pt x="495" y="219"/>
                  </a:lnTo>
                  <a:lnTo>
                    <a:pt x="464" y="252"/>
                  </a:lnTo>
                  <a:lnTo>
                    <a:pt x="433" y="288"/>
                  </a:lnTo>
                  <a:lnTo>
                    <a:pt x="401" y="326"/>
                  </a:lnTo>
                  <a:lnTo>
                    <a:pt x="370" y="367"/>
                  </a:lnTo>
                  <a:lnTo>
                    <a:pt x="339" y="410"/>
                  </a:lnTo>
                  <a:lnTo>
                    <a:pt x="308" y="456"/>
                  </a:lnTo>
                  <a:lnTo>
                    <a:pt x="276" y="505"/>
                  </a:lnTo>
                  <a:lnTo>
                    <a:pt x="245" y="556"/>
                  </a:lnTo>
                  <a:lnTo>
                    <a:pt x="216" y="610"/>
                  </a:lnTo>
                  <a:lnTo>
                    <a:pt x="186" y="668"/>
                  </a:lnTo>
                  <a:lnTo>
                    <a:pt x="156" y="727"/>
                  </a:lnTo>
                  <a:lnTo>
                    <a:pt x="130" y="790"/>
                  </a:lnTo>
                  <a:lnTo>
                    <a:pt x="104" y="855"/>
                  </a:lnTo>
                  <a:lnTo>
                    <a:pt x="79" y="923"/>
                  </a:lnTo>
                  <a:lnTo>
                    <a:pt x="56" y="995"/>
                  </a:lnTo>
                  <a:lnTo>
                    <a:pt x="36" y="1069"/>
                  </a:lnTo>
                  <a:lnTo>
                    <a:pt x="16" y="1145"/>
                  </a:lnTo>
                  <a:lnTo>
                    <a:pt x="0" y="1226"/>
                  </a:lnTo>
                  <a:lnTo>
                    <a:pt x="0" y="1226"/>
                  </a:lnTo>
                  <a:lnTo>
                    <a:pt x="18" y="1216"/>
                  </a:lnTo>
                  <a:lnTo>
                    <a:pt x="38" y="1206"/>
                  </a:lnTo>
                  <a:lnTo>
                    <a:pt x="64" y="1194"/>
                  </a:lnTo>
                  <a:lnTo>
                    <a:pt x="99" y="1179"/>
                  </a:lnTo>
                  <a:lnTo>
                    <a:pt x="138" y="1166"/>
                  </a:lnTo>
                  <a:lnTo>
                    <a:pt x="183" y="1152"/>
                  </a:lnTo>
                  <a:lnTo>
                    <a:pt x="234" y="1140"/>
                  </a:lnTo>
                  <a:lnTo>
                    <a:pt x="288" y="1132"/>
                  </a:lnTo>
                  <a:lnTo>
                    <a:pt x="316" y="1127"/>
                  </a:lnTo>
                  <a:lnTo>
                    <a:pt x="345" y="1125"/>
                  </a:lnTo>
                  <a:lnTo>
                    <a:pt x="377" y="1124"/>
                  </a:lnTo>
                  <a:lnTo>
                    <a:pt x="408" y="1124"/>
                  </a:lnTo>
                  <a:lnTo>
                    <a:pt x="439" y="1125"/>
                  </a:lnTo>
                  <a:lnTo>
                    <a:pt x="472" y="1128"/>
                  </a:lnTo>
                  <a:lnTo>
                    <a:pt x="505" y="1133"/>
                  </a:lnTo>
                  <a:lnTo>
                    <a:pt x="538" y="1140"/>
                  </a:lnTo>
                  <a:lnTo>
                    <a:pt x="572" y="1148"/>
                  </a:lnTo>
                  <a:lnTo>
                    <a:pt x="605" y="1158"/>
                  </a:lnTo>
                  <a:lnTo>
                    <a:pt x="640" y="1171"/>
                  </a:lnTo>
                  <a:lnTo>
                    <a:pt x="674" y="1184"/>
                  </a:lnTo>
                  <a:lnTo>
                    <a:pt x="711" y="1202"/>
                  </a:lnTo>
                  <a:lnTo>
                    <a:pt x="745" y="1222"/>
                  </a:lnTo>
                  <a:lnTo>
                    <a:pt x="745" y="1222"/>
                  </a:lnTo>
                  <a:close/>
                </a:path>
              </a:pathLst>
            </a:custGeom>
            <a:solidFill>
              <a:srgbClr val="569BBE"/>
            </a:solidFill>
            <a:ln w="6350">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49" name="Freeform 6"/>
            <p:cNvSpPr>
              <a:spLocks/>
            </p:cNvSpPr>
            <p:nvPr/>
          </p:nvSpPr>
          <p:spPr bwMode="auto">
            <a:xfrm>
              <a:off x="-152400" y="475874"/>
              <a:ext cx="2402072" cy="1826886"/>
            </a:xfrm>
            <a:custGeom>
              <a:avLst/>
              <a:gdLst>
                <a:gd name="T0" fmla="*/ 869 w 1612"/>
                <a:gd name="T1" fmla="*/ 1226 h 1226"/>
                <a:gd name="T2" fmla="*/ 903 w 1612"/>
                <a:gd name="T3" fmla="*/ 1069 h 1226"/>
                <a:gd name="T4" fmla="*/ 947 w 1612"/>
                <a:gd name="T5" fmla="*/ 923 h 1226"/>
                <a:gd name="T6" fmla="*/ 997 w 1612"/>
                <a:gd name="T7" fmla="*/ 790 h 1226"/>
                <a:gd name="T8" fmla="*/ 1053 w 1612"/>
                <a:gd name="T9" fmla="*/ 668 h 1226"/>
                <a:gd name="T10" fmla="*/ 1112 w 1612"/>
                <a:gd name="T11" fmla="*/ 556 h 1226"/>
                <a:gd name="T12" fmla="*/ 1174 w 1612"/>
                <a:gd name="T13" fmla="*/ 456 h 1226"/>
                <a:gd name="T14" fmla="*/ 1239 w 1612"/>
                <a:gd name="T15" fmla="*/ 367 h 1226"/>
                <a:gd name="T16" fmla="*/ 1301 w 1612"/>
                <a:gd name="T17" fmla="*/ 288 h 1226"/>
                <a:gd name="T18" fmla="*/ 1362 w 1612"/>
                <a:gd name="T19" fmla="*/ 219 h 1226"/>
                <a:gd name="T20" fmla="*/ 1420 w 1612"/>
                <a:gd name="T21" fmla="*/ 160 h 1226"/>
                <a:gd name="T22" fmla="*/ 1518 w 1612"/>
                <a:gd name="T23" fmla="*/ 69 h 1226"/>
                <a:gd name="T24" fmla="*/ 1587 w 1612"/>
                <a:gd name="T25" fmla="*/ 17 h 1226"/>
                <a:gd name="T26" fmla="*/ 1612 w 1612"/>
                <a:gd name="T27" fmla="*/ 0 h 1226"/>
                <a:gd name="T28" fmla="*/ 1561 w 1612"/>
                <a:gd name="T29" fmla="*/ 4 h 1226"/>
                <a:gd name="T30" fmla="*/ 1420 w 1612"/>
                <a:gd name="T31" fmla="*/ 23 h 1226"/>
                <a:gd name="T32" fmla="*/ 1323 w 1612"/>
                <a:gd name="T33" fmla="*/ 43 h 1226"/>
                <a:gd name="T34" fmla="*/ 1212 w 1612"/>
                <a:gd name="T35" fmla="*/ 71 h 1226"/>
                <a:gd name="T36" fmla="*/ 1092 w 1612"/>
                <a:gd name="T37" fmla="*/ 110 h 1226"/>
                <a:gd name="T38" fmla="*/ 962 w 1612"/>
                <a:gd name="T39" fmla="*/ 161 h 1226"/>
                <a:gd name="T40" fmla="*/ 829 w 1612"/>
                <a:gd name="T41" fmla="*/ 227 h 1226"/>
                <a:gd name="T42" fmla="*/ 694 w 1612"/>
                <a:gd name="T43" fmla="*/ 308 h 1226"/>
                <a:gd name="T44" fmla="*/ 592 w 1612"/>
                <a:gd name="T45" fmla="*/ 379 h 1226"/>
                <a:gd name="T46" fmla="*/ 526 w 1612"/>
                <a:gd name="T47" fmla="*/ 431 h 1226"/>
                <a:gd name="T48" fmla="*/ 461 w 1612"/>
                <a:gd name="T49" fmla="*/ 489 h 1226"/>
                <a:gd name="T50" fmla="*/ 396 w 1612"/>
                <a:gd name="T51" fmla="*/ 553 h 1226"/>
                <a:gd name="T52" fmla="*/ 334 w 1612"/>
                <a:gd name="T53" fmla="*/ 620 h 1226"/>
                <a:gd name="T54" fmla="*/ 275 w 1612"/>
                <a:gd name="T55" fmla="*/ 694 h 1226"/>
                <a:gd name="T56" fmla="*/ 217 w 1612"/>
                <a:gd name="T57" fmla="*/ 773 h 1226"/>
                <a:gd name="T58" fmla="*/ 163 w 1612"/>
                <a:gd name="T59" fmla="*/ 857 h 1226"/>
                <a:gd name="T60" fmla="*/ 112 w 1612"/>
                <a:gd name="T61" fmla="*/ 948 h 1226"/>
                <a:gd name="T62" fmla="*/ 64 w 1612"/>
                <a:gd name="T63" fmla="*/ 1045 h 1226"/>
                <a:gd name="T64" fmla="*/ 20 w 1612"/>
                <a:gd name="T65" fmla="*/ 1148 h 1226"/>
                <a:gd name="T66" fmla="*/ 0 w 1612"/>
                <a:gd name="T67" fmla="*/ 1202 h 1226"/>
                <a:gd name="T68" fmla="*/ 76 w 1612"/>
                <a:gd name="T69" fmla="*/ 1186 h 1226"/>
                <a:gd name="T70" fmla="*/ 161 w 1612"/>
                <a:gd name="T71" fmla="*/ 1173 h 1226"/>
                <a:gd name="T72" fmla="*/ 273 w 1612"/>
                <a:gd name="T73" fmla="*/ 1160 h 1226"/>
                <a:gd name="T74" fmla="*/ 405 w 1612"/>
                <a:gd name="T75" fmla="*/ 1155 h 1226"/>
                <a:gd name="T76" fmla="*/ 553 w 1612"/>
                <a:gd name="T77" fmla="*/ 1161 h 1226"/>
                <a:gd name="T78" fmla="*/ 630 w 1612"/>
                <a:gd name="T79" fmla="*/ 1170 h 1226"/>
                <a:gd name="T80" fmla="*/ 707 w 1612"/>
                <a:gd name="T81" fmla="*/ 1183 h 1226"/>
                <a:gd name="T82" fmla="*/ 788 w 1612"/>
                <a:gd name="T83" fmla="*/ 1201 h 1226"/>
                <a:gd name="T84" fmla="*/ 869 w 1612"/>
                <a:gd name="T85" fmla="*/ 1226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12" h="1226">
                  <a:moveTo>
                    <a:pt x="869" y="1226"/>
                  </a:moveTo>
                  <a:lnTo>
                    <a:pt x="869" y="1226"/>
                  </a:lnTo>
                  <a:lnTo>
                    <a:pt x="885" y="1145"/>
                  </a:lnTo>
                  <a:lnTo>
                    <a:pt x="903" y="1069"/>
                  </a:lnTo>
                  <a:lnTo>
                    <a:pt x="924" y="995"/>
                  </a:lnTo>
                  <a:lnTo>
                    <a:pt x="947" y="923"/>
                  </a:lnTo>
                  <a:lnTo>
                    <a:pt x="970" y="855"/>
                  </a:lnTo>
                  <a:lnTo>
                    <a:pt x="997" y="790"/>
                  </a:lnTo>
                  <a:lnTo>
                    <a:pt x="1025" y="727"/>
                  </a:lnTo>
                  <a:lnTo>
                    <a:pt x="1053" y="668"/>
                  </a:lnTo>
                  <a:lnTo>
                    <a:pt x="1082" y="610"/>
                  </a:lnTo>
                  <a:lnTo>
                    <a:pt x="1112" y="556"/>
                  </a:lnTo>
                  <a:lnTo>
                    <a:pt x="1143" y="505"/>
                  </a:lnTo>
                  <a:lnTo>
                    <a:pt x="1174" y="456"/>
                  </a:lnTo>
                  <a:lnTo>
                    <a:pt x="1206" y="410"/>
                  </a:lnTo>
                  <a:lnTo>
                    <a:pt x="1239" y="367"/>
                  </a:lnTo>
                  <a:lnTo>
                    <a:pt x="1270" y="326"/>
                  </a:lnTo>
                  <a:lnTo>
                    <a:pt x="1301" y="288"/>
                  </a:lnTo>
                  <a:lnTo>
                    <a:pt x="1332" y="252"/>
                  </a:lnTo>
                  <a:lnTo>
                    <a:pt x="1362" y="219"/>
                  </a:lnTo>
                  <a:lnTo>
                    <a:pt x="1392" y="188"/>
                  </a:lnTo>
                  <a:lnTo>
                    <a:pt x="1420" y="160"/>
                  </a:lnTo>
                  <a:lnTo>
                    <a:pt x="1472" y="110"/>
                  </a:lnTo>
                  <a:lnTo>
                    <a:pt x="1518" y="69"/>
                  </a:lnTo>
                  <a:lnTo>
                    <a:pt x="1558" y="40"/>
                  </a:lnTo>
                  <a:lnTo>
                    <a:pt x="1587" y="17"/>
                  </a:lnTo>
                  <a:lnTo>
                    <a:pt x="1612" y="0"/>
                  </a:lnTo>
                  <a:lnTo>
                    <a:pt x="1612" y="0"/>
                  </a:lnTo>
                  <a:lnTo>
                    <a:pt x="1599" y="0"/>
                  </a:lnTo>
                  <a:lnTo>
                    <a:pt x="1561" y="4"/>
                  </a:lnTo>
                  <a:lnTo>
                    <a:pt x="1500" y="10"/>
                  </a:lnTo>
                  <a:lnTo>
                    <a:pt x="1420" y="23"/>
                  </a:lnTo>
                  <a:lnTo>
                    <a:pt x="1373" y="31"/>
                  </a:lnTo>
                  <a:lnTo>
                    <a:pt x="1323" y="43"/>
                  </a:lnTo>
                  <a:lnTo>
                    <a:pt x="1268" y="56"/>
                  </a:lnTo>
                  <a:lnTo>
                    <a:pt x="1212" y="71"/>
                  </a:lnTo>
                  <a:lnTo>
                    <a:pt x="1153" y="89"/>
                  </a:lnTo>
                  <a:lnTo>
                    <a:pt x="1092" y="110"/>
                  </a:lnTo>
                  <a:lnTo>
                    <a:pt x="1028" y="135"/>
                  </a:lnTo>
                  <a:lnTo>
                    <a:pt x="962" y="161"/>
                  </a:lnTo>
                  <a:lnTo>
                    <a:pt x="896" y="193"/>
                  </a:lnTo>
                  <a:lnTo>
                    <a:pt x="829" y="227"/>
                  </a:lnTo>
                  <a:lnTo>
                    <a:pt x="762" y="265"/>
                  </a:lnTo>
                  <a:lnTo>
                    <a:pt x="694" y="308"/>
                  </a:lnTo>
                  <a:lnTo>
                    <a:pt x="627" y="354"/>
                  </a:lnTo>
                  <a:lnTo>
                    <a:pt x="592" y="379"/>
                  </a:lnTo>
                  <a:lnTo>
                    <a:pt x="559" y="405"/>
                  </a:lnTo>
                  <a:lnTo>
                    <a:pt x="526" y="431"/>
                  </a:lnTo>
                  <a:lnTo>
                    <a:pt x="493" y="461"/>
                  </a:lnTo>
                  <a:lnTo>
                    <a:pt x="461" y="489"/>
                  </a:lnTo>
                  <a:lnTo>
                    <a:pt x="428" y="520"/>
                  </a:lnTo>
                  <a:lnTo>
                    <a:pt x="396" y="553"/>
                  </a:lnTo>
                  <a:lnTo>
                    <a:pt x="365" y="586"/>
                  </a:lnTo>
                  <a:lnTo>
                    <a:pt x="334" y="620"/>
                  </a:lnTo>
                  <a:lnTo>
                    <a:pt x="304" y="656"/>
                  </a:lnTo>
                  <a:lnTo>
                    <a:pt x="275" y="694"/>
                  </a:lnTo>
                  <a:lnTo>
                    <a:pt x="245" y="732"/>
                  </a:lnTo>
                  <a:lnTo>
                    <a:pt x="217" y="773"/>
                  </a:lnTo>
                  <a:lnTo>
                    <a:pt x="189" y="814"/>
                  </a:lnTo>
                  <a:lnTo>
                    <a:pt x="163" y="857"/>
                  </a:lnTo>
                  <a:lnTo>
                    <a:pt x="137" y="902"/>
                  </a:lnTo>
                  <a:lnTo>
                    <a:pt x="112" y="948"/>
                  </a:lnTo>
                  <a:lnTo>
                    <a:pt x="87" y="995"/>
                  </a:lnTo>
                  <a:lnTo>
                    <a:pt x="64" y="1045"/>
                  </a:lnTo>
                  <a:lnTo>
                    <a:pt x="41" y="1096"/>
                  </a:lnTo>
                  <a:lnTo>
                    <a:pt x="20" y="1148"/>
                  </a:lnTo>
                  <a:lnTo>
                    <a:pt x="0" y="1202"/>
                  </a:lnTo>
                  <a:lnTo>
                    <a:pt x="0" y="1202"/>
                  </a:lnTo>
                  <a:lnTo>
                    <a:pt x="20" y="1198"/>
                  </a:lnTo>
                  <a:lnTo>
                    <a:pt x="76" y="1186"/>
                  </a:lnTo>
                  <a:lnTo>
                    <a:pt x="115" y="1179"/>
                  </a:lnTo>
                  <a:lnTo>
                    <a:pt x="161" y="1173"/>
                  </a:lnTo>
                  <a:lnTo>
                    <a:pt x="215" y="1166"/>
                  </a:lnTo>
                  <a:lnTo>
                    <a:pt x="273" y="1160"/>
                  </a:lnTo>
                  <a:lnTo>
                    <a:pt x="337" y="1156"/>
                  </a:lnTo>
                  <a:lnTo>
                    <a:pt x="405" y="1155"/>
                  </a:lnTo>
                  <a:lnTo>
                    <a:pt x="477" y="1156"/>
                  </a:lnTo>
                  <a:lnTo>
                    <a:pt x="553" y="1161"/>
                  </a:lnTo>
                  <a:lnTo>
                    <a:pt x="591" y="1165"/>
                  </a:lnTo>
                  <a:lnTo>
                    <a:pt x="630" y="1170"/>
                  </a:lnTo>
                  <a:lnTo>
                    <a:pt x="668" y="1176"/>
                  </a:lnTo>
                  <a:lnTo>
                    <a:pt x="707" y="1183"/>
                  </a:lnTo>
                  <a:lnTo>
                    <a:pt x="748" y="1191"/>
                  </a:lnTo>
                  <a:lnTo>
                    <a:pt x="788" y="1201"/>
                  </a:lnTo>
                  <a:lnTo>
                    <a:pt x="827" y="1212"/>
                  </a:lnTo>
                  <a:lnTo>
                    <a:pt x="869" y="1226"/>
                  </a:lnTo>
                  <a:lnTo>
                    <a:pt x="869" y="1226"/>
                  </a:lnTo>
                  <a:close/>
                </a:path>
              </a:pathLst>
            </a:custGeom>
            <a:solidFill>
              <a:srgbClr val="E7A614"/>
            </a:solidFill>
            <a:ln w="6350">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50" name="Freeform 7"/>
            <p:cNvSpPr>
              <a:spLocks/>
            </p:cNvSpPr>
            <p:nvPr/>
          </p:nvSpPr>
          <p:spPr bwMode="auto">
            <a:xfrm>
              <a:off x="2535775" y="475874"/>
              <a:ext cx="1108649" cy="1826886"/>
            </a:xfrm>
            <a:custGeom>
              <a:avLst/>
              <a:gdLst>
                <a:gd name="T0" fmla="*/ 0 w 744"/>
                <a:gd name="T1" fmla="*/ 1222 h 1226"/>
                <a:gd name="T2" fmla="*/ 0 w 744"/>
                <a:gd name="T3" fmla="*/ 0 h 1226"/>
                <a:gd name="T4" fmla="*/ 0 w 744"/>
                <a:gd name="T5" fmla="*/ 0 h 1226"/>
                <a:gd name="T6" fmla="*/ 25 w 744"/>
                <a:gd name="T7" fmla="*/ 17 h 1226"/>
                <a:gd name="T8" fmla="*/ 55 w 744"/>
                <a:gd name="T9" fmla="*/ 40 h 1226"/>
                <a:gd name="T10" fmla="*/ 94 w 744"/>
                <a:gd name="T11" fmla="*/ 69 h 1226"/>
                <a:gd name="T12" fmla="*/ 140 w 744"/>
                <a:gd name="T13" fmla="*/ 110 h 1226"/>
                <a:gd name="T14" fmla="*/ 193 w 744"/>
                <a:gd name="T15" fmla="*/ 160 h 1226"/>
                <a:gd name="T16" fmla="*/ 221 w 744"/>
                <a:gd name="T17" fmla="*/ 188 h 1226"/>
                <a:gd name="T18" fmla="*/ 250 w 744"/>
                <a:gd name="T19" fmla="*/ 219 h 1226"/>
                <a:gd name="T20" fmla="*/ 280 w 744"/>
                <a:gd name="T21" fmla="*/ 252 h 1226"/>
                <a:gd name="T22" fmla="*/ 311 w 744"/>
                <a:gd name="T23" fmla="*/ 288 h 1226"/>
                <a:gd name="T24" fmla="*/ 343 w 744"/>
                <a:gd name="T25" fmla="*/ 326 h 1226"/>
                <a:gd name="T26" fmla="*/ 374 w 744"/>
                <a:gd name="T27" fmla="*/ 367 h 1226"/>
                <a:gd name="T28" fmla="*/ 407 w 744"/>
                <a:gd name="T29" fmla="*/ 410 h 1226"/>
                <a:gd name="T30" fmla="*/ 438 w 744"/>
                <a:gd name="T31" fmla="*/ 456 h 1226"/>
                <a:gd name="T32" fmla="*/ 469 w 744"/>
                <a:gd name="T33" fmla="*/ 505 h 1226"/>
                <a:gd name="T34" fmla="*/ 501 w 744"/>
                <a:gd name="T35" fmla="*/ 556 h 1226"/>
                <a:gd name="T36" fmla="*/ 530 w 744"/>
                <a:gd name="T37" fmla="*/ 610 h 1226"/>
                <a:gd name="T38" fmla="*/ 560 w 744"/>
                <a:gd name="T39" fmla="*/ 668 h 1226"/>
                <a:gd name="T40" fmla="*/ 588 w 744"/>
                <a:gd name="T41" fmla="*/ 727 h 1226"/>
                <a:gd name="T42" fmla="*/ 616 w 744"/>
                <a:gd name="T43" fmla="*/ 790 h 1226"/>
                <a:gd name="T44" fmla="*/ 642 w 744"/>
                <a:gd name="T45" fmla="*/ 855 h 1226"/>
                <a:gd name="T46" fmla="*/ 665 w 744"/>
                <a:gd name="T47" fmla="*/ 923 h 1226"/>
                <a:gd name="T48" fmla="*/ 688 w 744"/>
                <a:gd name="T49" fmla="*/ 995 h 1226"/>
                <a:gd name="T50" fmla="*/ 709 w 744"/>
                <a:gd name="T51" fmla="*/ 1069 h 1226"/>
                <a:gd name="T52" fmla="*/ 728 w 744"/>
                <a:gd name="T53" fmla="*/ 1145 h 1226"/>
                <a:gd name="T54" fmla="*/ 744 w 744"/>
                <a:gd name="T55" fmla="*/ 1226 h 1226"/>
                <a:gd name="T56" fmla="*/ 744 w 744"/>
                <a:gd name="T57" fmla="*/ 1226 h 1226"/>
                <a:gd name="T58" fmla="*/ 728 w 744"/>
                <a:gd name="T59" fmla="*/ 1216 h 1226"/>
                <a:gd name="T60" fmla="*/ 708 w 744"/>
                <a:gd name="T61" fmla="*/ 1206 h 1226"/>
                <a:gd name="T62" fmla="*/ 680 w 744"/>
                <a:gd name="T63" fmla="*/ 1194 h 1226"/>
                <a:gd name="T64" fmla="*/ 647 w 744"/>
                <a:gd name="T65" fmla="*/ 1179 h 1226"/>
                <a:gd name="T66" fmla="*/ 607 w 744"/>
                <a:gd name="T67" fmla="*/ 1166 h 1226"/>
                <a:gd name="T68" fmla="*/ 561 w 744"/>
                <a:gd name="T69" fmla="*/ 1152 h 1226"/>
                <a:gd name="T70" fmla="*/ 512 w 744"/>
                <a:gd name="T71" fmla="*/ 1140 h 1226"/>
                <a:gd name="T72" fmla="*/ 458 w 744"/>
                <a:gd name="T73" fmla="*/ 1132 h 1226"/>
                <a:gd name="T74" fmla="*/ 428 w 744"/>
                <a:gd name="T75" fmla="*/ 1127 h 1226"/>
                <a:gd name="T76" fmla="*/ 399 w 744"/>
                <a:gd name="T77" fmla="*/ 1125 h 1226"/>
                <a:gd name="T78" fmla="*/ 369 w 744"/>
                <a:gd name="T79" fmla="*/ 1124 h 1226"/>
                <a:gd name="T80" fmla="*/ 338 w 744"/>
                <a:gd name="T81" fmla="*/ 1124 h 1226"/>
                <a:gd name="T82" fmla="*/ 306 w 744"/>
                <a:gd name="T83" fmla="*/ 1125 h 1226"/>
                <a:gd name="T84" fmla="*/ 274 w 744"/>
                <a:gd name="T85" fmla="*/ 1128 h 1226"/>
                <a:gd name="T86" fmla="*/ 241 w 744"/>
                <a:gd name="T87" fmla="*/ 1133 h 1226"/>
                <a:gd name="T88" fmla="*/ 206 w 744"/>
                <a:gd name="T89" fmla="*/ 1140 h 1226"/>
                <a:gd name="T90" fmla="*/ 173 w 744"/>
                <a:gd name="T91" fmla="*/ 1148 h 1226"/>
                <a:gd name="T92" fmla="*/ 139 w 744"/>
                <a:gd name="T93" fmla="*/ 1158 h 1226"/>
                <a:gd name="T94" fmla="*/ 104 w 744"/>
                <a:gd name="T95" fmla="*/ 1171 h 1226"/>
                <a:gd name="T96" fmla="*/ 70 w 744"/>
                <a:gd name="T97" fmla="*/ 1184 h 1226"/>
                <a:gd name="T98" fmla="*/ 35 w 744"/>
                <a:gd name="T99" fmla="*/ 1202 h 1226"/>
                <a:gd name="T100" fmla="*/ 0 w 744"/>
                <a:gd name="T101" fmla="*/ 1222 h 1226"/>
                <a:gd name="T102" fmla="*/ 0 w 744"/>
                <a:gd name="T103" fmla="*/ 1222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44" h="1226">
                  <a:moveTo>
                    <a:pt x="0" y="1222"/>
                  </a:moveTo>
                  <a:lnTo>
                    <a:pt x="0" y="0"/>
                  </a:lnTo>
                  <a:lnTo>
                    <a:pt x="0" y="0"/>
                  </a:lnTo>
                  <a:lnTo>
                    <a:pt x="25" y="17"/>
                  </a:lnTo>
                  <a:lnTo>
                    <a:pt x="55" y="40"/>
                  </a:lnTo>
                  <a:lnTo>
                    <a:pt x="94" y="69"/>
                  </a:lnTo>
                  <a:lnTo>
                    <a:pt x="140" y="110"/>
                  </a:lnTo>
                  <a:lnTo>
                    <a:pt x="193" y="160"/>
                  </a:lnTo>
                  <a:lnTo>
                    <a:pt x="221" y="188"/>
                  </a:lnTo>
                  <a:lnTo>
                    <a:pt x="250" y="219"/>
                  </a:lnTo>
                  <a:lnTo>
                    <a:pt x="280" y="252"/>
                  </a:lnTo>
                  <a:lnTo>
                    <a:pt x="311" y="288"/>
                  </a:lnTo>
                  <a:lnTo>
                    <a:pt x="343" y="326"/>
                  </a:lnTo>
                  <a:lnTo>
                    <a:pt x="374" y="367"/>
                  </a:lnTo>
                  <a:lnTo>
                    <a:pt x="407" y="410"/>
                  </a:lnTo>
                  <a:lnTo>
                    <a:pt x="438" y="456"/>
                  </a:lnTo>
                  <a:lnTo>
                    <a:pt x="469" y="505"/>
                  </a:lnTo>
                  <a:lnTo>
                    <a:pt x="501" y="556"/>
                  </a:lnTo>
                  <a:lnTo>
                    <a:pt x="530" y="610"/>
                  </a:lnTo>
                  <a:lnTo>
                    <a:pt x="560" y="668"/>
                  </a:lnTo>
                  <a:lnTo>
                    <a:pt x="588" y="727"/>
                  </a:lnTo>
                  <a:lnTo>
                    <a:pt x="616" y="790"/>
                  </a:lnTo>
                  <a:lnTo>
                    <a:pt x="642" y="855"/>
                  </a:lnTo>
                  <a:lnTo>
                    <a:pt x="665" y="923"/>
                  </a:lnTo>
                  <a:lnTo>
                    <a:pt x="688" y="995"/>
                  </a:lnTo>
                  <a:lnTo>
                    <a:pt x="709" y="1069"/>
                  </a:lnTo>
                  <a:lnTo>
                    <a:pt x="728" y="1145"/>
                  </a:lnTo>
                  <a:lnTo>
                    <a:pt x="744" y="1226"/>
                  </a:lnTo>
                  <a:lnTo>
                    <a:pt x="744" y="1226"/>
                  </a:lnTo>
                  <a:lnTo>
                    <a:pt x="728" y="1216"/>
                  </a:lnTo>
                  <a:lnTo>
                    <a:pt x="708" y="1206"/>
                  </a:lnTo>
                  <a:lnTo>
                    <a:pt x="680" y="1194"/>
                  </a:lnTo>
                  <a:lnTo>
                    <a:pt x="647" y="1179"/>
                  </a:lnTo>
                  <a:lnTo>
                    <a:pt x="607" y="1166"/>
                  </a:lnTo>
                  <a:lnTo>
                    <a:pt x="561" y="1152"/>
                  </a:lnTo>
                  <a:lnTo>
                    <a:pt x="512" y="1140"/>
                  </a:lnTo>
                  <a:lnTo>
                    <a:pt x="458" y="1132"/>
                  </a:lnTo>
                  <a:lnTo>
                    <a:pt x="428" y="1127"/>
                  </a:lnTo>
                  <a:lnTo>
                    <a:pt x="399" y="1125"/>
                  </a:lnTo>
                  <a:lnTo>
                    <a:pt x="369" y="1124"/>
                  </a:lnTo>
                  <a:lnTo>
                    <a:pt x="338" y="1124"/>
                  </a:lnTo>
                  <a:lnTo>
                    <a:pt x="306" y="1125"/>
                  </a:lnTo>
                  <a:lnTo>
                    <a:pt x="274" y="1128"/>
                  </a:lnTo>
                  <a:lnTo>
                    <a:pt x="241" y="1133"/>
                  </a:lnTo>
                  <a:lnTo>
                    <a:pt x="206" y="1140"/>
                  </a:lnTo>
                  <a:lnTo>
                    <a:pt x="173" y="1148"/>
                  </a:lnTo>
                  <a:lnTo>
                    <a:pt x="139" y="1158"/>
                  </a:lnTo>
                  <a:lnTo>
                    <a:pt x="104" y="1171"/>
                  </a:lnTo>
                  <a:lnTo>
                    <a:pt x="70" y="1184"/>
                  </a:lnTo>
                  <a:lnTo>
                    <a:pt x="35" y="1202"/>
                  </a:lnTo>
                  <a:lnTo>
                    <a:pt x="0" y="1222"/>
                  </a:lnTo>
                  <a:lnTo>
                    <a:pt x="0" y="1222"/>
                  </a:lnTo>
                  <a:close/>
                </a:path>
              </a:pathLst>
            </a:custGeom>
            <a:solidFill>
              <a:srgbClr val="C5A901"/>
            </a:solidFill>
            <a:ln w="6350">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51" name="Freeform 8"/>
            <p:cNvSpPr>
              <a:spLocks/>
            </p:cNvSpPr>
            <p:nvPr/>
          </p:nvSpPr>
          <p:spPr bwMode="auto">
            <a:xfrm>
              <a:off x="2663925" y="475874"/>
              <a:ext cx="2402072" cy="1826886"/>
            </a:xfrm>
            <a:custGeom>
              <a:avLst/>
              <a:gdLst>
                <a:gd name="T0" fmla="*/ 745 w 1612"/>
                <a:gd name="T1" fmla="*/ 1226 h 1226"/>
                <a:gd name="T2" fmla="*/ 709 w 1612"/>
                <a:gd name="T3" fmla="*/ 1069 h 1226"/>
                <a:gd name="T4" fmla="*/ 666 w 1612"/>
                <a:gd name="T5" fmla="*/ 923 h 1226"/>
                <a:gd name="T6" fmla="*/ 615 w 1612"/>
                <a:gd name="T7" fmla="*/ 790 h 1226"/>
                <a:gd name="T8" fmla="*/ 561 w 1612"/>
                <a:gd name="T9" fmla="*/ 668 h 1226"/>
                <a:gd name="T10" fmla="*/ 500 w 1612"/>
                <a:gd name="T11" fmla="*/ 556 h 1226"/>
                <a:gd name="T12" fmla="*/ 438 w 1612"/>
                <a:gd name="T13" fmla="*/ 456 h 1226"/>
                <a:gd name="T14" fmla="*/ 375 w 1612"/>
                <a:gd name="T15" fmla="*/ 367 h 1226"/>
                <a:gd name="T16" fmla="*/ 313 w 1612"/>
                <a:gd name="T17" fmla="*/ 288 h 1226"/>
                <a:gd name="T18" fmla="*/ 252 w 1612"/>
                <a:gd name="T19" fmla="*/ 219 h 1226"/>
                <a:gd name="T20" fmla="*/ 194 w 1612"/>
                <a:gd name="T21" fmla="*/ 160 h 1226"/>
                <a:gd name="T22" fmla="*/ 94 w 1612"/>
                <a:gd name="T23" fmla="*/ 69 h 1226"/>
                <a:gd name="T24" fmla="*/ 26 w 1612"/>
                <a:gd name="T25" fmla="*/ 17 h 1226"/>
                <a:gd name="T26" fmla="*/ 0 w 1612"/>
                <a:gd name="T27" fmla="*/ 0 h 1226"/>
                <a:gd name="T28" fmla="*/ 53 w 1612"/>
                <a:gd name="T29" fmla="*/ 4 h 1226"/>
                <a:gd name="T30" fmla="*/ 194 w 1612"/>
                <a:gd name="T31" fmla="*/ 23 h 1226"/>
                <a:gd name="T32" fmla="*/ 291 w 1612"/>
                <a:gd name="T33" fmla="*/ 43 h 1226"/>
                <a:gd name="T34" fmla="*/ 401 w 1612"/>
                <a:gd name="T35" fmla="*/ 71 h 1226"/>
                <a:gd name="T36" fmla="*/ 521 w 1612"/>
                <a:gd name="T37" fmla="*/ 110 h 1226"/>
                <a:gd name="T38" fmla="*/ 650 w 1612"/>
                <a:gd name="T39" fmla="*/ 161 h 1226"/>
                <a:gd name="T40" fmla="*/ 783 w 1612"/>
                <a:gd name="T41" fmla="*/ 227 h 1226"/>
                <a:gd name="T42" fmla="*/ 919 w 1612"/>
                <a:gd name="T43" fmla="*/ 308 h 1226"/>
                <a:gd name="T44" fmla="*/ 1020 w 1612"/>
                <a:gd name="T45" fmla="*/ 379 h 1226"/>
                <a:gd name="T46" fmla="*/ 1087 w 1612"/>
                <a:gd name="T47" fmla="*/ 431 h 1226"/>
                <a:gd name="T48" fmla="*/ 1153 w 1612"/>
                <a:gd name="T49" fmla="*/ 489 h 1226"/>
                <a:gd name="T50" fmla="*/ 1217 w 1612"/>
                <a:gd name="T51" fmla="*/ 553 h 1226"/>
                <a:gd name="T52" fmla="*/ 1278 w 1612"/>
                <a:gd name="T53" fmla="*/ 620 h 1226"/>
                <a:gd name="T54" fmla="*/ 1339 w 1612"/>
                <a:gd name="T55" fmla="*/ 694 h 1226"/>
                <a:gd name="T56" fmla="*/ 1397 w 1612"/>
                <a:gd name="T57" fmla="*/ 773 h 1226"/>
                <a:gd name="T58" fmla="*/ 1451 w 1612"/>
                <a:gd name="T59" fmla="*/ 857 h 1226"/>
                <a:gd name="T60" fmla="*/ 1502 w 1612"/>
                <a:gd name="T61" fmla="*/ 948 h 1226"/>
                <a:gd name="T62" fmla="*/ 1549 w 1612"/>
                <a:gd name="T63" fmla="*/ 1045 h 1226"/>
                <a:gd name="T64" fmla="*/ 1592 w 1612"/>
                <a:gd name="T65" fmla="*/ 1148 h 1226"/>
                <a:gd name="T66" fmla="*/ 1612 w 1612"/>
                <a:gd name="T67" fmla="*/ 1202 h 1226"/>
                <a:gd name="T68" fmla="*/ 1538 w 1612"/>
                <a:gd name="T69" fmla="*/ 1186 h 1226"/>
                <a:gd name="T70" fmla="*/ 1451 w 1612"/>
                <a:gd name="T71" fmla="*/ 1173 h 1226"/>
                <a:gd name="T72" fmla="*/ 1339 w 1612"/>
                <a:gd name="T73" fmla="*/ 1160 h 1226"/>
                <a:gd name="T74" fmla="*/ 1207 w 1612"/>
                <a:gd name="T75" fmla="*/ 1155 h 1226"/>
                <a:gd name="T76" fmla="*/ 1061 w 1612"/>
                <a:gd name="T77" fmla="*/ 1161 h 1226"/>
                <a:gd name="T78" fmla="*/ 984 w 1612"/>
                <a:gd name="T79" fmla="*/ 1170 h 1226"/>
                <a:gd name="T80" fmla="*/ 905 w 1612"/>
                <a:gd name="T81" fmla="*/ 1183 h 1226"/>
                <a:gd name="T82" fmla="*/ 826 w 1612"/>
                <a:gd name="T83" fmla="*/ 1201 h 1226"/>
                <a:gd name="T84" fmla="*/ 745 w 1612"/>
                <a:gd name="T85" fmla="*/ 1226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12" h="1226">
                  <a:moveTo>
                    <a:pt x="745" y="1226"/>
                  </a:moveTo>
                  <a:lnTo>
                    <a:pt x="745" y="1226"/>
                  </a:lnTo>
                  <a:lnTo>
                    <a:pt x="729" y="1145"/>
                  </a:lnTo>
                  <a:lnTo>
                    <a:pt x="709" y="1069"/>
                  </a:lnTo>
                  <a:lnTo>
                    <a:pt x="689" y="995"/>
                  </a:lnTo>
                  <a:lnTo>
                    <a:pt x="666" y="923"/>
                  </a:lnTo>
                  <a:lnTo>
                    <a:pt x="642" y="855"/>
                  </a:lnTo>
                  <a:lnTo>
                    <a:pt x="615" y="790"/>
                  </a:lnTo>
                  <a:lnTo>
                    <a:pt x="589" y="727"/>
                  </a:lnTo>
                  <a:lnTo>
                    <a:pt x="561" y="668"/>
                  </a:lnTo>
                  <a:lnTo>
                    <a:pt x="531" y="610"/>
                  </a:lnTo>
                  <a:lnTo>
                    <a:pt x="500" y="556"/>
                  </a:lnTo>
                  <a:lnTo>
                    <a:pt x="469" y="505"/>
                  </a:lnTo>
                  <a:lnTo>
                    <a:pt x="438" y="456"/>
                  </a:lnTo>
                  <a:lnTo>
                    <a:pt x="406" y="410"/>
                  </a:lnTo>
                  <a:lnTo>
                    <a:pt x="375" y="367"/>
                  </a:lnTo>
                  <a:lnTo>
                    <a:pt x="344" y="326"/>
                  </a:lnTo>
                  <a:lnTo>
                    <a:pt x="313" y="288"/>
                  </a:lnTo>
                  <a:lnTo>
                    <a:pt x="281" y="252"/>
                  </a:lnTo>
                  <a:lnTo>
                    <a:pt x="252" y="219"/>
                  </a:lnTo>
                  <a:lnTo>
                    <a:pt x="222" y="188"/>
                  </a:lnTo>
                  <a:lnTo>
                    <a:pt x="194" y="160"/>
                  </a:lnTo>
                  <a:lnTo>
                    <a:pt x="140" y="110"/>
                  </a:lnTo>
                  <a:lnTo>
                    <a:pt x="94" y="69"/>
                  </a:lnTo>
                  <a:lnTo>
                    <a:pt x="56" y="40"/>
                  </a:lnTo>
                  <a:lnTo>
                    <a:pt x="26" y="17"/>
                  </a:lnTo>
                  <a:lnTo>
                    <a:pt x="0" y="0"/>
                  </a:lnTo>
                  <a:lnTo>
                    <a:pt x="0" y="0"/>
                  </a:lnTo>
                  <a:lnTo>
                    <a:pt x="15" y="0"/>
                  </a:lnTo>
                  <a:lnTo>
                    <a:pt x="53" y="4"/>
                  </a:lnTo>
                  <a:lnTo>
                    <a:pt x="113" y="10"/>
                  </a:lnTo>
                  <a:lnTo>
                    <a:pt x="194" y="23"/>
                  </a:lnTo>
                  <a:lnTo>
                    <a:pt x="240" y="31"/>
                  </a:lnTo>
                  <a:lnTo>
                    <a:pt x="291" y="43"/>
                  </a:lnTo>
                  <a:lnTo>
                    <a:pt x="344" y="56"/>
                  </a:lnTo>
                  <a:lnTo>
                    <a:pt x="401" y="71"/>
                  </a:lnTo>
                  <a:lnTo>
                    <a:pt x="461" y="89"/>
                  </a:lnTo>
                  <a:lnTo>
                    <a:pt x="521" y="110"/>
                  </a:lnTo>
                  <a:lnTo>
                    <a:pt x="586" y="135"/>
                  </a:lnTo>
                  <a:lnTo>
                    <a:pt x="650" y="161"/>
                  </a:lnTo>
                  <a:lnTo>
                    <a:pt x="717" y="193"/>
                  </a:lnTo>
                  <a:lnTo>
                    <a:pt x="783" y="227"/>
                  </a:lnTo>
                  <a:lnTo>
                    <a:pt x="852" y="265"/>
                  </a:lnTo>
                  <a:lnTo>
                    <a:pt x="919" y="308"/>
                  </a:lnTo>
                  <a:lnTo>
                    <a:pt x="987" y="354"/>
                  </a:lnTo>
                  <a:lnTo>
                    <a:pt x="1020" y="379"/>
                  </a:lnTo>
                  <a:lnTo>
                    <a:pt x="1054" y="405"/>
                  </a:lnTo>
                  <a:lnTo>
                    <a:pt x="1087" y="431"/>
                  </a:lnTo>
                  <a:lnTo>
                    <a:pt x="1120" y="461"/>
                  </a:lnTo>
                  <a:lnTo>
                    <a:pt x="1153" y="489"/>
                  </a:lnTo>
                  <a:lnTo>
                    <a:pt x="1184" y="520"/>
                  </a:lnTo>
                  <a:lnTo>
                    <a:pt x="1217" y="553"/>
                  </a:lnTo>
                  <a:lnTo>
                    <a:pt x="1248" y="586"/>
                  </a:lnTo>
                  <a:lnTo>
                    <a:pt x="1278" y="620"/>
                  </a:lnTo>
                  <a:lnTo>
                    <a:pt x="1309" y="656"/>
                  </a:lnTo>
                  <a:lnTo>
                    <a:pt x="1339" y="694"/>
                  </a:lnTo>
                  <a:lnTo>
                    <a:pt x="1367" y="732"/>
                  </a:lnTo>
                  <a:lnTo>
                    <a:pt x="1397" y="773"/>
                  </a:lnTo>
                  <a:lnTo>
                    <a:pt x="1423" y="814"/>
                  </a:lnTo>
                  <a:lnTo>
                    <a:pt x="1451" y="857"/>
                  </a:lnTo>
                  <a:lnTo>
                    <a:pt x="1477" y="902"/>
                  </a:lnTo>
                  <a:lnTo>
                    <a:pt x="1502" y="948"/>
                  </a:lnTo>
                  <a:lnTo>
                    <a:pt x="1526" y="995"/>
                  </a:lnTo>
                  <a:lnTo>
                    <a:pt x="1549" y="1045"/>
                  </a:lnTo>
                  <a:lnTo>
                    <a:pt x="1571" y="1096"/>
                  </a:lnTo>
                  <a:lnTo>
                    <a:pt x="1592" y="1148"/>
                  </a:lnTo>
                  <a:lnTo>
                    <a:pt x="1612" y="1202"/>
                  </a:lnTo>
                  <a:lnTo>
                    <a:pt x="1612" y="1202"/>
                  </a:lnTo>
                  <a:lnTo>
                    <a:pt x="1592" y="1198"/>
                  </a:lnTo>
                  <a:lnTo>
                    <a:pt x="1538" y="1186"/>
                  </a:lnTo>
                  <a:lnTo>
                    <a:pt x="1497" y="1179"/>
                  </a:lnTo>
                  <a:lnTo>
                    <a:pt x="1451" y="1173"/>
                  </a:lnTo>
                  <a:lnTo>
                    <a:pt x="1398" y="1166"/>
                  </a:lnTo>
                  <a:lnTo>
                    <a:pt x="1339" y="1160"/>
                  </a:lnTo>
                  <a:lnTo>
                    <a:pt x="1275" y="1156"/>
                  </a:lnTo>
                  <a:lnTo>
                    <a:pt x="1207" y="1155"/>
                  </a:lnTo>
                  <a:lnTo>
                    <a:pt x="1135" y="1156"/>
                  </a:lnTo>
                  <a:lnTo>
                    <a:pt x="1061" y="1161"/>
                  </a:lnTo>
                  <a:lnTo>
                    <a:pt x="1023" y="1165"/>
                  </a:lnTo>
                  <a:lnTo>
                    <a:pt x="984" y="1170"/>
                  </a:lnTo>
                  <a:lnTo>
                    <a:pt x="944" y="1176"/>
                  </a:lnTo>
                  <a:lnTo>
                    <a:pt x="905" y="1183"/>
                  </a:lnTo>
                  <a:lnTo>
                    <a:pt x="865" y="1191"/>
                  </a:lnTo>
                  <a:lnTo>
                    <a:pt x="826" y="1201"/>
                  </a:lnTo>
                  <a:lnTo>
                    <a:pt x="785" y="1212"/>
                  </a:lnTo>
                  <a:lnTo>
                    <a:pt x="745" y="1226"/>
                  </a:lnTo>
                  <a:lnTo>
                    <a:pt x="745" y="1226"/>
                  </a:lnTo>
                  <a:close/>
                </a:path>
              </a:pathLst>
            </a:custGeom>
            <a:solidFill>
              <a:srgbClr val="D06F1A"/>
            </a:solidFill>
            <a:ln w="6350">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52" name="Freeform 9"/>
            <p:cNvSpPr>
              <a:spLocks/>
            </p:cNvSpPr>
            <p:nvPr/>
          </p:nvSpPr>
          <p:spPr bwMode="auto">
            <a:xfrm>
              <a:off x="2197518" y="57150"/>
              <a:ext cx="527502" cy="372530"/>
            </a:xfrm>
            <a:custGeom>
              <a:avLst/>
              <a:gdLst>
                <a:gd name="T0" fmla="*/ 354 w 354"/>
                <a:gd name="T1" fmla="*/ 250 h 250"/>
                <a:gd name="T2" fmla="*/ 354 w 354"/>
                <a:gd name="T3" fmla="*/ 250 h 250"/>
                <a:gd name="T4" fmla="*/ 352 w 354"/>
                <a:gd name="T5" fmla="*/ 240 h 250"/>
                <a:gd name="T6" fmla="*/ 348 w 354"/>
                <a:gd name="T7" fmla="*/ 232 h 250"/>
                <a:gd name="T8" fmla="*/ 339 w 354"/>
                <a:gd name="T9" fmla="*/ 225 h 250"/>
                <a:gd name="T10" fmla="*/ 331 w 354"/>
                <a:gd name="T11" fmla="*/ 220 h 250"/>
                <a:gd name="T12" fmla="*/ 331 w 354"/>
                <a:gd name="T13" fmla="*/ 220 h 250"/>
                <a:gd name="T14" fmla="*/ 321 w 354"/>
                <a:gd name="T15" fmla="*/ 217 h 250"/>
                <a:gd name="T16" fmla="*/ 297 w 354"/>
                <a:gd name="T17" fmla="*/ 209 h 250"/>
                <a:gd name="T18" fmla="*/ 262 w 354"/>
                <a:gd name="T19" fmla="*/ 201 h 250"/>
                <a:gd name="T20" fmla="*/ 241 w 354"/>
                <a:gd name="T21" fmla="*/ 197 h 250"/>
                <a:gd name="T22" fmla="*/ 216 w 354"/>
                <a:gd name="T23" fmla="*/ 194 h 250"/>
                <a:gd name="T24" fmla="*/ 216 w 354"/>
                <a:gd name="T25" fmla="*/ 39 h 250"/>
                <a:gd name="T26" fmla="*/ 216 w 354"/>
                <a:gd name="T27" fmla="*/ 39 h 250"/>
                <a:gd name="T28" fmla="*/ 216 w 354"/>
                <a:gd name="T29" fmla="*/ 31 h 250"/>
                <a:gd name="T30" fmla="*/ 213 w 354"/>
                <a:gd name="T31" fmla="*/ 25 h 250"/>
                <a:gd name="T32" fmla="*/ 209 w 354"/>
                <a:gd name="T33" fmla="*/ 18 h 250"/>
                <a:gd name="T34" fmla="*/ 204 w 354"/>
                <a:gd name="T35" fmla="*/ 12 h 250"/>
                <a:gd name="T36" fmla="*/ 199 w 354"/>
                <a:gd name="T37" fmla="*/ 7 h 250"/>
                <a:gd name="T38" fmla="*/ 193 w 354"/>
                <a:gd name="T39" fmla="*/ 3 h 250"/>
                <a:gd name="T40" fmla="*/ 185 w 354"/>
                <a:gd name="T41" fmla="*/ 2 h 250"/>
                <a:gd name="T42" fmla="*/ 176 w 354"/>
                <a:gd name="T43" fmla="*/ 0 h 250"/>
                <a:gd name="T44" fmla="*/ 176 w 354"/>
                <a:gd name="T45" fmla="*/ 0 h 250"/>
                <a:gd name="T46" fmla="*/ 170 w 354"/>
                <a:gd name="T47" fmla="*/ 2 h 250"/>
                <a:gd name="T48" fmla="*/ 162 w 354"/>
                <a:gd name="T49" fmla="*/ 3 h 250"/>
                <a:gd name="T50" fmla="*/ 155 w 354"/>
                <a:gd name="T51" fmla="*/ 7 h 250"/>
                <a:gd name="T52" fmla="*/ 149 w 354"/>
                <a:gd name="T53" fmla="*/ 12 h 250"/>
                <a:gd name="T54" fmla="*/ 144 w 354"/>
                <a:gd name="T55" fmla="*/ 18 h 250"/>
                <a:gd name="T56" fmla="*/ 140 w 354"/>
                <a:gd name="T57" fmla="*/ 25 h 250"/>
                <a:gd name="T58" fmla="*/ 139 w 354"/>
                <a:gd name="T59" fmla="*/ 31 h 250"/>
                <a:gd name="T60" fmla="*/ 137 w 354"/>
                <a:gd name="T61" fmla="*/ 39 h 250"/>
                <a:gd name="T62" fmla="*/ 137 w 354"/>
                <a:gd name="T63" fmla="*/ 194 h 250"/>
                <a:gd name="T64" fmla="*/ 137 w 354"/>
                <a:gd name="T65" fmla="*/ 194 h 250"/>
                <a:gd name="T66" fmla="*/ 114 w 354"/>
                <a:gd name="T67" fmla="*/ 197 h 250"/>
                <a:gd name="T68" fmla="*/ 94 w 354"/>
                <a:gd name="T69" fmla="*/ 201 h 250"/>
                <a:gd name="T70" fmla="*/ 58 w 354"/>
                <a:gd name="T71" fmla="*/ 209 h 250"/>
                <a:gd name="T72" fmla="*/ 35 w 354"/>
                <a:gd name="T73" fmla="*/ 217 h 250"/>
                <a:gd name="T74" fmla="*/ 25 w 354"/>
                <a:gd name="T75" fmla="*/ 220 h 250"/>
                <a:gd name="T76" fmla="*/ 25 w 354"/>
                <a:gd name="T77" fmla="*/ 220 h 250"/>
                <a:gd name="T78" fmla="*/ 15 w 354"/>
                <a:gd name="T79" fmla="*/ 225 h 250"/>
                <a:gd name="T80" fmla="*/ 9 w 354"/>
                <a:gd name="T81" fmla="*/ 232 h 250"/>
                <a:gd name="T82" fmla="*/ 4 w 354"/>
                <a:gd name="T83" fmla="*/ 240 h 250"/>
                <a:gd name="T84" fmla="*/ 0 w 354"/>
                <a:gd name="T85" fmla="*/ 250 h 250"/>
                <a:gd name="T86" fmla="*/ 0 w 354"/>
                <a:gd name="T87" fmla="*/ 250 h 250"/>
                <a:gd name="T88" fmla="*/ 43 w 354"/>
                <a:gd name="T89" fmla="*/ 245 h 250"/>
                <a:gd name="T90" fmla="*/ 88 w 354"/>
                <a:gd name="T91" fmla="*/ 242 h 250"/>
                <a:gd name="T92" fmla="*/ 132 w 354"/>
                <a:gd name="T93" fmla="*/ 238 h 250"/>
                <a:gd name="T94" fmla="*/ 176 w 354"/>
                <a:gd name="T95" fmla="*/ 238 h 250"/>
                <a:gd name="T96" fmla="*/ 176 w 354"/>
                <a:gd name="T97" fmla="*/ 238 h 250"/>
                <a:gd name="T98" fmla="*/ 223 w 354"/>
                <a:gd name="T99" fmla="*/ 238 h 250"/>
                <a:gd name="T100" fmla="*/ 267 w 354"/>
                <a:gd name="T101" fmla="*/ 242 h 250"/>
                <a:gd name="T102" fmla="*/ 311 w 354"/>
                <a:gd name="T103" fmla="*/ 245 h 250"/>
                <a:gd name="T104" fmla="*/ 354 w 354"/>
                <a:gd name="T105" fmla="*/ 250 h 250"/>
                <a:gd name="T106" fmla="*/ 354 w 354"/>
                <a:gd name="T107"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4" h="250">
                  <a:moveTo>
                    <a:pt x="354" y="250"/>
                  </a:moveTo>
                  <a:lnTo>
                    <a:pt x="354" y="250"/>
                  </a:lnTo>
                  <a:lnTo>
                    <a:pt x="352" y="240"/>
                  </a:lnTo>
                  <a:lnTo>
                    <a:pt x="348" y="232"/>
                  </a:lnTo>
                  <a:lnTo>
                    <a:pt x="339" y="225"/>
                  </a:lnTo>
                  <a:lnTo>
                    <a:pt x="331" y="220"/>
                  </a:lnTo>
                  <a:lnTo>
                    <a:pt x="331" y="220"/>
                  </a:lnTo>
                  <a:lnTo>
                    <a:pt x="321" y="217"/>
                  </a:lnTo>
                  <a:lnTo>
                    <a:pt x="297" y="209"/>
                  </a:lnTo>
                  <a:lnTo>
                    <a:pt x="262" y="201"/>
                  </a:lnTo>
                  <a:lnTo>
                    <a:pt x="241" y="197"/>
                  </a:lnTo>
                  <a:lnTo>
                    <a:pt x="216" y="194"/>
                  </a:lnTo>
                  <a:lnTo>
                    <a:pt x="216" y="39"/>
                  </a:lnTo>
                  <a:lnTo>
                    <a:pt x="216" y="39"/>
                  </a:lnTo>
                  <a:lnTo>
                    <a:pt x="216" y="31"/>
                  </a:lnTo>
                  <a:lnTo>
                    <a:pt x="213" y="25"/>
                  </a:lnTo>
                  <a:lnTo>
                    <a:pt x="209" y="18"/>
                  </a:lnTo>
                  <a:lnTo>
                    <a:pt x="204" y="12"/>
                  </a:lnTo>
                  <a:lnTo>
                    <a:pt x="199" y="7"/>
                  </a:lnTo>
                  <a:lnTo>
                    <a:pt x="193" y="3"/>
                  </a:lnTo>
                  <a:lnTo>
                    <a:pt x="185" y="2"/>
                  </a:lnTo>
                  <a:lnTo>
                    <a:pt x="176" y="0"/>
                  </a:lnTo>
                  <a:lnTo>
                    <a:pt x="176" y="0"/>
                  </a:lnTo>
                  <a:lnTo>
                    <a:pt x="170" y="2"/>
                  </a:lnTo>
                  <a:lnTo>
                    <a:pt x="162" y="3"/>
                  </a:lnTo>
                  <a:lnTo>
                    <a:pt x="155" y="7"/>
                  </a:lnTo>
                  <a:lnTo>
                    <a:pt x="149" y="12"/>
                  </a:lnTo>
                  <a:lnTo>
                    <a:pt x="144" y="18"/>
                  </a:lnTo>
                  <a:lnTo>
                    <a:pt x="140" y="25"/>
                  </a:lnTo>
                  <a:lnTo>
                    <a:pt x="139" y="31"/>
                  </a:lnTo>
                  <a:lnTo>
                    <a:pt x="137" y="39"/>
                  </a:lnTo>
                  <a:lnTo>
                    <a:pt x="137" y="194"/>
                  </a:lnTo>
                  <a:lnTo>
                    <a:pt x="137" y="194"/>
                  </a:lnTo>
                  <a:lnTo>
                    <a:pt x="114" y="197"/>
                  </a:lnTo>
                  <a:lnTo>
                    <a:pt x="94" y="201"/>
                  </a:lnTo>
                  <a:lnTo>
                    <a:pt x="58" y="209"/>
                  </a:lnTo>
                  <a:lnTo>
                    <a:pt x="35" y="217"/>
                  </a:lnTo>
                  <a:lnTo>
                    <a:pt x="25" y="220"/>
                  </a:lnTo>
                  <a:lnTo>
                    <a:pt x="25" y="220"/>
                  </a:lnTo>
                  <a:lnTo>
                    <a:pt x="15" y="225"/>
                  </a:lnTo>
                  <a:lnTo>
                    <a:pt x="9" y="232"/>
                  </a:lnTo>
                  <a:lnTo>
                    <a:pt x="4" y="240"/>
                  </a:lnTo>
                  <a:lnTo>
                    <a:pt x="0" y="250"/>
                  </a:lnTo>
                  <a:lnTo>
                    <a:pt x="0" y="250"/>
                  </a:lnTo>
                  <a:lnTo>
                    <a:pt x="43" y="245"/>
                  </a:lnTo>
                  <a:lnTo>
                    <a:pt x="88" y="242"/>
                  </a:lnTo>
                  <a:lnTo>
                    <a:pt x="132" y="238"/>
                  </a:lnTo>
                  <a:lnTo>
                    <a:pt x="176" y="238"/>
                  </a:lnTo>
                  <a:lnTo>
                    <a:pt x="176" y="238"/>
                  </a:lnTo>
                  <a:lnTo>
                    <a:pt x="223" y="238"/>
                  </a:lnTo>
                  <a:lnTo>
                    <a:pt x="267" y="242"/>
                  </a:lnTo>
                  <a:lnTo>
                    <a:pt x="311" y="245"/>
                  </a:lnTo>
                  <a:lnTo>
                    <a:pt x="354" y="250"/>
                  </a:lnTo>
                  <a:lnTo>
                    <a:pt x="354" y="250"/>
                  </a:lnTo>
                  <a:close/>
                </a:path>
              </a:pathLst>
            </a:custGeom>
            <a:solidFill>
              <a:schemeClr val="tx1">
                <a:lumMod val="75000"/>
                <a:lumOff val="25000"/>
              </a:schemeClr>
            </a:solidFill>
            <a:ln w="6350">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grpSp>
      <p:sp>
        <p:nvSpPr>
          <p:cNvPr id="55" name="Rectangle 54"/>
          <p:cNvSpPr/>
          <p:nvPr/>
        </p:nvSpPr>
        <p:spPr>
          <a:xfrm>
            <a:off x="3327503" y="113221"/>
            <a:ext cx="5181604" cy="718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CII/CPAR falls under the Alberta </a:t>
            </a: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Netcare</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umbrella, which is covered by the </a:t>
            </a: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Health Information Act</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Providers are not required to </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have direct conversations with their patients, however…  </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7967" y="5220182"/>
            <a:ext cx="652217" cy="744540"/>
          </a:xfrm>
          <a:prstGeom prst="rect">
            <a:avLst/>
          </a:prstGeom>
        </p:spPr>
      </p:pic>
      <p:sp>
        <p:nvSpPr>
          <p:cNvPr id="11" name="Rectangle 10"/>
          <p:cNvSpPr/>
          <p:nvPr/>
        </p:nvSpPr>
        <p:spPr>
          <a:xfrm>
            <a:off x="984603" y="6125410"/>
            <a:ext cx="7227295" cy="327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69BBE"/>
                </a:solidFill>
                <a:effectLst/>
                <a:uLnTx/>
                <a:uFillTx/>
                <a:latin typeface="Calibri" panose="020F0502020204030204"/>
                <a:ea typeface="+mn-ea"/>
                <a:cs typeface="+mn-cs"/>
              </a:rPr>
              <a:t>* eHealth Netcare Support Services at 1-855-643-8649 or ehealthsupport@cgi.com  </a:t>
            </a:r>
            <a:endParaRPr kumimoji="0" lang="en-CA" sz="1600" b="1" i="0" u="none" strike="noStrike" kern="1200" cap="none" spc="0" normalizeH="0" baseline="0" noProof="0" dirty="0">
              <a:ln>
                <a:noFill/>
              </a:ln>
              <a:solidFill>
                <a:srgbClr val="569BBE"/>
              </a:solidFill>
              <a:effectLst/>
              <a:uLnTx/>
              <a:uFillTx/>
              <a:latin typeface="Calibri" panose="020F0502020204030204"/>
              <a:ea typeface="+mn-ea"/>
              <a:cs typeface="+mn-cs"/>
            </a:endParaRPr>
          </a:p>
        </p:txBody>
      </p:sp>
      <p:pic>
        <p:nvPicPr>
          <p:cNvPr id="13" name="Picture 12"/>
          <p:cNvPicPr>
            <a:picLocks noChangeAspect="1"/>
          </p:cNvPicPr>
          <p:nvPr/>
        </p:nvPicPr>
        <p:blipFill>
          <a:blip r:embed="rId9"/>
          <a:stretch>
            <a:fillRect/>
          </a:stretch>
        </p:blipFill>
        <p:spPr>
          <a:xfrm flipH="1">
            <a:off x="470511" y="6066254"/>
            <a:ext cx="379023" cy="404291"/>
          </a:xfrm>
          <a:prstGeom prst="rect">
            <a:avLst/>
          </a:prstGeom>
        </p:spPr>
      </p:pic>
      <p:pic>
        <p:nvPicPr>
          <p:cNvPr id="46" name="Picture 45"/>
          <p:cNvPicPr>
            <a:picLocks noChangeAspect="1"/>
          </p:cNvPicPr>
          <p:nvPr/>
        </p:nvPicPr>
        <p:blipFill>
          <a:blip r:embed="rId9"/>
          <a:stretch>
            <a:fillRect/>
          </a:stretch>
        </p:blipFill>
        <p:spPr>
          <a:xfrm>
            <a:off x="8207636" y="6066254"/>
            <a:ext cx="379023" cy="404291"/>
          </a:xfrm>
          <a:prstGeom prst="rect">
            <a:avLst/>
          </a:prstGeom>
        </p:spPr>
      </p:pic>
      <p:pic>
        <p:nvPicPr>
          <p:cNvPr id="53"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610014">
            <a:off x="9062446" y="2033082"/>
            <a:ext cx="2176132" cy="2681305"/>
          </a:xfrm>
          <a:prstGeom prst="rect">
            <a:avLst/>
          </a:prstGeom>
          <a:noFill/>
          <a:ln w="9525">
            <a:solidFill>
              <a:sysClr val="windowText" lastClr="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4" name="Title 2"/>
          <p:cNvSpPr txBox="1">
            <a:spLocks/>
          </p:cNvSpPr>
          <p:nvPr/>
        </p:nvSpPr>
        <p:spPr>
          <a:xfrm>
            <a:off x="8667139" y="177498"/>
            <a:ext cx="3840427" cy="749221"/>
          </a:xfrm>
          <a:prstGeom prst="rect">
            <a:avLst/>
          </a:prstGeom>
        </p:spPr>
        <p:txBody>
          <a:bodyPr anchor="t"/>
          <a:lstStyle>
            <a:lvl1pPr algn="l" rtl="0" eaLnBrk="0" fontAlgn="base" hangingPunct="0">
              <a:spcBef>
                <a:spcPct val="0"/>
              </a:spcBef>
              <a:spcAft>
                <a:spcPct val="0"/>
              </a:spcAft>
              <a:defRPr sz="3200" b="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400">
                <a:solidFill>
                  <a:srgbClr val="6A737B"/>
                </a:solidFill>
                <a:latin typeface="Arial" charset="0"/>
                <a:cs typeface="Arial" charset="0"/>
              </a:defRPr>
            </a:lvl2pPr>
            <a:lvl3pPr algn="l" rtl="0" eaLnBrk="0" fontAlgn="base" hangingPunct="0">
              <a:spcBef>
                <a:spcPct val="0"/>
              </a:spcBef>
              <a:spcAft>
                <a:spcPct val="0"/>
              </a:spcAft>
              <a:defRPr sz="4400">
                <a:solidFill>
                  <a:srgbClr val="6A737B"/>
                </a:solidFill>
                <a:latin typeface="Arial" charset="0"/>
                <a:cs typeface="Arial" charset="0"/>
              </a:defRPr>
            </a:lvl3pPr>
            <a:lvl4pPr algn="l" rtl="0" eaLnBrk="0" fontAlgn="base" hangingPunct="0">
              <a:spcBef>
                <a:spcPct val="0"/>
              </a:spcBef>
              <a:spcAft>
                <a:spcPct val="0"/>
              </a:spcAft>
              <a:defRPr sz="4400">
                <a:solidFill>
                  <a:srgbClr val="6A737B"/>
                </a:solidFill>
                <a:latin typeface="Arial" charset="0"/>
                <a:cs typeface="Arial" charset="0"/>
              </a:defRPr>
            </a:lvl4pPr>
            <a:lvl5pPr algn="l" rtl="0" eaLnBrk="0" fontAlgn="base" hangingPunct="0">
              <a:spcBef>
                <a:spcPct val="0"/>
              </a:spcBef>
              <a:spcAft>
                <a:spcPct val="0"/>
              </a:spcAft>
              <a:defRPr sz="4400">
                <a:solidFill>
                  <a:srgbClr val="6A737B"/>
                </a:solidFill>
                <a:latin typeface="Arial" charset="0"/>
                <a:cs typeface="Arial" charset="0"/>
              </a:defRPr>
            </a:lvl5pPr>
            <a:lvl6pPr marL="457200" algn="l" rtl="0" fontAlgn="base">
              <a:spcBef>
                <a:spcPct val="0"/>
              </a:spcBef>
              <a:spcAft>
                <a:spcPct val="0"/>
              </a:spcAft>
              <a:defRPr sz="4400">
                <a:solidFill>
                  <a:srgbClr val="6A737B"/>
                </a:solidFill>
                <a:latin typeface="Arial" charset="0"/>
                <a:cs typeface="Arial" charset="0"/>
              </a:defRPr>
            </a:lvl6pPr>
            <a:lvl7pPr marL="914400" algn="l" rtl="0" fontAlgn="base">
              <a:spcBef>
                <a:spcPct val="0"/>
              </a:spcBef>
              <a:spcAft>
                <a:spcPct val="0"/>
              </a:spcAft>
              <a:defRPr sz="4400">
                <a:solidFill>
                  <a:srgbClr val="6A737B"/>
                </a:solidFill>
                <a:latin typeface="Arial" charset="0"/>
                <a:cs typeface="Arial" charset="0"/>
              </a:defRPr>
            </a:lvl7pPr>
            <a:lvl8pPr marL="1371600" algn="l" rtl="0" fontAlgn="base">
              <a:spcBef>
                <a:spcPct val="0"/>
              </a:spcBef>
              <a:spcAft>
                <a:spcPct val="0"/>
              </a:spcAft>
              <a:defRPr sz="4400">
                <a:solidFill>
                  <a:srgbClr val="6A737B"/>
                </a:solidFill>
                <a:latin typeface="Arial" charset="0"/>
                <a:cs typeface="Arial" charset="0"/>
              </a:defRPr>
            </a:lvl8pPr>
            <a:lvl9pPr marL="1828800" algn="l" rtl="0" fontAlgn="base">
              <a:spcBef>
                <a:spcPct val="0"/>
              </a:spcBef>
              <a:spcAft>
                <a:spcPct val="0"/>
              </a:spcAft>
              <a:defRPr sz="4400">
                <a:solidFill>
                  <a:srgbClr val="6A737B"/>
                </a:solidFill>
                <a:latin typeface="Arial" charset="0"/>
                <a:cs typeface="Arial"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CA" sz="3600" b="0" i="0" u="none" strike="noStrike" kern="1200" cap="none" spc="0" normalizeH="0" baseline="0" noProof="0" dirty="0">
                <a:ln>
                  <a:noFill/>
                </a:ln>
                <a:solidFill>
                  <a:srgbClr val="275971"/>
                </a:solidFill>
                <a:effectLst/>
                <a:uLnTx/>
                <a:uFillTx/>
                <a:latin typeface="Arial" panose="020B0604020202020204" pitchFamily="34" charset="0"/>
                <a:ea typeface="+mj-ea"/>
                <a:cs typeface="Arial" panose="020B0604020202020204" pitchFamily="34" charset="0"/>
              </a:rPr>
              <a:t>About Privacy…</a:t>
            </a:r>
          </a:p>
        </p:txBody>
      </p:sp>
      <p:cxnSp>
        <p:nvCxnSpPr>
          <p:cNvPr id="56" name="Straight Arrow Connector 55"/>
          <p:cNvCxnSpPr/>
          <p:nvPr/>
        </p:nvCxnSpPr>
        <p:spPr>
          <a:xfrm>
            <a:off x="8551441" y="1298222"/>
            <a:ext cx="975715" cy="1039087"/>
          </a:xfrm>
          <a:prstGeom prst="straightConnector1">
            <a:avLst/>
          </a:prstGeom>
          <a:noFill/>
          <a:ln w="76200" cap="flat" cmpd="sng" algn="ctr">
            <a:solidFill>
              <a:srgbClr val="CE8D3E"/>
            </a:solidFill>
            <a:prstDash val="solid"/>
            <a:tailEnd type="triangle"/>
          </a:ln>
          <a:effectLst>
            <a:outerShdw blurRad="40000" dist="23000" dir="5400000" rotWithShape="0">
              <a:srgbClr val="000000">
                <a:alpha val="35000"/>
              </a:srgbClr>
            </a:outerShdw>
          </a:effectLst>
        </p:spPr>
      </p:cxnSp>
      <p:sp>
        <p:nvSpPr>
          <p:cNvPr id="3" name="TextBox 2"/>
          <p:cNvSpPr txBox="1"/>
          <p:nvPr/>
        </p:nvSpPr>
        <p:spPr>
          <a:xfrm>
            <a:off x="9819989" y="5158899"/>
            <a:ext cx="117532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Health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Collection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Poster</a:t>
            </a:r>
            <a:endParaRPr kumimoji="0" lang="en-CA" sz="1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48909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37396 -0.90931 C -0.36216 -0.82326 -0.33264 -0.54195 -0.30313 -0.39204 C -0.27344 -0.24213 -0.20834 -0.07526 -0.13559 -0.03578 C -0.06302 0.0037 -0.02848 -0.00771 3.61111E-6 -0.00031 " pathEditMode="relative" rAng="0" ptsTypes="assa">
                                      <p:cBhvr>
                                        <p:cTn id="6" dur="2000" fill="hold"/>
                                        <p:tgtEl>
                                          <p:spTgt spid="47"/>
                                        </p:tgtEl>
                                        <p:attrNameLst>
                                          <p:attrName>ppt_x</p:attrName>
                                          <p:attrName>ppt_y</p:attrName>
                                        </p:attrNameLst>
                                      </p:cBhvr>
                                      <p:rCtr x="18698" y="456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3821" y="176576"/>
            <a:ext cx="10515600" cy="709617"/>
          </a:xfrm>
        </p:spPr>
        <p:txBody>
          <a:bodyPr>
            <a:normAutofit/>
          </a:bodyPr>
          <a:lstStyle/>
          <a:p>
            <a:r>
              <a:rPr lang="en-US" sz="3600" dirty="0">
                <a:solidFill>
                  <a:srgbClr val="275971"/>
                </a:solidFill>
              </a:rPr>
              <a:t>Privacy:  Patient Tools</a:t>
            </a:r>
            <a:endParaRPr lang="en-CA" sz="3600" dirty="0">
              <a:solidFill>
                <a:srgbClr val="275971"/>
              </a:solidFill>
            </a:endParaRPr>
          </a:p>
        </p:txBody>
      </p:sp>
      <p:grpSp>
        <p:nvGrpSpPr>
          <p:cNvPr id="11" name="Group 10"/>
          <p:cNvGrpSpPr/>
          <p:nvPr/>
        </p:nvGrpSpPr>
        <p:grpSpPr>
          <a:xfrm>
            <a:off x="8280400" y="1379072"/>
            <a:ext cx="3155851" cy="4465065"/>
            <a:chOff x="6179545" y="941668"/>
            <a:chExt cx="2691306" cy="3917845"/>
          </a:xfrm>
        </p:grpSpPr>
        <p:sp>
          <p:nvSpPr>
            <p:cNvPr id="12" name="TextBox 11"/>
            <p:cNvSpPr txBox="1"/>
            <p:nvPr/>
          </p:nvSpPr>
          <p:spPr>
            <a:xfrm>
              <a:off x="6884958" y="4490181"/>
              <a:ext cx="12804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Patient FAQ</a:t>
              </a:r>
            </a:p>
          </p:txBody>
        </p:sp>
        <p:pic>
          <p:nvPicPr>
            <p:cNvPr id="13" name="Picture 12"/>
            <p:cNvPicPr>
              <a:picLocks noChangeAspect="1"/>
            </p:cNvPicPr>
            <p:nvPr/>
          </p:nvPicPr>
          <p:blipFill>
            <a:blip r:embed="rId3"/>
            <a:stretch>
              <a:fillRect/>
            </a:stretch>
          </p:blipFill>
          <p:spPr>
            <a:xfrm>
              <a:off x="6179545" y="941668"/>
              <a:ext cx="2691306" cy="3473833"/>
            </a:xfrm>
            <a:prstGeom prst="rect">
              <a:avLst/>
            </a:prstGeom>
            <a:ln>
              <a:solidFill>
                <a:schemeClr val="bg1">
                  <a:lumMod val="50000"/>
                </a:schemeClr>
              </a:solidFill>
            </a:ln>
            <a:effectLst>
              <a:outerShdw blurRad="50800" dist="38100" dir="2700000" algn="tl" rotWithShape="0">
                <a:prstClr val="black">
                  <a:alpha val="40000"/>
                </a:prstClr>
              </a:outerShdw>
            </a:effectLst>
          </p:spPr>
        </p:pic>
      </p:grpSp>
      <p:grpSp>
        <p:nvGrpSpPr>
          <p:cNvPr id="14" name="Group 13"/>
          <p:cNvGrpSpPr/>
          <p:nvPr/>
        </p:nvGrpSpPr>
        <p:grpSpPr>
          <a:xfrm>
            <a:off x="4406900" y="1549622"/>
            <a:ext cx="3470597" cy="3103196"/>
            <a:chOff x="2975863" y="1463901"/>
            <a:chExt cx="3090299" cy="2897066"/>
          </a:xfrm>
        </p:grpSpPr>
        <p:sp>
          <p:nvSpPr>
            <p:cNvPr id="15" name="TextBox 14"/>
            <p:cNvSpPr txBox="1"/>
            <p:nvPr/>
          </p:nvSpPr>
          <p:spPr>
            <a:xfrm>
              <a:off x="2987113" y="3991635"/>
              <a:ext cx="29855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CII Patient Brochure</a:t>
              </a:r>
            </a:p>
          </p:txBody>
        </p:sp>
        <p:pic>
          <p:nvPicPr>
            <p:cNvPr id="16" name="Picture 15"/>
            <p:cNvPicPr>
              <a:picLocks noChangeAspect="1"/>
            </p:cNvPicPr>
            <p:nvPr/>
          </p:nvPicPr>
          <p:blipFill>
            <a:blip r:embed="rId4"/>
            <a:stretch>
              <a:fillRect/>
            </a:stretch>
          </p:blipFill>
          <p:spPr>
            <a:xfrm>
              <a:off x="2975863" y="1463901"/>
              <a:ext cx="3090299" cy="2429368"/>
            </a:xfrm>
            <a:prstGeom prst="rect">
              <a:avLst/>
            </a:prstGeom>
            <a:ln>
              <a:solidFill>
                <a:schemeClr val="bg1">
                  <a:lumMod val="50000"/>
                </a:schemeClr>
              </a:solidFill>
            </a:ln>
            <a:effectLst>
              <a:outerShdw blurRad="50800" dist="38100" dir="2700000" algn="tl" rotWithShape="0">
                <a:prstClr val="black">
                  <a:alpha val="40000"/>
                </a:prstClr>
              </a:outerShdw>
            </a:effectLst>
          </p:spPr>
        </p:pic>
      </p:grpSp>
      <p:pic>
        <p:nvPicPr>
          <p:cNvPr id="17" name="Picture 16"/>
          <p:cNvPicPr>
            <a:picLocks noChangeAspect="1"/>
          </p:cNvPicPr>
          <p:nvPr/>
        </p:nvPicPr>
        <p:blipFill>
          <a:blip r:embed="rId5"/>
          <a:stretch>
            <a:fillRect/>
          </a:stretch>
        </p:blipFill>
        <p:spPr>
          <a:xfrm>
            <a:off x="665593" y="1379072"/>
            <a:ext cx="3144407" cy="4047679"/>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8" name="TextBox 17"/>
          <p:cNvSpPr txBox="1"/>
          <p:nvPr/>
        </p:nvSpPr>
        <p:spPr>
          <a:xfrm flipH="1">
            <a:off x="693821" y="5498406"/>
            <a:ext cx="31000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Custodian and Team Script</a:t>
            </a:r>
            <a:endParaRPr kumimoji="0" lang="en-CA" sz="1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88434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3821" y="176576"/>
            <a:ext cx="10877550" cy="706621"/>
          </a:xfrm>
        </p:spPr>
        <p:txBody>
          <a:bodyPr>
            <a:normAutofit/>
          </a:bodyPr>
          <a:lstStyle/>
          <a:p>
            <a:r>
              <a:rPr lang="en-US" sz="3600" dirty="0">
                <a:solidFill>
                  <a:srgbClr val="275971"/>
                </a:solidFill>
                <a:ea typeface="Helvetica Neue Condensed" panose="02000503000000020004" pitchFamily="2" charset="0"/>
              </a:rPr>
              <a:t>3. Panel Ready* – Panel Readiness Checklist </a:t>
            </a:r>
            <a:endParaRPr lang="en-CA" sz="3600" dirty="0">
              <a:solidFill>
                <a:srgbClr val="275971"/>
              </a:solidFill>
              <a:ea typeface="Helvetica Neue Condensed" panose="02000503000000020004" pitchFamily="2" charset="0"/>
            </a:endParaRPr>
          </a:p>
        </p:txBody>
      </p:sp>
      <p:pic>
        <p:nvPicPr>
          <p:cNvPr id="8" name="Picture 7"/>
          <p:cNvPicPr>
            <a:picLocks noChangeAspect="1"/>
          </p:cNvPicPr>
          <p:nvPr/>
        </p:nvPicPr>
        <p:blipFill>
          <a:blip r:embed="rId3"/>
          <a:stretch>
            <a:fillRect/>
          </a:stretch>
        </p:blipFill>
        <p:spPr>
          <a:xfrm>
            <a:off x="623392" y="1446612"/>
            <a:ext cx="3475741" cy="4472184"/>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9" name="Picture 8"/>
          <p:cNvPicPr>
            <a:picLocks noChangeAspect="1"/>
          </p:cNvPicPr>
          <p:nvPr/>
        </p:nvPicPr>
        <p:blipFill>
          <a:blip r:embed="rId4"/>
          <a:stretch>
            <a:fillRect/>
          </a:stretch>
        </p:blipFill>
        <p:spPr>
          <a:xfrm>
            <a:off x="4401570" y="1446612"/>
            <a:ext cx="3457487" cy="4472184"/>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sp>
        <p:nvSpPr>
          <p:cNvPr id="10" name="TextBox 9"/>
          <p:cNvSpPr txBox="1"/>
          <p:nvPr/>
        </p:nvSpPr>
        <p:spPr>
          <a:xfrm>
            <a:off x="8331199" y="2521059"/>
            <a:ext cx="3492499" cy="181588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Segoe UI"/>
                <a:ea typeface="+mn-ea"/>
                <a:cs typeface="+mn-cs"/>
              </a:rPr>
              <a:t>All boxes must be checked off on the panel readiness checklist</a:t>
            </a:r>
            <a:endParaRPr kumimoji="0" lang="en-CA" sz="2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11" name="TextBox 10"/>
          <p:cNvSpPr txBox="1"/>
          <p:nvPr/>
        </p:nvSpPr>
        <p:spPr>
          <a:xfrm>
            <a:off x="8331199" y="5084584"/>
            <a:ext cx="34925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6A0D8"/>
                </a:solidFill>
                <a:effectLst/>
                <a:uLnTx/>
                <a:uFillTx/>
                <a:latin typeface="Arial" panose="020B0604020202020204" pitchFamily="34" charset="0"/>
                <a:ea typeface="+mn-ea"/>
                <a:cs typeface="Arial" panose="020B0604020202020204" pitchFamily="34" charset="0"/>
              </a:rPr>
              <a:t>*Panel readiness does </a:t>
            </a:r>
            <a:r>
              <a:rPr kumimoji="0" lang="en-US" sz="1800" b="0" i="0" u="sng" strike="noStrike" kern="1200" cap="none" spc="0" normalizeH="0" baseline="0" noProof="0" dirty="0">
                <a:ln>
                  <a:noFill/>
                </a:ln>
                <a:solidFill>
                  <a:srgbClr val="46A0D8"/>
                </a:solidFill>
                <a:effectLst/>
                <a:uLnTx/>
                <a:uFillTx/>
                <a:latin typeface="Arial" panose="020B0604020202020204" pitchFamily="34" charset="0"/>
                <a:ea typeface="+mn-ea"/>
                <a:cs typeface="Arial" panose="020B0604020202020204" pitchFamily="34" charset="0"/>
              </a:rPr>
              <a:t>not</a:t>
            </a:r>
            <a:r>
              <a:rPr kumimoji="0" lang="en-US" sz="1800" b="0" i="0" u="none" strike="noStrike" kern="1200" cap="none" spc="0" normalizeH="0" baseline="0" noProof="0" dirty="0">
                <a:ln>
                  <a:noFill/>
                </a:ln>
                <a:solidFill>
                  <a:srgbClr val="46A0D8"/>
                </a:solidFill>
                <a:effectLst/>
                <a:uLnTx/>
                <a:uFillTx/>
                <a:latin typeface="Arial" panose="020B0604020202020204" pitchFamily="34" charset="0"/>
                <a:ea typeface="+mn-ea"/>
                <a:cs typeface="Arial" panose="020B0604020202020204" pitchFamily="34" charset="0"/>
              </a:rPr>
              <a:t> apply to providers that will participate and submit encounters and/or consult reports but no panels.</a:t>
            </a:r>
            <a:endParaRPr kumimoji="0" lang="en-CA" sz="1800" b="0" i="0" u="none" strike="noStrike" kern="1200" cap="none" spc="0" normalizeH="0" baseline="0" noProof="0" dirty="0">
              <a:ln>
                <a:noFill/>
              </a:ln>
              <a:solidFill>
                <a:srgbClr val="46A0D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316952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0357" y="1083521"/>
            <a:ext cx="11131285" cy="2009564"/>
          </a:xfrm>
        </p:spPr>
        <p:txBody>
          <a:bodyPr/>
          <a:lstStyle/>
          <a:p>
            <a:pPr algn="ctr"/>
            <a:r>
              <a:rPr lang="en-US" sz="6000" dirty="0">
                <a:solidFill>
                  <a:schemeClr val="bg1">
                    <a:lumMod val="50000"/>
                  </a:schemeClr>
                </a:solidFill>
              </a:rPr>
              <a:t>What Must Physicians Do?</a:t>
            </a:r>
            <a:br>
              <a:rPr lang="en-US" dirty="0">
                <a:solidFill>
                  <a:schemeClr val="bg1">
                    <a:lumMod val="50000"/>
                  </a:schemeClr>
                </a:solidFill>
              </a:rPr>
            </a:br>
            <a:r>
              <a:rPr lang="en-US" sz="4000" dirty="0">
                <a:solidFill>
                  <a:schemeClr val="bg1">
                    <a:lumMod val="50000"/>
                  </a:schemeClr>
                </a:solidFill>
              </a:rPr>
              <a:t>What is Optional?</a:t>
            </a:r>
            <a:endParaRPr lang="en-CA" sz="4000" dirty="0">
              <a:solidFill>
                <a:schemeClr val="bg1">
                  <a:lumMod val="50000"/>
                </a:schemeClr>
              </a:solidFill>
            </a:endParaRPr>
          </a:p>
        </p:txBody>
      </p:sp>
    </p:spTree>
    <p:extLst>
      <p:ext uri="{BB962C8B-B14F-4D97-AF65-F5344CB8AC3E}">
        <p14:creationId xmlns:p14="http://schemas.microsoft.com/office/powerpoint/2010/main" val="13575857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821" y="176576"/>
            <a:ext cx="10515600" cy="666975"/>
          </a:xfrm>
        </p:spPr>
        <p:txBody>
          <a:bodyPr>
            <a:normAutofit/>
          </a:bodyPr>
          <a:lstStyle/>
          <a:p>
            <a:r>
              <a:rPr lang="en-US" sz="3600" dirty="0">
                <a:solidFill>
                  <a:srgbClr val="275971"/>
                </a:solidFill>
              </a:rPr>
              <a:t>CII/CPAR Physician Experience – Pre Go-Live</a:t>
            </a:r>
            <a:endParaRPr lang="en-CA" sz="3600" dirty="0">
              <a:solidFill>
                <a:srgbClr val="275971"/>
              </a:solidFill>
            </a:endParaRPr>
          </a:p>
        </p:txBody>
      </p:sp>
      <p:sp>
        <p:nvSpPr>
          <p:cNvPr id="4" name="Text Placeholder 3"/>
          <p:cNvSpPr>
            <a:spLocks noGrp="1"/>
          </p:cNvSpPr>
          <p:nvPr>
            <p:ph type="body" idx="4294967295"/>
          </p:nvPr>
        </p:nvSpPr>
        <p:spPr>
          <a:xfrm>
            <a:off x="793834" y="1582793"/>
            <a:ext cx="5157787" cy="528193"/>
          </a:xfrm>
        </p:spPr>
        <p:txBody>
          <a:bodyPr>
            <a:normAutofit/>
          </a:bodyPr>
          <a:lstStyle/>
          <a:p>
            <a:pPr marL="0" indent="0" algn="ctr">
              <a:buNone/>
            </a:pPr>
            <a:r>
              <a:rPr lang="en-US" sz="2400" b="1" dirty="0">
                <a:solidFill>
                  <a:srgbClr val="275971"/>
                </a:solidFill>
              </a:rPr>
              <a:t>Physician(s) Required Activities</a:t>
            </a:r>
            <a:endParaRPr lang="en-CA" sz="2400" b="1" dirty="0">
              <a:solidFill>
                <a:srgbClr val="275971"/>
              </a:solidFill>
            </a:endParaRPr>
          </a:p>
        </p:txBody>
      </p:sp>
      <p:sp>
        <p:nvSpPr>
          <p:cNvPr id="6" name="Text Placeholder 5"/>
          <p:cNvSpPr>
            <a:spLocks noGrp="1"/>
          </p:cNvSpPr>
          <p:nvPr>
            <p:ph type="body" sz="quarter" idx="4294967295"/>
          </p:nvPr>
        </p:nvSpPr>
        <p:spPr>
          <a:xfrm>
            <a:off x="6632546" y="1588476"/>
            <a:ext cx="5183188" cy="460312"/>
          </a:xfrm>
        </p:spPr>
        <p:txBody>
          <a:bodyPr>
            <a:normAutofit/>
          </a:bodyPr>
          <a:lstStyle/>
          <a:p>
            <a:pPr marL="0" indent="0" algn="ctr">
              <a:buNone/>
            </a:pPr>
            <a:r>
              <a:rPr lang="en-US" sz="2400" b="1" dirty="0">
                <a:solidFill>
                  <a:srgbClr val="275971"/>
                </a:solidFill>
              </a:rPr>
              <a:t>Physician Optional Activities</a:t>
            </a:r>
            <a:endParaRPr lang="en-CA" sz="2400" b="1" dirty="0">
              <a:solidFill>
                <a:srgbClr val="275971"/>
              </a:solidFill>
            </a:endParaRPr>
          </a:p>
        </p:txBody>
      </p:sp>
      <p:sp>
        <p:nvSpPr>
          <p:cNvPr id="8" name="Oval 7">
            <a:extLst>
              <a:ext uri="{FF2B5EF4-FFF2-40B4-BE49-F238E27FC236}">
                <a16:creationId xmlns:a16="http://schemas.microsoft.com/office/drawing/2014/main" id="{1DFD9188-E353-FA40-B93C-CADAA7B08D87}"/>
              </a:ext>
            </a:extLst>
          </p:cNvPr>
          <p:cNvSpPr/>
          <p:nvPr/>
        </p:nvSpPr>
        <p:spPr>
          <a:xfrm>
            <a:off x="677389" y="2502874"/>
            <a:ext cx="1325564" cy="1325564"/>
          </a:xfrm>
          <a:prstGeom prst="ellipse">
            <a:avLst/>
          </a:prstGeom>
          <a:blipFill>
            <a:blip r:embed="rId3"/>
            <a:stretch>
              <a:fillRect/>
            </a:stretch>
          </a:blipFill>
          <a:ln w="38100">
            <a:solidFill>
              <a:srgbClr val="D45500"/>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CA" sz="1867" b="0" i="0" u="none" strike="noStrike" kern="1200" cap="none" spc="0" normalizeH="0" baseline="0" noProof="0">
              <a:ln>
                <a:noFill/>
              </a:ln>
              <a:solidFill>
                <a:prstClr val="white"/>
              </a:solidFill>
              <a:effectLst/>
              <a:uLnTx/>
              <a:uFillTx/>
              <a:latin typeface="Segoe UI"/>
              <a:ea typeface="+mn-ea"/>
              <a:cs typeface="+mn-cs"/>
            </a:endParaRPr>
          </a:p>
        </p:txBody>
      </p:sp>
      <p:sp>
        <p:nvSpPr>
          <p:cNvPr id="9" name="TextBox 8">
            <a:extLst>
              <a:ext uri="{FF2B5EF4-FFF2-40B4-BE49-F238E27FC236}">
                <a16:creationId xmlns:a16="http://schemas.microsoft.com/office/drawing/2014/main" id="{B95483BB-33DD-004E-8989-1407B2EA4C7F}"/>
              </a:ext>
            </a:extLst>
          </p:cNvPr>
          <p:cNvSpPr txBox="1"/>
          <p:nvPr/>
        </p:nvSpPr>
        <p:spPr>
          <a:xfrm>
            <a:off x="2031796" y="2770782"/>
            <a:ext cx="4140406" cy="666975"/>
          </a:xfrm>
          <a:prstGeom prst="rect">
            <a:avLst/>
          </a:prstGeom>
          <a:noFill/>
          <a:ln w="28575">
            <a:noFill/>
          </a:ln>
        </p:spPr>
        <p:txBody>
          <a:bodyPr wrap="square" lIns="91436" tIns="45719" rIns="91436" bIns="45719"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CF7028"/>
                </a:solidFill>
                <a:effectLst/>
                <a:uLnTx/>
                <a:uFillTx/>
                <a:latin typeface="Calibri" panose="020F0502020204030204"/>
                <a:ea typeface="+mn-ea"/>
                <a:cs typeface="+mn-cs"/>
              </a:rPr>
              <a:t>Receive information about CII/CPAR including mapping in the EMR </a:t>
            </a:r>
            <a:endParaRPr kumimoji="0" lang="en-CA" sz="1867" b="0" i="0" u="none" strike="noStrike" kern="1200" cap="none" spc="0" normalizeH="0" baseline="0" noProof="0" dirty="0">
              <a:ln>
                <a:noFill/>
              </a:ln>
              <a:solidFill>
                <a:srgbClr val="CF7028"/>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6AF9C9C3-AB99-1F4C-8CBA-8ED918C1E1B6}"/>
              </a:ext>
            </a:extLst>
          </p:cNvPr>
          <p:cNvSpPr/>
          <p:nvPr/>
        </p:nvSpPr>
        <p:spPr>
          <a:xfrm>
            <a:off x="4520654" y="3508148"/>
            <a:ext cx="1284595" cy="1316395"/>
          </a:xfrm>
          <a:prstGeom prst="ellipse">
            <a:avLst/>
          </a:prstGeom>
          <a:blipFill>
            <a:blip r:embed="rId4"/>
            <a:stretch>
              <a:fillRect/>
            </a:stretch>
          </a:blipFill>
          <a:ln w="38100">
            <a:solidFill>
              <a:srgbClr val="BAA60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CA" sz="1867" b="0" i="0" u="none" strike="noStrike" kern="1200" cap="none" spc="0" normalizeH="0" baseline="0" noProof="0">
              <a:ln>
                <a:noFill/>
              </a:ln>
              <a:solidFill>
                <a:prstClr val="white"/>
              </a:solidFill>
              <a:effectLst/>
              <a:uLnTx/>
              <a:uFillTx/>
              <a:latin typeface="Segoe UI"/>
              <a:ea typeface="+mn-ea"/>
              <a:cs typeface="+mn-cs"/>
            </a:endParaRPr>
          </a:p>
        </p:txBody>
      </p:sp>
      <p:sp>
        <p:nvSpPr>
          <p:cNvPr id="11" name="TextBox 10">
            <a:extLst>
              <a:ext uri="{FF2B5EF4-FFF2-40B4-BE49-F238E27FC236}">
                <a16:creationId xmlns:a16="http://schemas.microsoft.com/office/drawing/2014/main" id="{0BA0E7A5-E73F-A344-8991-C36D830BE110}"/>
              </a:ext>
            </a:extLst>
          </p:cNvPr>
          <p:cNvSpPr txBox="1"/>
          <p:nvPr/>
        </p:nvSpPr>
        <p:spPr>
          <a:xfrm>
            <a:off x="641685" y="3962769"/>
            <a:ext cx="3840232" cy="379654"/>
          </a:xfrm>
          <a:prstGeom prst="rect">
            <a:avLst/>
          </a:prstGeom>
          <a:noFill/>
          <a:ln w="28575">
            <a:noFill/>
          </a:ln>
        </p:spPr>
        <p:txBody>
          <a:bodyPr wrap="square" lIns="91436" tIns="45719" rIns="91436" bIns="45719" rtlCol="0">
            <a:spAutoFit/>
          </a:bodyPr>
          <a:lstStyle/>
          <a:p>
            <a:pPr marL="0" marR="0" lvl="0" indent="0" algn="r" defTabSz="914332" rtl="0" eaLnBrk="1" fontAlgn="auto" latinLnBrk="0" hangingPunct="1">
              <a:lnSpc>
                <a:spcPct val="100000"/>
              </a:lnSpc>
              <a:spcBef>
                <a:spcPts val="0"/>
              </a:spcBef>
              <a:spcAft>
                <a:spcPts val="0"/>
              </a:spcAft>
              <a:buClrTx/>
              <a:buSzTx/>
              <a:buFontTx/>
              <a:buNone/>
              <a:tabLst/>
              <a:defRPr/>
            </a:pPr>
            <a:r>
              <a:rPr kumimoji="0" lang="en-CA" sz="1867" b="1" i="0" u="none" strike="noStrike" kern="1200" cap="none" spc="0" normalizeH="0" baseline="0" noProof="0" dirty="0">
                <a:ln>
                  <a:noFill/>
                </a:ln>
                <a:solidFill>
                  <a:srgbClr val="BAA601"/>
                </a:solidFill>
                <a:effectLst/>
                <a:uLnTx/>
                <a:uFillTx/>
                <a:latin typeface="Calibri" panose="020F0502020204030204"/>
                <a:ea typeface="+mn-ea"/>
                <a:cs typeface="+mn-cs"/>
              </a:rPr>
              <a:t>Decide to participate in CII/CPAR</a:t>
            </a:r>
            <a:endParaRPr kumimoji="0" lang="en-CA" sz="1867" b="0" i="0" u="none" strike="noStrike" kern="1200" cap="none" spc="0" normalizeH="0" baseline="0" noProof="0" dirty="0">
              <a:ln>
                <a:noFill/>
              </a:ln>
              <a:solidFill>
                <a:srgbClr val="BAA601"/>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5ED6EB5A-1C55-964F-8842-0DA3B240856A}"/>
              </a:ext>
            </a:extLst>
          </p:cNvPr>
          <p:cNvSpPr/>
          <p:nvPr/>
        </p:nvSpPr>
        <p:spPr>
          <a:xfrm>
            <a:off x="656654" y="4702690"/>
            <a:ext cx="1325564" cy="1325564"/>
          </a:xfrm>
          <a:prstGeom prst="ellipse">
            <a:avLst/>
          </a:prstGeom>
          <a:blipFill>
            <a:blip r:embed="rId5"/>
            <a:stretch>
              <a:fillRect/>
            </a:stretch>
          </a:blipFill>
          <a:ln w="38100">
            <a:solidFill>
              <a:srgbClr val="569BBE"/>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CA" sz="1867" b="0" i="0" u="none" strike="noStrike" kern="1200" cap="none" spc="0" normalizeH="0" baseline="0" noProof="0">
              <a:ln>
                <a:noFill/>
              </a:ln>
              <a:solidFill>
                <a:prstClr val="white"/>
              </a:solidFill>
              <a:effectLst/>
              <a:uLnTx/>
              <a:uFillTx/>
              <a:latin typeface="Segoe UI"/>
              <a:ea typeface="+mn-ea"/>
              <a:cs typeface="+mn-cs"/>
            </a:endParaRPr>
          </a:p>
        </p:txBody>
      </p:sp>
      <p:sp>
        <p:nvSpPr>
          <p:cNvPr id="13" name="TextBox 12">
            <a:extLst>
              <a:ext uri="{FF2B5EF4-FFF2-40B4-BE49-F238E27FC236}">
                <a16:creationId xmlns:a16="http://schemas.microsoft.com/office/drawing/2014/main" id="{B95483BB-33DD-004E-8989-1407B2EA4C7F}"/>
              </a:ext>
            </a:extLst>
          </p:cNvPr>
          <p:cNvSpPr txBox="1"/>
          <p:nvPr/>
        </p:nvSpPr>
        <p:spPr>
          <a:xfrm>
            <a:off x="1972497" y="5031984"/>
            <a:ext cx="4140406" cy="666975"/>
          </a:xfrm>
          <a:prstGeom prst="rect">
            <a:avLst/>
          </a:prstGeom>
          <a:noFill/>
          <a:ln w="28575">
            <a:noFill/>
          </a:ln>
        </p:spPr>
        <p:txBody>
          <a:bodyPr wrap="square" lIns="91436" tIns="45719" rIns="91436" bIns="45719"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569BBE"/>
                </a:solidFill>
                <a:effectLst/>
                <a:uLnTx/>
                <a:uFillTx/>
                <a:latin typeface="Calibri" panose="020F0502020204030204"/>
                <a:ea typeface="+mn-ea"/>
                <a:cs typeface="+mn-cs"/>
              </a:rPr>
              <a:t>Sign participation forms and AH PIA endorsement letter</a:t>
            </a:r>
            <a:endParaRPr kumimoji="0" lang="en-CA" sz="1867" b="0" i="0" u="none" strike="noStrike" kern="1200" cap="none" spc="0" normalizeH="0" baseline="0" noProof="0" dirty="0">
              <a:ln>
                <a:noFill/>
              </a:ln>
              <a:solidFill>
                <a:srgbClr val="569BBE"/>
              </a:solidFill>
              <a:effectLst/>
              <a:uLnTx/>
              <a:uFillTx/>
              <a:latin typeface="Calibri" panose="020F0502020204030204"/>
              <a:ea typeface="+mn-ea"/>
              <a:cs typeface="+mn-cs"/>
            </a:endParaRPr>
          </a:p>
        </p:txBody>
      </p:sp>
      <p:sp>
        <p:nvSpPr>
          <p:cNvPr id="14" name="Oval 13"/>
          <p:cNvSpPr/>
          <p:nvPr/>
        </p:nvSpPr>
        <p:spPr>
          <a:xfrm>
            <a:off x="10184476" y="2435432"/>
            <a:ext cx="1337760" cy="1315967"/>
          </a:xfrm>
          <a:prstGeom prst="ellipse">
            <a:avLst/>
          </a:prstGeom>
          <a:blipFill>
            <a:blip r:embed="rId6"/>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Segoe UI"/>
              <a:ea typeface="+mn-ea"/>
              <a:cs typeface="+mn-cs"/>
            </a:endParaRPr>
          </a:p>
        </p:txBody>
      </p:sp>
      <p:sp>
        <p:nvSpPr>
          <p:cNvPr id="15" name="TextBox 14">
            <a:extLst>
              <a:ext uri="{FF2B5EF4-FFF2-40B4-BE49-F238E27FC236}">
                <a16:creationId xmlns:a16="http://schemas.microsoft.com/office/drawing/2014/main" id="{B95483BB-33DD-004E-8989-1407B2EA4C7F}"/>
              </a:ext>
            </a:extLst>
          </p:cNvPr>
          <p:cNvSpPr txBox="1"/>
          <p:nvPr/>
        </p:nvSpPr>
        <p:spPr>
          <a:xfrm>
            <a:off x="6472242" y="2591172"/>
            <a:ext cx="3683391" cy="954298"/>
          </a:xfrm>
          <a:prstGeom prst="rect">
            <a:avLst/>
          </a:prstGeom>
          <a:noFill/>
          <a:ln w="28575">
            <a:noFill/>
          </a:ln>
        </p:spPr>
        <p:txBody>
          <a:bodyPr wrap="square" lIns="91436" tIns="45719" rIns="91436" bIns="45719" rtlCol="0">
            <a:spAutoFit/>
          </a:bodyPr>
          <a:lstStyle/>
          <a:p>
            <a:pPr marL="0" marR="0" lvl="0" indent="0" algn="r" defTabSz="914332"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275971"/>
                </a:solidFill>
                <a:effectLst/>
                <a:uLnTx/>
                <a:uFillTx/>
                <a:latin typeface="Calibri" panose="020F0502020204030204"/>
                <a:ea typeface="+mn-ea"/>
                <a:cs typeface="+mn-cs"/>
              </a:rPr>
              <a:t>Clinic identifies team member to be Site Liaison (usually clinic manager)</a:t>
            </a:r>
            <a:endParaRPr kumimoji="0" lang="en-CA" sz="1867" b="0" i="0" u="none" strike="noStrike" kern="1200" cap="none" spc="0" normalizeH="0" baseline="0" noProof="0" dirty="0">
              <a:ln>
                <a:noFill/>
              </a:ln>
              <a:solidFill>
                <a:srgbClr val="275971"/>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9C51BE1-D92B-7044-AB43-C429708B82FF}"/>
              </a:ext>
            </a:extLst>
          </p:cNvPr>
          <p:cNvSpPr txBox="1"/>
          <p:nvPr/>
        </p:nvSpPr>
        <p:spPr>
          <a:xfrm>
            <a:off x="7689304" y="3906618"/>
            <a:ext cx="2830103" cy="666975"/>
          </a:xfrm>
          <a:prstGeom prst="rect">
            <a:avLst/>
          </a:prstGeom>
          <a:noFill/>
          <a:ln w="28575">
            <a:noFill/>
          </a:ln>
        </p:spPr>
        <p:txBody>
          <a:bodyPr wrap="square" lIns="91436" tIns="45719" rIns="91436" bIns="45719"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CA" sz="1867" b="1" i="0" u="none" strike="noStrike" kern="1200" cap="none" spc="0" normalizeH="0" baseline="0" noProof="0" dirty="0">
                <a:ln>
                  <a:noFill/>
                </a:ln>
                <a:solidFill>
                  <a:srgbClr val="5AC2AD"/>
                </a:solidFill>
                <a:effectLst/>
                <a:uLnTx/>
                <a:uFillTx/>
                <a:latin typeface="Calibri" panose="020F0502020204030204"/>
                <a:ea typeface="+mn-ea"/>
                <a:cs typeface="+mn-cs"/>
              </a:rPr>
              <a:t>Meet with clinic manager/ privacy officer about PIA</a:t>
            </a:r>
            <a:endParaRPr kumimoji="0" lang="en-CA" sz="1867" b="0" i="0" u="none" strike="noStrike" kern="1200" cap="none" spc="0" normalizeH="0" baseline="0" noProof="0" dirty="0">
              <a:ln>
                <a:noFill/>
              </a:ln>
              <a:solidFill>
                <a:srgbClr val="5AC2AD"/>
              </a:solidFill>
              <a:effectLst/>
              <a:uLnTx/>
              <a:uFillTx/>
              <a:latin typeface="Calibri" panose="020F0502020204030204"/>
              <a:ea typeface="+mn-ea"/>
              <a:cs typeface="+mn-cs"/>
            </a:endParaRPr>
          </a:p>
        </p:txBody>
      </p:sp>
      <p:grpSp>
        <p:nvGrpSpPr>
          <p:cNvPr id="17" name="Group 16"/>
          <p:cNvGrpSpPr/>
          <p:nvPr/>
        </p:nvGrpSpPr>
        <p:grpSpPr>
          <a:xfrm>
            <a:off x="6306510" y="3547586"/>
            <a:ext cx="1353951" cy="1353951"/>
            <a:chOff x="5146674" y="4482160"/>
            <a:chExt cx="1353951" cy="1353951"/>
          </a:xfrm>
        </p:grpSpPr>
        <p:sp>
          <p:nvSpPr>
            <p:cNvPr id="18" name="Oval 17">
              <a:extLst>
                <a:ext uri="{FF2B5EF4-FFF2-40B4-BE49-F238E27FC236}">
                  <a16:creationId xmlns:a16="http://schemas.microsoft.com/office/drawing/2014/main" id="{59EB3D8F-48AD-1742-959F-F43644D3E2CB}"/>
                </a:ext>
              </a:extLst>
            </p:cNvPr>
            <p:cNvSpPr/>
            <p:nvPr/>
          </p:nvSpPr>
          <p:spPr>
            <a:xfrm>
              <a:off x="5146674" y="4482160"/>
              <a:ext cx="1353951" cy="1353951"/>
            </a:xfrm>
            <a:prstGeom prst="ellipse">
              <a:avLst/>
            </a:prstGeom>
            <a:solidFill>
              <a:schemeClr val="bg1"/>
            </a:solidFill>
            <a:ln w="38100">
              <a:solidFill>
                <a:srgbClr val="5CB4BF"/>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CA" sz="1867" b="0" i="0" u="none" strike="noStrike" kern="1200" cap="none" spc="0" normalizeH="0" baseline="0" noProof="0">
                <a:ln>
                  <a:noFill/>
                </a:ln>
                <a:solidFill>
                  <a:srgbClr val="CF7028"/>
                </a:solidFill>
                <a:effectLst/>
                <a:uLnTx/>
                <a:uFillTx/>
                <a:latin typeface="Segoe UI"/>
                <a:ea typeface="+mn-ea"/>
                <a:cs typeface="+mn-cs"/>
              </a:endParaRPr>
            </a:p>
          </p:txBody>
        </p:sp>
        <p:grpSp>
          <p:nvGrpSpPr>
            <p:cNvPr id="19" name="Group 18"/>
            <p:cNvGrpSpPr/>
            <p:nvPr/>
          </p:nvGrpSpPr>
          <p:grpSpPr>
            <a:xfrm>
              <a:off x="5472710" y="4588533"/>
              <a:ext cx="764423" cy="1099366"/>
              <a:chOff x="9439093" y="1328799"/>
              <a:chExt cx="764423" cy="1099366"/>
            </a:xfrm>
          </p:grpSpPr>
          <p:grpSp>
            <p:nvGrpSpPr>
              <p:cNvPr id="20" name="Google Shape;374;p39"/>
              <p:cNvGrpSpPr/>
              <p:nvPr/>
            </p:nvGrpSpPr>
            <p:grpSpPr>
              <a:xfrm>
                <a:off x="9439093" y="1328799"/>
                <a:ext cx="764423" cy="1099366"/>
                <a:chOff x="2003275" y="2021560"/>
                <a:chExt cx="439650" cy="523900"/>
              </a:xfrm>
            </p:grpSpPr>
            <p:sp>
              <p:nvSpPr>
                <p:cNvPr id="22" name="Google Shape;375;p39"/>
                <p:cNvSpPr/>
                <p:nvPr/>
              </p:nvSpPr>
              <p:spPr>
                <a:xfrm>
                  <a:off x="2003275" y="2081385"/>
                  <a:ext cx="378575" cy="464075"/>
                </a:xfrm>
                <a:custGeom>
                  <a:avLst/>
                  <a:gdLst/>
                  <a:ahLst/>
                  <a:cxnLst/>
                  <a:rect l="l" t="t" r="r" b="b"/>
                  <a:pathLst>
                    <a:path w="15143" h="18563" extrusionOk="0">
                      <a:moveTo>
                        <a:pt x="782" y="1"/>
                      </a:moveTo>
                      <a:lnTo>
                        <a:pt x="636" y="25"/>
                      </a:lnTo>
                      <a:lnTo>
                        <a:pt x="489" y="50"/>
                      </a:lnTo>
                      <a:lnTo>
                        <a:pt x="343" y="123"/>
                      </a:lnTo>
                      <a:lnTo>
                        <a:pt x="220" y="221"/>
                      </a:lnTo>
                      <a:lnTo>
                        <a:pt x="123" y="318"/>
                      </a:lnTo>
                      <a:lnTo>
                        <a:pt x="74" y="465"/>
                      </a:lnTo>
                      <a:lnTo>
                        <a:pt x="25" y="587"/>
                      </a:lnTo>
                      <a:lnTo>
                        <a:pt x="1" y="758"/>
                      </a:lnTo>
                      <a:lnTo>
                        <a:pt x="1" y="17756"/>
                      </a:lnTo>
                      <a:lnTo>
                        <a:pt x="25" y="17903"/>
                      </a:lnTo>
                      <a:lnTo>
                        <a:pt x="74" y="18049"/>
                      </a:lnTo>
                      <a:lnTo>
                        <a:pt x="123" y="18196"/>
                      </a:lnTo>
                      <a:lnTo>
                        <a:pt x="220" y="18318"/>
                      </a:lnTo>
                      <a:lnTo>
                        <a:pt x="343" y="18416"/>
                      </a:lnTo>
                      <a:lnTo>
                        <a:pt x="489" y="18489"/>
                      </a:lnTo>
                      <a:lnTo>
                        <a:pt x="636" y="18538"/>
                      </a:lnTo>
                      <a:lnTo>
                        <a:pt x="782" y="18562"/>
                      </a:lnTo>
                      <a:lnTo>
                        <a:pt x="14361" y="18562"/>
                      </a:lnTo>
                      <a:lnTo>
                        <a:pt x="14508" y="18538"/>
                      </a:lnTo>
                      <a:lnTo>
                        <a:pt x="14654" y="18489"/>
                      </a:lnTo>
                      <a:lnTo>
                        <a:pt x="14801" y="18416"/>
                      </a:lnTo>
                      <a:lnTo>
                        <a:pt x="14923" y="18318"/>
                      </a:lnTo>
                      <a:lnTo>
                        <a:pt x="15021" y="18196"/>
                      </a:lnTo>
                      <a:lnTo>
                        <a:pt x="15070" y="18049"/>
                      </a:lnTo>
                      <a:lnTo>
                        <a:pt x="15118" y="17903"/>
                      </a:lnTo>
                      <a:lnTo>
                        <a:pt x="15143" y="17756"/>
                      </a:lnTo>
                      <a:lnTo>
                        <a:pt x="15143" y="16608"/>
                      </a:lnTo>
                      <a:lnTo>
                        <a:pt x="2736" y="16608"/>
                      </a:lnTo>
                      <a:lnTo>
                        <a:pt x="2589" y="16584"/>
                      </a:lnTo>
                      <a:lnTo>
                        <a:pt x="2443" y="16535"/>
                      </a:lnTo>
                      <a:lnTo>
                        <a:pt x="2296" y="16462"/>
                      </a:lnTo>
                      <a:lnTo>
                        <a:pt x="2174" y="16364"/>
                      </a:lnTo>
                      <a:lnTo>
                        <a:pt x="2077" y="16242"/>
                      </a:lnTo>
                      <a:lnTo>
                        <a:pt x="2028" y="16096"/>
                      </a:lnTo>
                      <a:lnTo>
                        <a:pt x="1979" y="15949"/>
                      </a:lnTo>
                      <a:lnTo>
                        <a:pt x="1954" y="15802"/>
                      </a:lnTo>
                      <a:lnTo>
                        <a:pt x="1954" y="1"/>
                      </a:lnTo>
                      <a:close/>
                    </a:path>
                  </a:pathLst>
                </a:custGeom>
                <a:solidFill>
                  <a:srgbClr val="FFFFFF"/>
                </a:solidFill>
                <a:ln>
                  <a:solidFill>
                    <a:srgbClr val="5CB4BF"/>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76;p39"/>
                <p:cNvSpPr/>
                <p:nvPr/>
              </p:nvSpPr>
              <p:spPr>
                <a:xfrm>
                  <a:off x="2064325" y="2021560"/>
                  <a:ext cx="378600" cy="464050"/>
                </a:xfrm>
                <a:custGeom>
                  <a:avLst/>
                  <a:gdLst/>
                  <a:ahLst/>
                  <a:cxnLst/>
                  <a:rect l="l" t="t" r="r" b="b"/>
                  <a:pathLst>
                    <a:path w="15144" h="18562" extrusionOk="0">
                      <a:moveTo>
                        <a:pt x="782" y="0"/>
                      </a:moveTo>
                      <a:lnTo>
                        <a:pt x="636" y="25"/>
                      </a:lnTo>
                      <a:lnTo>
                        <a:pt x="489" y="74"/>
                      </a:lnTo>
                      <a:lnTo>
                        <a:pt x="343" y="147"/>
                      </a:lnTo>
                      <a:lnTo>
                        <a:pt x="221" y="244"/>
                      </a:lnTo>
                      <a:lnTo>
                        <a:pt x="123" y="342"/>
                      </a:lnTo>
                      <a:lnTo>
                        <a:pt x="74" y="489"/>
                      </a:lnTo>
                      <a:lnTo>
                        <a:pt x="25" y="635"/>
                      </a:lnTo>
                      <a:lnTo>
                        <a:pt x="1" y="782"/>
                      </a:lnTo>
                      <a:lnTo>
                        <a:pt x="1" y="17780"/>
                      </a:lnTo>
                      <a:lnTo>
                        <a:pt x="25" y="17951"/>
                      </a:lnTo>
                      <a:lnTo>
                        <a:pt x="74" y="18098"/>
                      </a:lnTo>
                      <a:lnTo>
                        <a:pt x="123" y="18220"/>
                      </a:lnTo>
                      <a:lnTo>
                        <a:pt x="221" y="18342"/>
                      </a:lnTo>
                      <a:lnTo>
                        <a:pt x="343" y="18440"/>
                      </a:lnTo>
                      <a:lnTo>
                        <a:pt x="489" y="18513"/>
                      </a:lnTo>
                      <a:lnTo>
                        <a:pt x="636" y="18562"/>
                      </a:lnTo>
                      <a:lnTo>
                        <a:pt x="14508" y="18562"/>
                      </a:lnTo>
                      <a:lnTo>
                        <a:pt x="14655" y="18513"/>
                      </a:lnTo>
                      <a:lnTo>
                        <a:pt x="14801" y="18440"/>
                      </a:lnTo>
                      <a:lnTo>
                        <a:pt x="14923" y="18342"/>
                      </a:lnTo>
                      <a:lnTo>
                        <a:pt x="15021" y="18220"/>
                      </a:lnTo>
                      <a:lnTo>
                        <a:pt x="15070" y="18098"/>
                      </a:lnTo>
                      <a:lnTo>
                        <a:pt x="15119" y="17951"/>
                      </a:lnTo>
                      <a:lnTo>
                        <a:pt x="15143" y="17780"/>
                      </a:lnTo>
                      <a:lnTo>
                        <a:pt x="15143" y="3859"/>
                      </a:lnTo>
                      <a:lnTo>
                        <a:pt x="12554" y="3859"/>
                      </a:lnTo>
                      <a:lnTo>
                        <a:pt x="12286" y="3835"/>
                      </a:lnTo>
                      <a:lnTo>
                        <a:pt x="12066" y="3761"/>
                      </a:lnTo>
                      <a:lnTo>
                        <a:pt x="11846" y="3664"/>
                      </a:lnTo>
                      <a:lnTo>
                        <a:pt x="11651" y="3493"/>
                      </a:lnTo>
                      <a:lnTo>
                        <a:pt x="11504" y="3297"/>
                      </a:lnTo>
                      <a:lnTo>
                        <a:pt x="11382" y="3102"/>
                      </a:lnTo>
                      <a:lnTo>
                        <a:pt x="11309" y="2858"/>
                      </a:lnTo>
                      <a:lnTo>
                        <a:pt x="11284" y="2589"/>
                      </a:lnTo>
                      <a:lnTo>
                        <a:pt x="11284" y="0"/>
                      </a:lnTo>
                      <a:close/>
                    </a:path>
                  </a:pathLst>
                </a:custGeom>
                <a:solidFill>
                  <a:srgbClr val="FFFFFF"/>
                </a:solidFill>
                <a:ln>
                  <a:solidFill>
                    <a:srgbClr val="5CB4BF"/>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 name="TextBox 20"/>
              <p:cNvSpPr txBox="1"/>
              <p:nvPr/>
            </p:nvSpPr>
            <p:spPr>
              <a:xfrm>
                <a:off x="9574084" y="1631020"/>
                <a:ext cx="5245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PIA</a:t>
                </a:r>
                <a:endParaRPr kumimoji="0" lang="en-CA" sz="1800" b="0" i="0" u="none" strike="noStrike" kern="1200" cap="none" spc="0" normalizeH="0" baseline="0" noProof="0" dirty="0">
                  <a:ln>
                    <a:noFill/>
                  </a:ln>
                  <a:solidFill>
                    <a:prstClr val="black"/>
                  </a:solidFill>
                  <a:effectLst/>
                  <a:uLnTx/>
                  <a:uFillTx/>
                  <a:latin typeface="Segoe UI"/>
                  <a:ea typeface="+mn-ea"/>
                  <a:cs typeface="+mn-cs"/>
                </a:endParaRPr>
              </a:p>
            </p:txBody>
          </p:sp>
        </p:grpSp>
      </p:grpSp>
      <p:sp>
        <p:nvSpPr>
          <p:cNvPr id="24" name="TextBox 23">
            <a:extLst>
              <a:ext uri="{FF2B5EF4-FFF2-40B4-BE49-F238E27FC236}">
                <a16:creationId xmlns:a16="http://schemas.microsoft.com/office/drawing/2014/main" id="{7A5795AE-1949-2B41-AC3B-8C604C42889F}"/>
              </a:ext>
            </a:extLst>
          </p:cNvPr>
          <p:cNvSpPr txBox="1"/>
          <p:nvPr/>
        </p:nvSpPr>
        <p:spPr>
          <a:xfrm>
            <a:off x="7948104" y="5088303"/>
            <a:ext cx="2137557" cy="666975"/>
          </a:xfrm>
          <a:prstGeom prst="rect">
            <a:avLst/>
          </a:prstGeom>
          <a:noFill/>
          <a:ln w="28575">
            <a:noFill/>
          </a:ln>
        </p:spPr>
        <p:txBody>
          <a:bodyPr wrap="square" lIns="91436" tIns="45719" rIns="91436" bIns="45719" rtlCol="0">
            <a:spAutoFit/>
          </a:bodyPr>
          <a:lstStyle/>
          <a:p>
            <a:pPr marL="0" marR="0" lvl="0" indent="0" algn="r" defTabSz="914332" rtl="0" eaLnBrk="1" fontAlgn="auto" latinLnBrk="0" hangingPunct="1">
              <a:lnSpc>
                <a:spcPct val="100000"/>
              </a:lnSpc>
              <a:spcBef>
                <a:spcPts val="0"/>
              </a:spcBef>
              <a:spcAft>
                <a:spcPts val="0"/>
              </a:spcAft>
              <a:buClrTx/>
              <a:buSzTx/>
              <a:buFontTx/>
              <a:buNone/>
              <a:tabLst/>
              <a:defRPr/>
            </a:pPr>
            <a:r>
              <a:rPr kumimoji="0" lang="en-CA" sz="1867" b="1" i="0" u="none" strike="noStrike" kern="1200" cap="none" spc="0" normalizeH="0" baseline="0" noProof="0" dirty="0">
                <a:ln>
                  <a:noFill/>
                </a:ln>
                <a:solidFill>
                  <a:srgbClr val="E7A723"/>
                </a:solidFill>
                <a:effectLst/>
                <a:uLnTx/>
                <a:uFillTx/>
                <a:latin typeface="Calibri" panose="020F0502020204030204"/>
                <a:ea typeface="+mn-ea"/>
                <a:cs typeface="+mn-cs"/>
              </a:rPr>
              <a:t>Meet with PCN facilitator</a:t>
            </a:r>
            <a:endParaRPr kumimoji="0" lang="en-CA"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Oval 24"/>
          <p:cNvSpPr/>
          <p:nvPr/>
        </p:nvSpPr>
        <p:spPr>
          <a:xfrm>
            <a:off x="10184476" y="4669653"/>
            <a:ext cx="1373392" cy="1373392"/>
          </a:xfrm>
          <a:prstGeom prst="ellipse">
            <a:avLst/>
          </a:prstGeom>
          <a:blipFill>
            <a:blip r:embed="rId7"/>
            <a:stretch>
              <a:fillRect/>
            </a:stretch>
          </a:blipFill>
          <a:ln w="38100">
            <a:solidFill>
              <a:srgbClr val="E89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2896178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821" y="176576"/>
            <a:ext cx="10515600" cy="649320"/>
          </a:xfrm>
        </p:spPr>
        <p:txBody>
          <a:bodyPr>
            <a:normAutofit/>
          </a:bodyPr>
          <a:lstStyle/>
          <a:p>
            <a:r>
              <a:rPr lang="en-US" sz="3600" dirty="0">
                <a:solidFill>
                  <a:srgbClr val="275971"/>
                </a:solidFill>
              </a:rPr>
              <a:t>CII/CPAR Physician Experience – Post Go-Live</a:t>
            </a:r>
            <a:endParaRPr lang="en-CA" sz="3600" dirty="0">
              <a:solidFill>
                <a:srgbClr val="275971"/>
              </a:solidFill>
            </a:endParaRPr>
          </a:p>
        </p:txBody>
      </p:sp>
      <p:sp>
        <p:nvSpPr>
          <p:cNvPr id="12" name="Oval 11">
            <a:extLst>
              <a:ext uri="{FF2B5EF4-FFF2-40B4-BE49-F238E27FC236}">
                <a16:creationId xmlns:a16="http://schemas.microsoft.com/office/drawing/2014/main" id="{5ED6EB5A-1C55-964F-8842-0DA3B240856A}"/>
              </a:ext>
            </a:extLst>
          </p:cNvPr>
          <p:cNvSpPr/>
          <p:nvPr/>
        </p:nvSpPr>
        <p:spPr>
          <a:xfrm>
            <a:off x="6566781" y="3558884"/>
            <a:ext cx="1325564" cy="1325564"/>
          </a:xfrm>
          <a:prstGeom prst="ellipse">
            <a:avLst/>
          </a:prstGeom>
          <a:blipFill>
            <a:blip r:embed="rId3"/>
            <a:stretch>
              <a:fillRect/>
            </a:stretch>
          </a:blipFill>
          <a:ln w="38100">
            <a:solidFill>
              <a:srgbClr val="27597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CA" sz="1867" b="0" i="0" u="none" strike="noStrike" kern="1200" cap="none" spc="0" normalizeH="0" baseline="0" noProof="0">
              <a:ln>
                <a:noFill/>
              </a:ln>
              <a:solidFill>
                <a:prstClr val="white"/>
              </a:solidFill>
              <a:effectLst/>
              <a:uLnTx/>
              <a:uFillTx/>
              <a:latin typeface="Segoe UI"/>
              <a:ea typeface="+mn-ea"/>
              <a:cs typeface="+mn-cs"/>
            </a:endParaRPr>
          </a:p>
        </p:txBody>
      </p:sp>
      <p:sp>
        <p:nvSpPr>
          <p:cNvPr id="26" name="TextBox 25">
            <a:extLst>
              <a:ext uri="{FF2B5EF4-FFF2-40B4-BE49-F238E27FC236}">
                <a16:creationId xmlns:a16="http://schemas.microsoft.com/office/drawing/2014/main" id="{0BA0E7A5-E73F-A344-8991-C36D830BE110}"/>
              </a:ext>
            </a:extLst>
          </p:cNvPr>
          <p:cNvSpPr txBox="1"/>
          <p:nvPr/>
        </p:nvSpPr>
        <p:spPr>
          <a:xfrm>
            <a:off x="2063137" y="2819080"/>
            <a:ext cx="1957451" cy="379654"/>
          </a:xfrm>
          <a:prstGeom prst="rect">
            <a:avLst/>
          </a:prstGeom>
          <a:noFill/>
          <a:ln w="28575">
            <a:noFill/>
          </a:ln>
        </p:spPr>
        <p:txBody>
          <a:bodyPr wrap="square" lIns="91436" tIns="45719" rIns="91436" bIns="45719"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CA" sz="1867" b="1" i="0" u="none" strike="noStrike" kern="1200" cap="none" spc="0" normalizeH="0" baseline="0" noProof="0" dirty="0">
                <a:ln>
                  <a:noFill/>
                </a:ln>
                <a:solidFill>
                  <a:srgbClr val="BAA601"/>
                </a:solidFill>
                <a:effectLst/>
                <a:uLnTx/>
                <a:uFillTx/>
                <a:latin typeface="Calibri" panose="020F0502020204030204"/>
                <a:ea typeface="+mn-ea"/>
                <a:cs typeface="+mn-cs"/>
              </a:rPr>
              <a:t>Go Live</a:t>
            </a:r>
            <a:endParaRPr kumimoji="0" lang="en-CA" sz="1867" b="0" i="0" u="none" strike="noStrike" kern="1200" cap="none" spc="0" normalizeH="0" baseline="0" noProof="0" dirty="0">
              <a:ln>
                <a:noFill/>
              </a:ln>
              <a:solidFill>
                <a:srgbClr val="BAA601"/>
              </a:solidFill>
              <a:effectLst/>
              <a:uLnTx/>
              <a:uFillTx/>
              <a:latin typeface="Calibri" panose="020F0502020204030204"/>
              <a:ea typeface="+mn-ea"/>
              <a:cs typeface="+mn-cs"/>
            </a:endParaRPr>
          </a:p>
        </p:txBody>
      </p:sp>
      <p:grpSp>
        <p:nvGrpSpPr>
          <p:cNvPr id="27" name="Group 26"/>
          <p:cNvGrpSpPr/>
          <p:nvPr/>
        </p:nvGrpSpPr>
        <p:grpSpPr>
          <a:xfrm>
            <a:off x="737573" y="2434170"/>
            <a:ext cx="1325564" cy="1325564"/>
            <a:chOff x="10355781" y="3232735"/>
            <a:chExt cx="1325564" cy="1325564"/>
          </a:xfrm>
        </p:grpSpPr>
        <p:sp>
          <p:nvSpPr>
            <p:cNvPr id="28" name="Oval 27">
              <a:extLst>
                <a:ext uri="{FF2B5EF4-FFF2-40B4-BE49-F238E27FC236}">
                  <a16:creationId xmlns:a16="http://schemas.microsoft.com/office/drawing/2014/main" id="{5ED6EB5A-1C55-964F-8842-0DA3B240856A}"/>
                </a:ext>
              </a:extLst>
            </p:cNvPr>
            <p:cNvSpPr/>
            <p:nvPr/>
          </p:nvSpPr>
          <p:spPr>
            <a:xfrm>
              <a:off x="10355781" y="3232735"/>
              <a:ext cx="1325564" cy="1325564"/>
            </a:xfrm>
            <a:prstGeom prst="ellipse">
              <a:avLst/>
            </a:prstGeom>
            <a:solidFill>
              <a:schemeClr val="bg1"/>
            </a:solidFill>
            <a:ln w="38100">
              <a:solidFill>
                <a:srgbClr val="BAA60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CA" sz="1867" b="0" i="0" u="none" strike="noStrike" kern="1200" cap="none" spc="0" normalizeH="0" baseline="0" noProof="0">
                <a:ln>
                  <a:noFill/>
                </a:ln>
                <a:solidFill>
                  <a:prstClr val="white"/>
                </a:solidFill>
                <a:effectLst/>
                <a:uLnTx/>
                <a:uFillTx/>
                <a:latin typeface="Segoe UI"/>
                <a:ea typeface="+mn-ea"/>
                <a:cs typeface="+mn-cs"/>
              </a:endParaRPr>
            </a:p>
          </p:txBody>
        </p:sp>
        <p:pic>
          <p:nvPicPr>
            <p:cNvPr id="29" name="Picture 28">
              <a:extLst>
                <a:ext uri="{FF2B5EF4-FFF2-40B4-BE49-F238E27FC236}">
                  <a16:creationId xmlns:a16="http://schemas.microsoft.com/office/drawing/2014/main" id="{A093FBD6-14F4-FC43-A197-B8CC7A73892D}"/>
                </a:ext>
              </a:extLst>
            </p:cNvPr>
            <p:cNvPicPr>
              <a:picLocks noChangeAspect="1"/>
            </p:cNvPicPr>
            <p:nvPr/>
          </p:nvPicPr>
          <p:blipFill>
            <a:blip r:embed="rId4"/>
            <a:stretch>
              <a:fillRect/>
            </a:stretch>
          </p:blipFill>
          <p:spPr>
            <a:xfrm>
              <a:off x="10561525" y="3439793"/>
              <a:ext cx="925099" cy="925099"/>
            </a:xfrm>
            <a:prstGeom prst="rect">
              <a:avLst/>
            </a:prstGeom>
            <a:ln>
              <a:noFill/>
            </a:ln>
          </p:spPr>
        </p:pic>
      </p:grpSp>
      <p:sp>
        <p:nvSpPr>
          <p:cNvPr id="30" name="TextBox 29"/>
          <p:cNvSpPr txBox="1"/>
          <p:nvPr/>
        </p:nvSpPr>
        <p:spPr>
          <a:xfrm>
            <a:off x="1137302" y="2891677"/>
            <a:ext cx="526106"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Segoe UI"/>
                <a:ea typeface="+mn-ea"/>
                <a:cs typeface="+mn-cs"/>
              </a:rPr>
              <a:t>CII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Segoe UI"/>
                <a:ea typeface="+mn-ea"/>
                <a:cs typeface="+mn-cs"/>
              </a:rPr>
              <a:t>CPAR</a:t>
            </a:r>
            <a:endParaRPr kumimoji="0" lang="en-CA" sz="1050" b="0" i="0" u="none" strike="noStrike" kern="1200" cap="none" spc="0" normalizeH="0" baseline="0" noProof="0" dirty="0">
              <a:ln>
                <a:noFill/>
              </a:ln>
              <a:solidFill>
                <a:prstClr val="black"/>
              </a:solidFill>
              <a:effectLst/>
              <a:uLnTx/>
              <a:uFillTx/>
              <a:latin typeface="Segoe UI"/>
              <a:ea typeface="+mn-ea"/>
              <a:cs typeface="+mn-cs"/>
            </a:endParaRPr>
          </a:p>
        </p:txBody>
      </p:sp>
      <p:sp>
        <p:nvSpPr>
          <p:cNvPr id="31" name="TextBox 30">
            <a:extLst>
              <a:ext uri="{FF2B5EF4-FFF2-40B4-BE49-F238E27FC236}">
                <a16:creationId xmlns:a16="http://schemas.microsoft.com/office/drawing/2014/main" id="{7A5795AE-1949-2B41-AC3B-8C604C42889F}"/>
              </a:ext>
            </a:extLst>
          </p:cNvPr>
          <p:cNvSpPr txBox="1"/>
          <p:nvPr/>
        </p:nvSpPr>
        <p:spPr>
          <a:xfrm>
            <a:off x="1201656" y="3816830"/>
            <a:ext cx="3121123" cy="666975"/>
          </a:xfrm>
          <a:prstGeom prst="rect">
            <a:avLst/>
          </a:prstGeom>
          <a:noFill/>
          <a:ln w="28575">
            <a:noFill/>
          </a:ln>
        </p:spPr>
        <p:txBody>
          <a:bodyPr wrap="square" lIns="91436" tIns="45719" rIns="91436" bIns="45719" rtlCol="0">
            <a:spAutoFit/>
          </a:bodyPr>
          <a:lstStyle/>
          <a:p>
            <a:pPr marL="0" marR="0" lvl="0" indent="0" algn="r" defTabSz="914332" rtl="0" eaLnBrk="1" fontAlgn="auto" latinLnBrk="0" hangingPunct="1">
              <a:lnSpc>
                <a:spcPct val="100000"/>
              </a:lnSpc>
              <a:spcBef>
                <a:spcPts val="0"/>
              </a:spcBef>
              <a:spcAft>
                <a:spcPts val="0"/>
              </a:spcAft>
              <a:buClrTx/>
              <a:buSzTx/>
              <a:buFontTx/>
              <a:buNone/>
              <a:tabLst/>
              <a:defRPr/>
            </a:pPr>
            <a:r>
              <a:rPr kumimoji="0" lang="en-CA" sz="1867" b="1" i="0" u="none" strike="noStrike" kern="1200" cap="none" spc="0" normalizeH="0" baseline="0" noProof="0" dirty="0">
                <a:ln>
                  <a:noFill/>
                </a:ln>
                <a:solidFill>
                  <a:srgbClr val="E7A723"/>
                </a:solidFill>
                <a:effectLst/>
                <a:uLnTx/>
                <a:uFillTx/>
                <a:latin typeface="Calibri" panose="020F0502020204030204"/>
                <a:ea typeface="+mn-ea"/>
                <a:cs typeface="+mn-cs"/>
              </a:rPr>
              <a:t>Review panel conflict report and give feedback</a:t>
            </a:r>
            <a:endParaRPr kumimoji="0" lang="en-CA"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Oval 31"/>
          <p:cNvSpPr/>
          <p:nvPr/>
        </p:nvSpPr>
        <p:spPr>
          <a:xfrm>
            <a:off x="4390049" y="3358121"/>
            <a:ext cx="1373392" cy="1373392"/>
          </a:xfrm>
          <a:prstGeom prst="ellipse">
            <a:avLst/>
          </a:prstGeom>
          <a:blipFill>
            <a:blip r:embed="rId5"/>
            <a:stretch>
              <a:fillRect/>
            </a:stretch>
          </a:blipFill>
          <a:ln w="38100">
            <a:solidFill>
              <a:srgbClr val="E89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Segoe UI"/>
              <a:ea typeface="+mn-ea"/>
              <a:cs typeface="+mn-cs"/>
            </a:endParaRPr>
          </a:p>
        </p:txBody>
      </p:sp>
      <p:sp>
        <p:nvSpPr>
          <p:cNvPr id="33" name="TextBox 32">
            <a:extLst>
              <a:ext uri="{FF2B5EF4-FFF2-40B4-BE49-F238E27FC236}">
                <a16:creationId xmlns:a16="http://schemas.microsoft.com/office/drawing/2014/main" id="{007B5C0A-8BCC-3349-BDEB-CAF9A6339135}"/>
              </a:ext>
            </a:extLst>
          </p:cNvPr>
          <p:cNvSpPr txBox="1"/>
          <p:nvPr/>
        </p:nvSpPr>
        <p:spPr>
          <a:xfrm>
            <a:off x="1997158" y="4892102"/>
            <a:ext cx="3149558" cy="954298"/>
          </a:xfrm>
          <a:prstGeom prst="rect">
            <a:avLst/>
          </a:prstGeom>
          <a:noFill/>
          <a:ln w="28575">
            <a:noFill/>
          </a:ln>
        </p:spPr>
        <p:txBody>
          <a:bodyPr wrap="square" lIns="91436" tIns="45719" rIns="91436" bIns="45719"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5CB4BF"/>
                </a:solidFill>
                <a:effectLst/>
                <a:uLnTx/>
                <a:uFillTx/>
                <a:latin typeface="Calibri" panose="020F0502020204030204"/>
                <a:ea typeface="+mn-ea"/>
                <a:cs typeface="+mn-cs"/>
              </a:rPr>
              <a:t>Receive eNotifications when CPAR patients are in hospital or ER; advise on team process</a:t>
            </a:r>
            <a:endParaRPr kumimoji="0" lang="en-CA" sz="1867" b="0" i="0" u="none" strike="noStrike" kern="1200" cap="none" spc="0" normalizeH="0" baseline="0" noProof="0" dirty="0">
              <a:ln>
                <a:noFill/>
              </a:ln>
              <a:solidFill>
                <a:srgbClr val="5CB4BF"/>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6AF9C9C3-AB99-1F4C-8CBA-8ED918C1E1B6}"/>
              </a:ext>
            </a:extLst>
          </p:cNvPr>
          <p:cNvSpPr/>
          <p:nvPr/>
        </p:nvSpPr>
        <p:spPr>
          <a:xfrm>
            <a:off x="696838" y="4760524"/>
            <a:ext cx="1284595" cy="1284595"/>
          </a:xfrm>
          <a:prstGeom prst="ellipse">
            <a:avLst/>
          </a:prstGeom>
          <a:blipFill>
            <a:blip r:embed="rId6"/>
            <a:stretch>
              <a:fillRect/>
            </a:stretch>
          </a:blipFill>
          <a:ln w="38100">
            <a:solidFill>
              <a:srgbClr val="5CB4BF"/>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CA" sz="1867" b="0" i="0" u="none" strike="noStrike" kern="1200" cap="none" spc="0" normalizeH="0" baseline="0" noProof="0">
              <a:ln>
                <a:noFill/>
              </a:ln>
              <a:solidFill>
                <a:prstClr val="white"/>
              </a:solidFill>
              <a:effectLst/>
              <a:uLnTx/>
              <a:uFillTx/>
              <a:latin typeface="Segoe UI"/>
              <a:ea typeface="+mn-ea"/>
              <a:cs typeface="+mn-cs"/>
            </a:endParaRPr>
          </a:p>
        </p:txBody>
      </p:sp>
      <p:sp>
        <p:nvSpPr>
          <p:cNvPr id="35" name="TextBox 34">
            <a:extLst>
              <a:ext uri="{FF2B5EF4-FFF2-40B4-BE49-F238E27FC236}">
                <a16:creationId xmlns:a16="http://schemas.microsoft.com/office/drawing/2014/main" id="{0BA0E7A5-E73F-A344-8991-C36D830BE110}"/>
              </a:ext>
            </a:extLst>
          </p:cNvPr>
          <p:cNvSpPr txBox="1"/>
          <p:nvPr/>
        </p:nvSpPr>
        <p:spPr>
          <a:xfrm>
            <a:off x="7286765" y="2531758"/>
            <a:ext cx="2821441" cy="954298"/>
          </a:xfrm>
          <a:prstGeom prst="rect">
            <a:avLst/>
          </a:prstGeom>
          <a:noFill/>
          <a:ln w="28575">
            <a:noFill/>
          </a:ln>
        </p:spPr>
        <p:txBody>
          <a:bodyPr wrap="square" lIns="91436" tIns="45719" rIns="91436" bIns="45719"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CA" sz="1867" b="1" i="0" u="none" strike="noStrike" kern="1200" cap="none" spc="0" normalizeH="0" baseline="0" noProof="0" dirty="0">
                <a:ln>
                  <a:noFill/>
                </a:ln>
                <a:solidFill>
                  <a:srgbClr val="569BBE"/>
                </a:solidFill>
                <a:effectLst/>
                <a:uLnTx/>
                <a:uFillTx/>
                <a:latin typeface="Calibri" panose="020F0502020204030204"/>
                <a:ea typeface="+mn-ea"/>
                <a:cs typeface="+mn-cs"/>
              </a:rPr>
              <a:t>Provider </a:t>
            </a:r>
            <a:r>
              <a:rPr kumimoji="0" lang="en-CA" sz="1867" b="1" i="0" u="sng" strike="noStrike" kern="1200" cap="none" spc="0" normalizeH="0" baseline="0" noProof="0" dirty="0">
                <a:ln>
                  <a:noFill/>
                </a:ln>
                <a:solidFill>
                  <a:srgbClr val="569BBE"/>
                </a:solidFill>
                <a:effectLst/>
                <a:uLnTx/>
                <a:uFillTx/>
                <a:latin typeface="Calibri" panose="020F0502020204030204"/>
                <a:ea typeface="+mn-ea"/>
                <a:cs typeface="+mn-cs"/>
              </a:rPr>
              <a:t>or</a:t>
            </a:r>
            <a:r>
              <a:rPr kumimoji="0" lang="en-CA" sz="1867" b="1" i="0" u="none" strike="noStrike" kern="1200" cap="none" spc="0" normalizeH="0" baseline="0" noProof="0" dirty="0">
                <a:ln>
                  <a:noFill/>
                </a:ln>
                <a:solidFill>
                  <a:srgbClr val="569BBE"/>
                </a:solidFill>
                <a:effectLst/>
                <a:uLnTx/>
                <a:uFillTx/>
                <a:latin typeface="Calibri" panose="020F0502020204030204"/>
                <a:ea typeface="+mn-ea"/>
                <a:cs typeface="+mn-cs"/>
              </a:rPr>
              <a:t> delegate views CEDs in Netcare for quality assurance</a:t>
            </a:r>
            <a:endParaRPr kumimoji="0" lang="en-CA"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6AF9C9C3-AB99-1F4C-8CBA-8ED918C1E1B6}"/>
              </a:ext>
            </a:extLst>
          </p:cNvPr>
          <p:cNvSpPr/>
          <p:nvPr/>
        </p:nvSpPr>
        <p:spPr>
          <a:xfrm>
            <a:off x="10175476" y="2364662"/>
            <a:ext cx="1284595" cy="1302139"/>
          </a:xfrm>
          <a:prstGeom prst="ellipse">
            <a:avLst/>
          </a:prstGeom>
          <a:blipFill>
            <a:blip r:embed="rId7"/>
            <a:stretch>
              <a:fillRect/>
            </a:stretch>
          </a:blipFill>
          <a:ln w="38100">
            <a:solidFill>
              <a:srgbClr val="569BBE"/>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CA" sz="1867" b="0" i="0" u="none" strike="noStrike" kern="1200" cap="none" spc="0" normalizeH="0" baseline="0" noProof="0">
              <a:ln>
                <a:noFill/>
              </a:ln>
              <a:solidFill>
                <a:prstClr val="white"/>
              </a:solidFill>
              <a:effectLst/>
              <a:uLnTx/>
              <a:uFillTx/>
              <a:latin typeface="Segoe UI"/>
              <a:ea typeface="+mn-ea"/>
              <a:cs typeface="+mn-cs"/>
            </a:endParaRPr>
          </a:p>
        </p:txBody>
      </p:sp>
      <p:sp>
        <p:nvSpPr>
          <p:cNvPr id="37" name="TextBox 36">
            <a:extLst>
              <a:ext uri="{FF2B5EF4-FFF2-40B4-BE49-F238E27FC236}">
                <a16:creationId xmlns:a16="http://schemas.microsoft.com/office/drawing/2014/main" id="{0BA0E7A5-E73F-A344-8991-C36D830BE110}"/>
              </a:ext>
            </a:extLst>
          </p:cNvPr>
          <p:cNvSpPr txBox="1"/>
          <p:nvPr/>
        </p:nvSpPr>
        <p:spPr>
          <a:xfrm>
            <a:off x="7892345" y="3968412"/>
            <a:ext cx="2821441" cy="379654"/>
          </a:xfrm>
          <a:prstGeom prst="rect">
            <a:avLst/>
          </a:prstGeom>
          <a:noFill/>
          <a:ln w="28575">
            <a:noFill/>
          </a:ln>
        </p:spPr>
        <p:txBody>
          <a:bodyPr wrap="square" lIns="91436" tIns="45719" rIns="91436" bIns="45719"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CA" sz="1867" b="1" i="0" u="none" strike="noStrike" kern="1200" cap="none" spc="0" normalizeH="0" baseline="0" noProof="0" dirty="0">
                <a:ln>
                  <a:noFill/>
                </a:ln>
                <a:solidFill>
                  <a:srgbClr val="275971"/>
                </a:solidFill>
                <a:effectLst/>
                <a:uLnTx/>
                <a:uFillTx/>
                <a:latin typeface="Calibri" panose="020F0502020204030204"/>
                <a:ea typeface="+mn-ea"/>
                <a:cs typeface="+mn-cs"/>
              </a:rPr>
              <a:t>Optional evaluation</a:t>
            </a:r>
            <a:endParaRPr kumimoji="0" lang="en-CA" sz="1867" b="0" i="0" u="none" strike="noStrike" kern="1200" cap="none" spc="0" normalizeH="0" baseline="0" noProof="0" dirty="0">
              <a:ln>
                <a:noFill/>
              </a:ln>
              <a:solidFill>
                <a:srgbClr val="275971"/>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B95483BB-33DD-004E-8989-1407B2EA4C7F}"/>
              </a:ext>
            </a:extLst>
          </p:cNvPr>
          <p:cNvSpPr txBox="1"/>
          <p:nvPr/>
        </p:nvSpPr>
        <p:spPr>
          <a:xfrm>
            <a:off x="6836667" y="5127741"/>
            <a:ext cx="3314794" cy="666975"/>
          </a:xfrm>
          <a:prstGeom prst="rect">
            <a:avLst/>
          </a:prstGeom>
          <a:noFill/>
          <a:ln w="28575">
            <a:noFill/>
          </a:ln>
        </p:spPr>
        <p:txBody>
          <a:bodyPr wrap="square" lIns="91436" tIns="45719" rIns="91436" bIns="45719" rtlCol="0">
            <a:spAutoFit/>
          </a:bodyPr>
          <a:lstStyle/>
          <a:p>
            <a:pPr marL="0" marR="0" lvl="0" indent="0" algn="r" defTabSz="914332"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CF7028"/>
                </a:solidFill>
                <a:effectLst/>
                <a:uLnTx/>
                <a:uFillTx/>
                <a:latin typeface="Calibri" panose="020F0502020204030204"/>
                <a:ea typeface="+mn-ea"/>
                <a:cs typeface="+mn-cs"/>
              </a:rPr>
              <a:t>Provider may participate in quality improvement meetings</a:t>
            </a:r>
            <a:endParaRPr kumimoji="0" lang="en-CA" sz="1867" b="0" i="0" u="none" strike="noStrike" kern="1200" cap="none" spc="0" normalizeH="0" baseline="0" noProof="0" dirty="0">
              <a:ln>
                <a:noFill/>
              </a:ln>
              <a:solidFill>
                <a:srgbClr val="CF7028"/>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1DFD9188-E353-FA40-B93C-CADAA7B08D87}"/>
              </a:ext>
            </a:extLst>
          </p:cNvPr>
          <p:cNvSpPr/>
          <p:nvPr/>
        </p:nvSpPr>
        <p:spPr>
          <a:xfrm>
            <a:off x="10167186" y="4740040"/>
            <a:ext cx="1325564" cy="1325564"/>
          </a:xfrm>
          <a:prstGeom prst="ellipse">
            <a:avLst/>
          </a:prstGeom>
          <a:blipFill>
            <a:blip r:embed="rId8"/>
            <a:stretch>
              <a:fillRect/>
            </a:stretch>
          </a:blipFill>
          <a:ln w="38100">
            <a:solidFill>
              <a:srgbClr val="D45500"/>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CA" sz="1867" b="0" i="0" u="none" strike="noStrike" kern="1200" cap="none" spc="0" normalizeH="0" baseline="0" noProof="0">
              <a:ln>
                <a:noFill/>
              </a:ln>
              <a:solidFill>
                <a:prstClr val="white"/>
              </a:solidFill>
              <a:effectLst/>
              <a:uLnTx/>
              <a:uFillTx/>
              <a:latin typeface="Segoe UI"/>
              <a:ea typeface="+mn-ea"/>
              <a:cs typeface="+mn-cs"/>
            </a:endParaRPr>
          </a:p>
        </p:txBody>
      </p:sp>
      <p:sp>
        <p:nvSpPr>
          <p:cNvPr id="20" name="Text Placeholder 3">
            <a:extLst>
              <a:ext uri="{FF2B5EF4-FFF2-40B4-BE49-F238E27FC236}">
                <a16:creationId xmlns:a16="http://schemas.microsoft.com/office/drawing/2014/main" id="{74D9AA43-9F22-412A-BF30-5D18209AFEF0}"/>
              </a:ext>
            </a:extLst>
          </p:cNvPr>
          <p:cNvSpPr txBox="1">
            <a:spLocks/>
          </p:cNvSpPr>
          <p:nvPr/>
        </p:nvSpPr>
        <p:spPr>
          <a:xfrm>
            <a:off x="793834" y="1582793"/>
            <a:ext cx="5157787" cy="52819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275971"/>
                </a:solidFill>
                <a:effectLst/>
                <a:uLnTx/>
                <a:uFillTx/>
                <a:latin typeface="Segoe UI"/>
                <a:ea typeface="+mn-ea"/>
                <a:cs typeface="+mn-cs"/>
              </a:rPr>
              <a:t>Physician(s) Required Activities</a:t>
            </a:r>
            <a:endParaRPr kumimoji="0" lang="en-CA" sz="2400" b="1" i="0" u="none" strike="noStrike" kern="1200" cap="none" spc="0" normalizeH="0" baseline="0" noProof="0" dirty="0">
              <a:ln>
                <a:noFill/>
              </a:ln>
              <a:solidFill>
                <a:srgbClr val="275971"/>
              </a:solidFill>
              <a:effectLst/>
              <a:uLnTx/>
              <a:uFillTx/>
              <a:latin typeface="Segoe UI"/>
              <a:ea typeface="+mn-ea"/>
              <a:cs typeface="+mn-cs"/>
            </a:endParaRPr>
          </a:p>
        </p:txBody>
      </p:sp>
      <p:sp>
        <p:nvSpPr>
          <p:cNvPr id="21" name="Text Placeholder 5">
            <a:extLst>
              <a:ext uri="{FF2B5EF4-FFF2-40B4-BE49-F238E27FC236}">
                <a16:creationId xmlns:a16="http://schemas.microsoft.com/office/drawing/2014/main" id="{BFF64F88-5E8D-4F07-B9CE-74C9825B53D8}"/>
              </a:ext>
            </a:extLst>
          </p:cNvPr>
          <p:cNvSpPr txBox="1">
            <a:spLocks/>
          </p:cNvSpPr>
          <p:nvPr/>
        </p:nvSpPr>
        <p:spPr>
          <a:xfrm>
            <a:off x="6632546" y="1588476"/>
            <a:ext cx="5183188" cy="46031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275971"/>
                </a:solidFill>
                <a:effectLst/>
                <a:uLnTx/>
                <a:uFillTx/>
                <a:latin typeface="Segoe UI"/>
                <a:ea typeface="+mn-ea"/>
                <a:cs typeface="+mn-cs"/>
              </a:rPr>
              <a:t>Physician Optional Activities</a:t>
            </a:r>
            <a:endParaRPr kumimoji="0" lang="en-CA" sz="2400" b="1" i="0" u="none" strike="noStrike" kern="1200" cap="none" spc="0" normalizeH="0" baseline="0" noProof="0" dirty="0">
              <a:ln>
                <a:noFill/>
              </a:ln>
              <a:solidFill>
                <a:srgbClr val="275971"/>
              </a:solidFill>
              <a:effectLst/>
              <a:uLnTx/>
              <a:uFillTx/>
              <a:latin typeface="Segoe UI"/>
              <a:ea typeface="+mn-ea"/>
              <a:cs typeface="+mn-cs"/>
            </a:endParaRPr>
          </a:p>
        </p:txBody>
      </p:sp>
    </p:spTree>
    <p:extLst>
      <p:ext uri="{BB962C8B-B14F-4D97-AF65-F5344CB8AC3E}">
        <p14:creationId xmlns:p14="http://schemas.microsoft.com/office/powerpoint/2010/main" val="27384549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0357" y="1652676"/>
            <a:ext cx="11131285" cy="871253"/>
          </a:xfrm>
        </p:spPr>
        <p:txBody>
          <a:bodyPr>
            <a:noAutofit/>
          </a:bodyPr>
          <a:lstStyle/>
          <a:p>
            <a:pPr algn="ctr"/>
            <a:r>
              <a:rPr lang="en-US" sz="6000" dirty="0">
                <a:solidFill>
                  <a:schemeClr val="bg1">
                    <a:lumMod val="50000"/>
                  </a:schemeClr>
                </a:solidFill>
              </a:rPr>
              <a:t>Ready to Participate?</a:t>
            </a:r>
            <a:endParaRPr lang="en-CA" sz="6000" dirty="0">
              <a:solidFill>
                <a:schemeClr val="bg1">
                  <a:lumMod val="50000"/>
                </a:schemeClr>
              </a:solidFill>
            </a:endParaRPr>
          </a:p>
        </p:txBody>
      </p:sp>
    </p:spTree>
    <p:extLst>
      <p:ext uri="{BB962C8B-B14F-4D97-AF65-F5344CB8AC3E}">
        <p14:creationId xmlns:p14="http://schemas.microsoft.com/office/powerpoint/2010/main" val="363842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idx="4294967295"/>
          </p:nvPr>
        </p:nvSpPr>
        <p:spPr>
          <a:xfrm>
            <a:off x="693821" y="176576"/>
            <a:ext cx="9819467" cy="680039"/>
          </a:xfrm>
        </p:spPr>
        <p:txBody>
          <a:bodyPr>
            <a:noAutofit/>
          </a:bodyPr>
          <a:lstStyle/>
          <a:p>
            <a:br>
              <a:rPr lang="en-US" altLang="en-US" sz="3600" dirty="0">
                <a:solidFill>
                  <a:srgbClr val="275971"/>
                </a:solidFill>
                <a:latin typeface="+mn-lt"/>
              </a:rPr>
            </a:br>
            <a:r>
              <a:rPr lang="en-US" altLang="en-US" sz="3600" dirty="0">
                <a:solidFill>
                  <a:srgbClr val="275971"/>
                </a:solidFill>
                <a:latin typeface="+mn-lt"/>
              </a:rPr>
              <a:t>Rationale/Benefits</a:t>
            </a:r>
            <a:endParaRPr lang="en-CA" altLang="en-US" sz="3600" dirty="0">
              <a:solidFill>
                <a:srgbClr val="275971"/>
              </a:solidFill>
              <a:latin typeface="+mn-lt"/>
            </a:endParaRPr>
          </a:p>
        </p:txBody>
      </p:sp>
      <p:sp>
        <p:nvSpPr>
          <p:cNvPr id="6" name="Rectangle 5"/>
          <p:cNvSpPr/>
          <p:nvPr/>
        </p:nvSpPr>
        <p:spPr>
          <a:xfrm>
            <a:off x="616496" y="1468867"/>
            <a:ext cx="5247216" cy="5017464"/>
          </a:xfrm>
          <a:prstGeom prst="rect">
            <a:avLst/>
          </a:prstGeom>
        </p:spPr>
        <p:txBody>
          <a:bodyPr>
            <a:spAutoFit/>
          </a:bodyPr>
          <a:lstStyle/>
          <a:p>
            <a:pPr marL="380990" marR="0" lvl="0" indent="-380990" algn="l" defTabSz="1219170" rtl="0" eaLnBrk="1" fontAlgn="base" latinLnBrk="0" hangingPunct="1">
              <a:lnSpc>
                <a:spcPct val="100000"/>
              </a:lnSpc>
              <a:spcBef>
                <a:spcPts val="1600"/>
              </a:spcBef>
              <a:spcAft>
                <a:spcPct val="0"/>
              </a:spcAft>
              <a:buClrTx/>
              <a:buSzTx/>
              <a:buFont typeface="Arial" panose="020B0604020202020204" pitchFamily="34" charset="0"/>
              <a:buChar char="•"/>
              <a:tabLst/>
              <a:defRPr/>
            </a:pPr>
            <a:r>
              <a:rPr kumimoji="0" lang="en-US" sz="2667" b="0" i="0" u="none" strike="noStrike" kern="1200" cap="none" spc="0" normalizeH="0" baseline="0" noProof="0" dirty="0">
                <a:ln>
                  <a:noFill/>
                </a:ln>
                <a:solidFill>
                  <a:srgbClr val="36424A"/>
                </a:solidFill>
                <a:effectLst/>
                <a:uLnTx/>
                <a:uFillTx/>
                <a:latin typeface="Segoe UI"/>
                <a:ea typeface="+mn-ea"/>
                <a:cs typeface="Arial" charset="0"/>
              </a:rPr>
              <a:t>Evidence shows that when a patient has a continuous relationship with a primary provider and care team, the overall result is better than when care is disjointed or broken </a:t>
            </a:r>
          </a:p>
          <a:p>
            <a:pPr marL="380990" marR="0" lvl="0" indent="-380990" algn="l" defTabSz="1219170" rtl="0" eaLnBrk="1" fontAlgn="base" latinLnBrk="0" hangingPunct="1">
              <a:lnSpc>
                <a:spcPct val="100000"/>
              </a:lnSpc>
              <a:spcBef>
                <a:spcPts val="1600"/>
              </a:spcBef>
              <a:spcAft>
                <a:spcPct val="0"/>
              </a:spcAft>
              <a:buClrTx/>
              <a:buSzTx/>
              <a:buFont typeface="Arial" panose="020B0604020202020204" pitchFamily="34" charset="0"/>
              <a:buChar char="•"/>
              <a:tabLst/>
              <a:defRPr/>
            </a:pPr>
            <a:r>
              <a:rPr kumimoji="0" lang="en-US" sz="2667" b="0" i="0" u="none" strike="noStrike" kern="1200" cap="none" spc="0" normalizeH="0" baseline="0" noProof="0" dirty="0">
                <a:ln>
                  <a:noFill/>
                </a:ln>
                <a:solidFill>
                  <a:srgbClr val="36424A"/>
                </a:solidFill>
                <a:effectLst/>
                <a:uLnTx/>
                <a:uFillTx/>
                <a:latin typeface="Segoe UI"/>
                <a:ea typeface="+mn-ea"/>
                <a:cs typeface="Arial" charset="0"/>
              </a:rPr>
              <a:t>Higher continuity is associated with improved health, quality of life, and reduced mortality</a:t>
            </a:r>
          </a:p>
          <a:p>
            <a:pPr marL="380990" marR="0" lvl="0" indent="-380990" algn="l" defTabSz="1219170" rtl="0" eaLnBrk="1" fontAlgn="base" latinLnBrk="0" hangingPunct="1">
              <a:lnSpc>
                <a:spcPct val="100000"/>
              </a:lnSpc>
              <a:spcBef>
                <a:spcPts val="1600"/>
              </a:spcBef>
              <a:spcAft>
                <a:spcPct val="0"/>
              </a:spcAft>
              <a:buClrTx/>
              <a:buSzTx/>
              <a:buFont typeface="Arial" panose="020B0604020202020204" pitchFamily="34" charset="0"/>
              <a:buChar char="•"/>
              <a:tabLst/>
              <a:defRPr/>
            </a:pPr>
            <a:endParaRPr kumimoji="0" lang="en-US" sz="2667" b="0" i="0" u="none" strike="noStrike" kern="1200" cap="none" spc="0" normalizeH="0" baseline="0" noProof="0" dirty="0">
              <a:ln>
                <a:noFill/>
              </a:ln>
              <a:solidFill>
                <a:srgbClr val="36424A"/>
              </a:solidFill>
              <a:effectLst/>
              <a:uLnTx/>
              <a:uFillTx/>
              <a:latin typeface="Segoe UI"/>
              <a:ea typeface="+mn-ea"/>
              <a:cs typeface="Arial" charset="0"/>
            </a:endParaRPr>
          </a:p>
        </p:txBody>
      </p:sp>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rcRect t="766" r="4286" b="5110"/>
          <a:stretch>
            <a:fillRect/>
          </a:stretch>
        </p:blipFill>
        <p:spPr bwMode="auto">
          <a:xfrm>
            <a:off x="5636685" y="0"/>
            <a:ext cx="655531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4">
            <a:extLst>
              <a:ext uri="{FF2B5EF4-FFF2-40B4-BE49-F238E27FC236}">
                <a16:creationId xmlns:a16="http://schemas.microsoft.com/office/drawing/2014/main" id="{637E6040-0DAE-42D6-89AB-2B1D05C79891}"/>
              </a:ext>
            </a:extLst>
          </p:cNvPr>
          <p:cNvSpPr>
            <a:spLocks noGrp="1"/>
          </p:cNvSpPr>
          <p:nvPr>
            <p:ph type="sldNum" sz="quarter" idx="4294967295"/>
          </p:nvPr>
        </p:nvSpPr>
        <p:spPr>
          <a:xfrm>
            <a:off x="0" y="6454781"/>
            <a:ext cx="2743200" cy="366183"/>
          </a:xfrm>
        </p:spPr>
        <p:txBody>
          <a:bodyPr/>
          <a:lstStyle/>
          <a:p>
            <a:pPr marL="0" marR="0" lvl="0" indent="0" algn="r" defTabSz="1219170" rtl="0" eaLnBrk="1" fontAlgn="base" latinLnBrk="0" hangingPunct="1">
              <a:lnSpc>
                <a:spcPct val="100000"/>
              </a:lnSpc>
              <a:spcBef>
                <a:spcPct val="0"/>
              </a:spcBef>
              <a:spcAft>
                <a:spcPct val="0"/>
              </a:spcAft>
              <a:buClrTx/>
              <a:buSzTx/>
              <a:buFontTx/>
              <a:buNone/>
              <a:tabLst/>
              <a:defRPr/>
            </a:pPr>
            <a:fld id="{632BDE3A-8A5F-47C4-AA75-58FC1EB2D383}" type="slidenum">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pPr marL="0" marR="0" lvl="0" indent="0" algn="r" defTabSz="1219170" rtl="0" eaLnBrk="1" fontAlgn="base" latinLnBrk="0" hangingPunct="1">
                <a:lnSpc>
                  <a:spcPct val="100000"/>
                </a:lnSpc>
                <a:spcBef>
                  <a:spcPct val="0"/>
                </a:spcBef>
                <a:spcAft>
                  <a:spcPct val="0"/>
                </a:spcAft>
                <a:buClrTx/>
                <a:buSzTx/>
                <a:buFontTx/>
                <a:buNone/>
                <a:tabLst/>
                <a:defRPr/>
              </a:pPr>
              <a:t>6</a:t>
            </a:fld>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spTree>
    <p:extLst>
      <p:ext uri="{BB962C8B-B14F-4D97-AF65-F5344CB8AC3E}">
        <p14:creationId xmlns:p14="http://schemas.microsoft.com/office/powerpoint/2010/main" val="9289002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2662"/>
          <a:stretch/>
        </p:blipFill>
        <p:spPr>
          <a:xfrm>
            <a:off x="0" y="904874"/>
            <a:ext cx="11657103" cy="5953125"/>
          </a:xfrm>
          <a:prstGeom prst="rect">
            <a:avLst/>
          </a:prstGeom>
        </p:spPr>
      </p:pic>
      <p:sp>
        <p:nvSpPr>
          <p:cNvPr id="4" name="Title 1">
            <a:extLst>
              <a:ext uri="{FF2B5EF4-FFF2-40B4-BE49-F238E27FC236}">
                <a16:creationId xmlns:a16="http://schemas.microsoft.com/office/drawing/2014/main" id="{6BB8F58B-C14F-4146-A0BC-36A6697816A4}"/>
              </a:ext>
            </a:extLst>
          </p:cNvPr>
          <p:cNvSpPr>
            <a:spLocks noGrp="1"/>
          </p:cNvSpPr>
          <p:nvPr>
            <p:ph type="title"/>
          </p:nvPr>
        </p:nvSpPr>
        <p:spPr>
          <a:xfrm>
            <a:off x="693821" y="176576"/>
            <a:ext cx="10515600" cy="649320"/>
          </a:xfrm>
        </p:spPr>
        <p:txBody>
          <a:bodyPr>
            <a:normAutofit fontScale="90000"/>
          </a:bodyPr>
          <a:lstStyle/>
          <a:p>
            <a:r>
              <a:rPr lang="en-US" sz="4000" dirty="0">
                <a:solidFill>
                  <a:srgbClr val="275971"/>
                </a:solidFill>
              </a:rPr>
              <a:t>The Clinic Journey</a:t>
            </a:r>
            <a:br>
              <a:rPr lang="en-US" sz="3600" dirty="0">
                <a:solidFill>
                  <a:srgbClr val="275971"/>
                </a:solidFill>
              </a:rPr>
            </a:br>
            <a:r>
              <a:rPr lang="en-US" sz="2200" dirty="0">
                <a:solidFill>
                  <a:srgbClr val="275971"/>
                </a:solidFill>
              </a:rPr>
              <a:t>Registration and Participation: For Clinics with Panels</a:t>
            </a:r>
            <a:endParaRPr lang="en-CA" sz="3600" dirty="0">
              <a:solidFill>
                <a:srgbClr val="275971"/>
              </a:solidFill>
            </a:endParaRPr>
          </a:p>
        </p:txBody>
      </p:sp>
    </p:spTree>
    <p:extLst>
      <p:ext uri="{BB962C8B-B14F-4D97-AF65-F5344CB8AC3E}">
        <p14:creationId xmlns:p14="http://schemas.microsoft.com/office/powerpoint/2010/main" val="18901158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CBBC-537D-4380-8334-F0A98B4378D3}"/>
              </a:ext>
            </a:extLst>
          </p:cNvPr>
          <p:cNvSpPr>
            <a:spLocks noGrp="1"/>
          </p:cNvSpPr>
          <p:nvPr>
            <p:ph type="title"/>
          </p:nvPr>
        </p:nvSpPr>
        <p:spPr>
          <a:xfrm>
            <a:off x="693821" y="176576"/>
            <a:ext cx="10382888" cy="649320"/>
          </a:xfrm>
        </p:spPr>
        <p:txBody>
          <a:bodyPr/>
          <a:lstStyle/>
          <a:p>
            <a:pPr>
              <a:lnSpc>
                <a:spcPct val="100000"/>
              </a:lnSpc>
            </a:pPr>
            <a:r>
              <a:rPr lang="en-CA" dirty="0"/>
              <a:t>The Clinic Journey – Registration &amp; Participation</a:t>
            </a:r>
            <a:br>
              <a:rPr lang="en-CA" dirty="0"/>
            </a:br>
            <a:r>
              <a:rPr lang="en-CA" sz="2800" i="1" dirty="0"/>
              <a:t>(for Participants Submitting Encounters and/or Consult Reports)</a:t>
            </a:r>
            <a:endParaRPr lang="en-CA" i="1" dirty="0"/>
          </a:p>
        </p:txBody>
      </p:sp>
      <p:sp>
        <p:nvSpPr>
          <p:cNvPr id="4" name="Slide Number Placeholder 3">
            <a:extLst>
              <a:ext uri="{FF2B5EF4-FFF2-40B4-BE49-F238E27FC236}">
                <a16:creationId xmlns:a16="http://schemas.microsoft.com/office/drawing/2014/main" id="{F34257AE-4EDC-4B56-8530-5A3ED055D3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5746B-1A61-4914-9792-FA2C912D93FF}" type="slidenum">
              <a:rPr kumimoji="0" lang="en-CA" sz="90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CA" sz="900" b="0" i="0" u="none" strike="noStrike" kern="1200" cap="none" spc="0" normalizeH="0" baseline="0" noProof="0">
              <a:ln>
                <a:noFill/>
              </a:ln>
              <a:solidFill>
                <a:prstClr val="white"/>
              </a:solidFill>
              <a:effectLst/>
              <a:uLnTx/>
              <a:uFillTx/>
              <a:latin typeface="Segoe UI"/>
              <a:ea typeface="+mn-ea"/>
              <a:cs typeface="+mn-cs"/>
            </a:endParaRPr>
          </a:p>
        </p:txBody>
      </p:sp>
      <p:pic>
        <p:nvPicPr>
          <p:cNvPr id="6" name="Picture 5">
            <a:extLst>
              <a:ext uri="{FF2B5EF4-FFF2-40B4-BE49-F238E27FC236}">
                <a16:creationId xmlns:a16="http://schemas.microsoft.com/office/drawing/2014/main" id="{39084DAE-E499-48F3-AA7C-A46F29EB2FA7}"/>
              </a:ext>
            </a:extLst>
          </p:cNvPr>
          <p:cNvPicPr>
            <a:picLocks noChangeAspect="1"/>
          </p:cNvPicPr>
          <p:nvPr/>
        </p:nvPicPr>
        <p:blipFill rotWithShape="1">
          <a:blip r:embed="rId3"/>
          <a:srcRect t="14406"/>
          <a:stretch/>
        </p:blipFill>
        <p:spPr>
          <a:xfrm>
            <a:off x="2165383" y="1429766"/>
            <a:ext cx="7861234" cy="4237102"/>
          </a:xfrm>
          <a:prstGeom prst="rect">
            <a:avLst/>
          </a:prstGeom>
        </p:spPr>
      </p:pic>
      <p:sp>
        <p:nvSpPr>
          <p:cNvPr id="8" name="TextBox 7">
            <a:extLst>
              <a:ext uri="{FF2B5EF4-FFF2-40B4-BE49-F238E27FC236}">
                <a16:creationId xmlns:a16="http://schemas.microsoft.com/office/drawing/2014/main" id="{27CC2EC6-F6B1-4E7E-BF88-F1A908FE58F8}"/>
              </a:ext>
            </a:extLst>
          </p:cNvPr>
          <p:cNvSpPr txBox="1"/>
          <p:nvPr/>
        </p:nvSpPr>
        <p:spPr>
          <a:xfrm>
            <a:off x="2339742" y="5666868"/>
            <a:ext cx="35733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Confirmation of Participation Form</a:t>
            </a:r>
          </a:p>
        </p:txBody>
      </p:sp>
      <p:sp>
        <p:nvSpPr>
          <p:cNvPr id="10" name="TextBox 9">
            <a:extLst>
              <a:ext uri="{FF2B5EF4-FFF2-40B4-BE49-F238E27FC236}">
                <a16:creationId xmlns:a16="http://schemas.microsoft.com/office/drawing/2014/main" id="{22A9752A-CEAC-451D-9F78-F27F30E3D3E0}"/>
              </a:ext>
            </a:extLst>
          </p:cNvPr>
          <p:cNvSpPr txBox="1"/>
          <p:nvPr/>
        </p:nvSpPr>
        <p:spPr>
          <a:xfrm>
            <a:off x="6278878" y="5843303"/>
            <a:ext cx="35733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Participation Package</a:t>
            </a:r>
          </a:p>
        </p:txBody>
      </p:sp>
    </p:spTree>
    <p:extLst>
      <p:ext uri="{BB962C8B-B14F-4D97-AF65-F5344CB8AC3E}">
        <p14:creationId xmlns:p14="http://schemas.microsoft.com/office/powerpoint/2010/main" val="10748057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3821" y="176576"/>
            <a:ext cx="10964779" cy="571504"/>
          </a:xfrm>
        </p:spPr>
        <p:txBody>
          <a:bodyPr>
            <a:normAutofit/>
          </a:bodyPr>
          <a:lstStyle/>
          <a:p>
            <a:r>
              <a:rPr lang="en-US" sz="3200" dirty="0">
                <a:solidFill>
                  <a:srgbClr val="275971"/>
                </a:solidFill>
                <a:ea typeface="Helvetica Neue Condensed" panose="02000503000000020004" pitchFamily="2" charset="0"/>
              </a:rPr>
              <a:t>Ready to Complete the Confirmation of Participation Form?</a:t>
            </a:r>
            <a:endParaRPr lang="en-CA" sz="3200" dirty="0">
              <a:solidFill>
                <a:srgbClr val="275971"/>
              </a:solidFill>
              <a:ea typeface="Helvetica Neue Condensed" panose="02000503000000020004" pitchFamily="2" charset="0"/>
            </a:endParaRPr>
          </a:p>
        </p:txBody>
      </p:sp>
      <p:sp>
        <p:nvSpPr>
          <p:cNvPr id="7" name="Content Placeholder 6"/>
          <p:cNvSpPr>
            <a:spLocks noGrp="1"/>
          </p:cNvSpPr>
          <p:nvPr>
            <p:ph idx="1"/>
          </p:nvPr>
        </p:nvSpPr>
        <p:spPr>
          <a:xfrm>
            <a:off x="3540948" y="2072987"/>
            <a:ext cx="5767131" cy="35943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0" indent="0">
              <a:buNone/>
            </a:pPr>
            <a:r>
              <a:rPr lang="en-US" sz="2400" b="1" dirty="0"/>
              <a:t>Part A: Gather Clinic Information</a:t>
            </a:r>
          </a:p>
          <a:p>
            <a:pPr>
              <a:buFont typeface="Wingdings" panose="05000000000000000000" pitchFamily="2" charset="2"/>
              <a:buChar char="ü"/>
            </a:pPr>
            <a:r>
              <a:rPr lang="en-US" sz="1800" dirty="0"/>
              <a:t>Decide who will be the clinic Site Liaison (and alternate)</a:t>
            </a:r>
          </a:p>
          <a:p>
            <a:pPr marL="0" indent="0">
              <a:buNone/>
            </a:pPr>
            <a:r>
              <a:rPr lang="en-US" sz="2400" b="1" dirty="0"/>
              <a:t>Part B: Clinic Readiness</a:t>
            </a:r>
          </a:p>
          <a:p>
            <a:pPr>
              <a:buFont typeface="Wingdings" panose="05000000000000000000" pitchFamily="2" charset="2"/>
              <a:buChar char="ü"/>
            </a:pPr>
            <a:r>
              <a:rPr lang="en-US" sz="1800" dirty="0"/>
              <a:t>Respond to questions</a:t>
            </a:r>
          </a:p>
          <a:p>
            <a:pPr marL="0" indent="0">
              <a:buNone/>
            </a:pPr>
            <a:r>
              <a:rPr lang="en-US" sz="2400" b="1" dirty="0"/>
              <a:t>Part C: Identify Participating Providers</a:t>
            </a:r>
          </a:p>
          <a:p>
            <a:pPr>
              <a:buFont typeface="Wingdings" panose="05000000000000000000" pitchFamily="2" charset="2"/>
              <a:buChar char="ü"/>
            </a:pPr>
            <a:r>
              <a:rPr lang="en-US" sz="1800" dirty="0"/>
              <a:t>Providers with panels upload</a:t>
            </a:r>
          </a:p>
          <a:p>
            <a:pPr marL="0" indent="0">
              <a:buNone/>
            </a:pPr>
            <a:r>
              <a:rPr lang="en-US" sz="1800" dirty="0"/>
              <a:t>panels and encounters</a:t>
            </a:r>
          </a:p>
          <a:p>
            <a:pPr>
              <a:buFont typeface="Wingdings" panose="05000000000000000000" pitchFamily="2" charset="2"/>
              <a:buChar char="ü"/>
            </a:pPr>
            <a:r>
              <a:rPr lang="en-US" sz="1800" dirty="0"/>
              <a:t>Providers who write consult reports upload consult reports</a:t>
            </a:r>
            <a:endParaRPr lang="en-CA" sz="1800" dirty="0"/>
          </a:p>
        </p:txBody>
      </p:sp>
      <p:pic>
        <p:nvPicPr>
          <p:cNvPr id="5" name="Picture 4"/>
          <p:cNvPicPr>
            <a:picLocks noChangeAspect="1"/>
          </p:cNvPicPr>
          <p:nvPr/>
        </p:nvPicPr>
        <p:blipFill>
          <a:blip r:embed="rId3"/>
          <a:stretch>
            <a:fillRect/>
          </a:stretch>
        </p:blipFill>
        <p:spPr>
          <a:xfrm>
            <a:off x="352425" y="1697040"/>
            <a:ext cx="3067986" cy="3970335"/>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a:stretch>
            <a:fillRect/>
          </a:stretch>
        </p:blipFill>
        <p:spPr>
          <a:xfrm>
            <a:off x="9202283" y="1443177"/>
            <a:ext cx="2301320" cy="2986087"/>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9" name="TextBox 8"/>
          <p:cNvSpPr txBox="1"/>
          <p:nvPr/>
        </p:nvSpPr>
        <p:spPr>
          <a:xfrm>
            <a:off x="8649474" y="1068877"/>
            <a:ext cx="339823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CPAR Roles and Responsibilities</a:t>
            </a:r>
            <a:endParaRPr kumimoji="0" lang="en-CA" sz="1800" b="0" i="0" u="none" strike="noStrike" kern="1200" cap="none" spc="0" normalizeH="0" baseline="0" noProof="0" dirty="0">
              <a:ln>
                <a:noFill/>
              </a:ln>
              <a:solidFill>
                <a:prstClr val="black"/>
              </a:solidFill>
              <a:effectLst/>
              <a:uLnTx/>
              <a:uFillTx/>
              <a:latin typeface="Segoe UI"/>
              <a:ea typeface="+mn-ea"/>
              <a:cs typeface="+mn-cs"/>
            </a:endParaRPr>
          </a:p>
        </p:txBody>
      </p:sp>
      <p:cxnSp>
        <p:nvCxnSpPr>
          <p:cNvPr id="11" name="Straight Arrow Connector 10"/>
          <p:cNvCxnSpPr>
            <a:cxnSpLocks/>
          </p:cNvCxnSpPr>
          <p:nvPr/>
        </p:nvCxnSpPr>
        <p:spPr>
          <a:xfrm>
            <a:off x="8447809" y="2452255"/>
            <a:ext cx="1226416" cy="395720"/>
          </a:xfrm>
          <a:prstGeom prst="straightConnector1">
            <a:avLst/>
          </a:prstGeom>
          <a:ln w="28575">
            <a:solidFill>
              <a:srgbClr val="569BB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308079" y="4563190"/>
            <a:ext cx="2654300" cy="132343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Segoe UI"/>
                <a:ea typeface="+mn-ea"/>
                <a:cs typeface="+mn-cs"/>
              </a:rPr>
              <a:t>Providers with panels can sign up for eNotifications when enabled</a:t>
            </a:r>
            <a:endParaRPr kumimoji="0" lang="en-CA" sz="2000" b="0" i="0" u="none" strike="noStrike" kern="1200" cap="none" spc="0" normalizeH="0" baseline="0" noProof="0" dirty="0">
              <a:ln>
                <a:noFill/>
              </a:ln>
              <a:solidFill>
                <a:prstClr val="black"/>
              </a:solidFill>
              <a:effectLst/>
              <a:uLnTx/>
              <a:uFillTx/>
              <a:latin typeface="Segoe UI"/>
              <a:ea typeface="+mn-ea"/>
              <a:cs typeface="+mn-cs"/>
            </a:endParaRPr>
          </a:p>
        </p:txBody>
      </p:sp>
      <p:sp>
        <p:nvSpPr>
          <p:cNvPr id="2" name="TextBox 1"/>
          <p:cNvSpPr txBox="1"/>
          <p:nvPr/>
        </p:nvSpPr>
        <p:spPr>
          <a:xfrm>
            <a:off x="415351" y="5885935"/>
            <a:ext cx="28687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See Team Toolkit Appendix C</a:t>
            </a:r>
            <a:endParaRPr kumimoji="0" lang="en-CA" sz="1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6769806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821" y="176576"/>
            <a:ext cx="10972800" cy="695325"/>
          </a:xfrm>
        </p:spPr>
        <p:txBody>
          <a:bodyPr>
            <a:normAutofit/>
          </a:bodyPr>
          <a:lstStyle/>
          <a:p>
            <a:r>
              <a:rPr lang="en-US" sz="3600" dirty="0">
                <a:solidFill>
                  <a:srgbClr val="275971"/>
                </a:solidFill>
                <a:ea typeface="Helvetica Neue Condensed" panose="02000503000000020004" pitchFamily="2" charset="0"/>
              </a:rPr>
              <a:t>Confirmation of Participation Form – Page 2</a:t>
            </a:r>
            <a:endParaRPr lang="en-CA" sz="3600" dirty="0">
              <a:solidFill>
                <a:srgbClr val="275971"/>
              </a:solidFill>
              <a:ea typeface="Helvetica Neue Condensed" panose="02000503000000020004" pitchFamily="2" charset="0"/>
            </a:endParaRPr>
          </a:p>
        </p:txBody>
      </p:sp>
      <p:sp>
        <p:nvSpPr>
          <p:cNvPr id="3" name="Content Placeholder 2"/>
          <p:cNvSpPr>
            <a:spLocks noGrp="1"/>
          </p:cNvSpPr>
          <p:nvPr>
            <p:ph idx="1"/>
          </p:nvPr>
        </p:nvSpPr>
        <p:spPr>
          <a:xfrm>
            <a:off x="3881956" y="1671999"/>
            <a:ext cx="7700444" cy="3601315"/>
          </a:xfrm>
        </p:spPr>
        <p:txBody>
          <a:bodyPr>
            <a:normAutofit/>
          </a:bodyPr>
          <a:lstStyle/>
          <a:p>
            <a:pPr marL="0" indent="0">
              <a:buNone/>
            </a:pPr>
            <a:r>
              <a:rPr lang="en-US" sz="2400" b="1" dirty="0"/>
              <a:t>Part D: Clinic Governance</a:t>
            </a:r>
          </a:p>
          <a:p>
            <a:pPr>
              <a:buFont typeface="Wingdings" panose="05000000000000000000" pitchFamily="2" charset="2"/>
              <a:buChar char="ü"/>
            </a:pPr>
            <a:r>
              <a:rPr lang="en-US" sz="2000" dirty="0"/>
              <a:t>Is there a primary custodian at the clinic?</a:t>
            </a:r>
          </a:p>
          <a:p>
            <a:pPr marL="0" indent="0">
              <a:buNone/>
            </a:pPr>
            <a:r>
              <a:rPr lang="en-US" sz="2400" b="1" dirty="0"/>
              <a:t>Part E: Provider Awareness and Agreement</a:t>
            </a:r>
          </a:p>
          <a:p>
            <a:pPr>
              <a:buFont typeface="Wingdings" panose="05000000000000000000" pitchFamily="2" charset="2"/>
              <a:buChar char="ü"/>
            </a:pPr>
            <a:r>
              <a:rPr lang="en-US" sz="2000" dirty="0"/>
              <a:t>Confirm provider awareness</a:t>
            </a:r>
          </a:p>
          <a:p>
            <a:pPr marL="0" indent="0">
              <a:buNone/>
            </a:pPr>
            <a:r>
              <a:rPr lang="en-US" sz="2400" b="1" dirty="0"/>
              <a:t>Part F: Training Confirmation</a:t>
            </a:r>
          </a:p>
          <a:p>
            <a:pPr>
              <a:buFont typeface="Wingdings" panose="05000000000000000000" pitchFamily="2" charset="2"/>
              <a:buChar char="ü"/>
            </a:pPr>
            <a:r>
              <a:rPr lang="en-US" sz="2000" dirty="0"/>
              <a:t>Providers reviewed privacy materials</a:t>
            </a:r>
          </a:p>
          <a:p>
            <a:pPr>
              <a:buFont typeface="Wingdings" panose="05000000000000000000" pitchFamily="2" charset="2"/>
              <a:buChar char="ü"/>
            </a:pPr>
            <a:r>
              <a:rPr lang="en-US" sz="2000" dirty="0"/>
              <a:t>Team is aware of roles and responsibilities</a:t>
            </a:r>
          </a:p>
          <a:p>
            <a:pPr>
              <a:buFont typeface="Wingdings" panose="05000000000000000000" pitchFamily="2" charset="2"/>
              <a:buChar char="ü"/>
            </a:pPr>
            <a:r>
              <a:rPr lang="en-US" sz="2000" dirty="0"/>
              <a:t>EMR mapping to Netcare understood</a:t>
            </a:r>
          </a:p>
          <a:p>
            <a:pPr>
              <a:buFont typeface="Wingdings" panose="05000000000000000000" pitchFamily="2" charset="2"/>
              <a:buChar char="ü"/>
            </a:pPr>
            <a:r>
              <a:rPr lang="en-US" sz="2000" dirty="0"/>
              <a:t>Panel readiness checklist (for panel clinics only)</a:t>
            </a:r>
          </a:p>
          <a:p>
            <a:pPr>
              <a:buFont typeface="Wingdings" panose="05000000000000000000" pitchFamily="2" charset="2"/>
              <a:buChar char="ü"/>
            </a:pPr>
            <a:endParaRPr lang="en-CA" sz="2400" dirty="0"/>
          </a:p>
        </p:txBody>
      </p:sp>
      <p:pic>
        <p:nvPicPr>
          <p:cNvPr id="5" name="Picture 4"/>
          <p:cNvPicPr>
            <a:picLocks noChangeAspect="1"/>
          </p:cNvPicPr>
          <p:nvPr/>
        </p:nvPicPr>
        <p:blipFill>
          <a:blip r:embed="rId3"/>
          <a:stretch>
            <a:fillRect/>
          </a:stretch>
        </p:blipFill>
        <p:spPr>
          <a:xfrm>
            <a:off x="609600" y="1480270"/>
            <a:ext cx="3066763" cy="3984774"/>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6" name="TextBox 5"/>
          <p:cNvSpPr txBox="1"/>
          <p:nvPr/>
        </p:nvSpPr>
        <p:spPr>
          <a:xfrm>
            <a:off x="1344987" y="5888746"/>
            <a:ext cx="88742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6A0D8"/>
                </a:solidFill>
                <a:effectLst/>
                <a:uLnTx/>
                <a:uFillTx/>
                <a:latin typeface="Segoe UI"/>
                <a:ea typeface="+mn-ea"/>
                <a:cs typeface="+mn-cs"/>
              </a:rPr>
              <a:t>Note: </a:t>
            </a:r>
            <a:r>
              <a:rPr kumimoji="0" lang="en-US" sz="1800" b="0" i="0" u="none" strike="noStrike" kern="1200" cap="none" spc="0" normalizeH="0" baseline="0" noProof="0" dirty="0">
                <a:ln>
                  <a:noFill/>
                </a:ln>
                <a:solidFill>
                  <a:srgbClr val="46A0D8"/>
                </a:solidFill>
                <a:effectLst/>
                <a:uLnTx/>
                <a:uFillTx/>
                <a:latin typeface="Segoe UI"/>
                <a:ea typeface="+mn-ea"/>
                <a:cs typeface="+mn-cs"/>
              </a:rPr>
              <a:t>Page 3 of the Confirmation of Participation Form provides detailed instructions.</a:t>
            </a:r>
            <a:endParaRPr kumimoji="0" lang="en-CA" sz="1800" b="0" i="0" u="none" strike="noStrike" kern="1200" cap="none" spc="0" normalizeH="0" baseline="0" noProof="0" dirty="0">
              <a:ln>
                <a:noFill/>
              </a:ln>
              <a:solidFill>
                <a:srgbClr val="46A0D8"/>
              </a:solidFill>
              <a:effectLst/>
              <a:uLnTx/>
              <a:uFillTx/>
              <a:latin typeface="Segoe UI"/>
              <a:ea typeface="+mn-ea"/>
              <a:cs typeface="+mn-cs"/>
            </a:endParaRPr>
          </a:p>
        </p:txBody>
      </p:sp>
    </p:spTree>
    <p:extLst>
      <p:ext uri="{BB962C8B-B14F-4D97-AF65-F5344CB8AC3E}">
        <p14:creationId xmlns:p14="http://schemas.microsoft.com/office/powerpoint/2010/main" val="16723391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0357" y="1343866"/>
            <a:ext cx="11131285" cy="1488875"/>
          </a:xfrm>
        </p:spPr>
        <p:txBody>
          <a:bodyPr>
            <a:noAutofit/>
          </a:bodyPr>
          <a:lstStyle/>
          <a:p>
            <a:pPr algn="ctr"/>
            <a:r>
              <a:rPr lang="en-US" sz="6000" dirty="0">
                <a:solidFill>
                  <a:schemeClr val="bg1">
                    <a:lumMod val="50000"/>
                  </a:schemeClr>
                </a:solidFill>
              </a:rPr>
              <a:t>Pre Go-Live Tips</a:t>
            </a:r>
            <a:br>
              <a:rPr lang="en-US" sz="6000" dirty="0">
                <a:solidFill>
                  <a:schemeClr val="bg1">
                    <a:lumMod val="50000"/>
                  </a:schemeClr>
                </a:solidFill>
              </a:rPr>
            </a:br>
            <a:r>
              <a:rPr lang="en-US" sz="6000" dirty="0">
                <a:solidFill>
                  <a:schemeClr val="bg1">
                    <a:lumMod val="50000"/>
                  </a:schemeClr>
                </a:solidFill>
              </a:rPr>
              <a:t>Tools and Supports</a:t>
            </a:r>
            <a:endParaRPr lang="en-CA" sz="6000" dirty="0">
              <a:solidFill>
                <a:schemeClr val="bg1">
                  <a:lumMod val="50000"/>
                </a:schemeClr>
              </a:solidFill>
            </a:endParaRPr>
          </a:p>
        </p:txBody>
      </p:sp>
      <p:sp>
        <p:nvSpPr>
          <p:cNvPr id="2" name="Rectangle 1"/>
          <p:cNvSpPr/>
          <p:nvPr/>
        </p:nvSpPr>
        <p:spPr>
          <a:xfrm>
            <a:off x="2896439" y="3120509"/>
            <a:ext cx="746986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black"/>
                </a:solidFill>
                <a:effectLst/>
                <a:uLnTx/>
                <a:uFillTx/>
                <a:latin typeface="Segoe UI"/>
                <a:ea typeface="+mn-ea"/>
                <a:cs typeface="+mn-cs"/>
                <a:hlinkClick r:id="rId3"/>
              </a:rPr>
              <a:t>https://actt.albertadoctors.org/cii-cpar/toolsresources</a:t>
            </a:r>
            <a:endParaRPr kumimoji="0" lang="en-CA" sz="24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8512541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7613" y="227215"/>
            <a:ext cx="9676464" cy="668881"/>
          </a:xfrm>
          <a:prstGeom prst="rect">
            <a:avLst/>
          </a:prstGeom>
        </p:spPr>
        <p:txBody>
          <a:bodyPr vert="horz" lIns="91440" tIns="45720" rIns="91440" bIns="45720" rtlCol="0" anchor="t">
            <a:normAutofit/>
          </a:bodyPr>
          <a:lstStyle/>
          <a:p>
            <a:r>
              <a:rPr lang="en-US" sz="3600" dirty="0">
                <a:solidFill>
                  <a:srgbClr val="275971"/>
                </a:solidFill>
                <a:latin typeface="Segoe UI" panose="020B0502040204020203" pitchFamily="34" charset="0"/>
                <a:ea typeface="+mj-ea"/>
                <a:cs typeface="+mj-cs"/>
              </a:rPr>
              <a:t>Configure the Doctor Card for CII/CPAR</a:t>
            </a:r>
          </a:p>
        </p:txBody>
      </p:sp>
      <p:sp>
        <p:nvSpPr>
          <p:cNvPr id="6" name="Slide Number Placeholder 5"/>
          <p:cNvSpPr>
            <a:spLocks noGrp="1"/>
          </p:cNvSpPr>
          <p:nvPr>
            <p:ph type="sldNum" sz="quarter" idx="4294967295"/>
          </p:nvPr>
        </p:nvSpPr>
        <p:spPr>
          <a:xfrm>
            <a:off x="5029200" y="6391437"/>
            <a:ext cx="2133600" cy="309617"/>
          </a:xfrm>
        </p:spPr>
        <p:txBody>
          <a:bodyPr/>
          <a:lstStyle/>
          <a:p>
            <a:pPr algn="ctr"/>
            <a:fld id="{6F61448E-760F-4021-AD61-D9F4E63C8F24}" type="slidenum">
              <a:rPr lang="en-US" smtClean="0"/>
              <a:pPr algn="ctr"/>
              <a:t>65</a:t>
            </a:fld>
            <a:endParaRPr lang="en-US" dirty="0"/>
          </a:p>
        </p:txBody>
      </p:sp>
      <p:sp>
        <p:nvSpPr>
          <p:cNvPr id="4" name="Rectangle 5"/>
          <p:cNvSpPr>
            <a:spLocks noChangeArrowheads="1"/>
          </p:cNvSpPr>
          <p:nvPr/>
        </p:nvSpPr>
        <p:spPr bwMode="auto">
          <a:xfrm>
            <a:off x="974252" y="1013792"/>
            <a:ext cx="8797358" cy="1049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241" tIns="33327" rIns="0" bIns="0" numCol="1" anchor="ctr" anchorCtr="0" compatLnSpc="1">
            <a:prstTxWarp prst="textNoShape">
              <a:avLst/>
            </a:prstTxWarp>
            <a:spAutoFit/>
          </a:bodyPr>
          <a:lstStyle>
            <a:lvl1pPr eaLnBrk="0" fontAlgn="base" hangingPunct="0">
              <a:spcBef>
                <a:spcPct val="0"/>
              </a:spcBef>
              <a:spcAft>
                <a:spcPct val="0"/>
              </a:spcAft>
              <a:tabLst>
                <a:tab pos="198438" algn="l"/>
              </a:tabLst>
              <a:defRPr>
                <a:solidFill>
                  <a:schemeClr val="tx1"/>
                </a:solidFill>
                <a:latin typeface="Arial" panose="020B0604020202020204" pitchFamily="34" charset="0"/>
              </a:defRPr>
            </a:lvl1pPr>
            <a:lvl2pPr eaLnBrk="0" fontAlgn="base" hangingPunct="0">
              <a:spcBef>
                <a:spcPct val="0"/>
              </a:spcBef>
              <a:spcAft>
                <a:spcPct val="0"/>
              </a:spcAft>
              <a:tabLst>
                <a:tab pos="198438" algn="l"/>
              </a:tabLst>
              <a:defRPr>
                <a:solidFill>
                  <a:schemeClr val="tx1"/>
                </a:solidFill>
                <a:latin typeface="Arial" panose="020B0604020202020204" pitchFamily="34" charset="0"/>
              </a:defRPr>
            </a:lvl2pPr>
            <a:lvl3pPr eaLnBrk="0" fontAlgn="base" hangingPunct="0">
              <a:spcBef>
                <a:spcPct val="0"/>
              </a:spcBef>
              <a:spcAft>
                <a:spcPct val="0"/>
              </a:spcAft>
              <a:tabLst>
                <a:tab pos="198438" algn="l"/>
              </a:tabLst>
              <a:defRPr>
                <a:solidFill>
                  <a:schemeClr val="tx1"/>
                </a:solidFill>
                <a:latin typeface="Arial" panose="020B0604020202020204" pitchFamily="34" charset="0"/>
              </a:defRPr>
            </a:lvl3pPr>
            <a:lvl4pPr eaLnBrk="0" fontAlgn="base" hangingPunct="0">
              <a:spcBef>
                <a:spcPct val="0"/>
              </a:spcBef>
              <a:spcAft>
                <a:spcPct val="0"/>
              </a:spcAft>
              <a:tabLst>
                <a:tab pos="198438" algn="l"/>
              </a:tabLst>
              <a:defRPr>
                <a:solidFill>
                  <a:schemeClr val="tx1"/>
                </a:solidFill>
                <a:latin typeface="Arial" panose="020B0604020202020204" pitchFamily="34" charset="0"/>
              </a:defRPr>
            </a:lvl4pPr>
            <a:lvl5pPr eaLnBrk="0" fontAlgn="base" hangingPunct="0">
              <a:spcBef>
                <a:spcPct val="0"/>
              </a:spcBef>
              <a:spcAft>
                <a:spcPct val="0"/>
              </a:spcAft>
              <a:tabLst>
                <a:tab pos="198438" algn="l"/>
              </a:tabLst>
              <a:defRPr>
                <a:solidFill>
                  <a:schemeClr val="tx1"/>
                </a:solidFill>
                <a:latin typeface="Arial" panose="020B0604020202020204" pitchFamily="34" charset="0"/>
              </a:defRPr>
            </a:lvl5pPr>
            <a:lvl6pPr eaLnBrk="0" fontAlgn="base" hangingPunct="0">
              <a:spcBef>
                <a:spcPct val="0"/>
              </a:spcBef>
              <a:spcAft>
                <a:spcPct val="0"/>
              </a:spcAft>
              <a:tabLst>
                <a:tab pos="198438" algn="l"/>
              </a:tabLst>
              <a:defRPr>
                <a:solidFill>
                  <a:schemeClr val="tx1"/>
                </a:solidFill>
                <a:latin typeface="Arial" panose="020B0604020202020204" pitchFamily="34" charset="0"/>
              </a:defRPr>
            </a:lvl6pPr>
            <a:lvl7pPr eaLnBrk="0" fontAlgn="base" hangingPunct="0">
              <a:spcBef>
                <a:spcPct val="0"/>
              </a:spcBef>
              <a:spcAft>
                <a:spcPct val="0"/>
              </a:spcAft>
              <a:tabLst>
                <a:tab pos="198438" algn="l"/>
              </a:tabLst>
              <a:defRPr>
                <a:solidFill>
                  <a:schemeClr val="tx1"/>
                </a:solidFill>
                <a:latin typeface="Arial" panose="020B0604020202020204" pitchFamily="34" charset="0"/>
              </a:defRPr>
            </a:lvl7pPr>
            <a:lvl8pPr eaLnBrk="0" fontAlgn="base" hangingPunct="0">
              <a:spcBef>
                <a:spcPct val="0"/>
              </a:spcBef>
              <a:spcAft>
                <a:spcPct val="0"/>
              </a:spcAft>
              <a:tabLst>
                <a:tab pos="198438" algn="l"/>
              </a:tabLst>
              <a:defRPr>
                <a:solidFill>
                  <a:schemeClr val="tx1"/>
                </a:solidFill>
                <a:latin typeface="Arial" panose="020B0604020202020204" pitchFamily="34" charset="0"/>
              </a:defRPr>
            </a:lvl8pPr>
            <a:lvl9pPr eaLnBrk="0" fontAlgn="base" hangingPunct="0">
              <a:spcBef>
                <a:spcPct val="0"/>
              </a:spcBef>
              <a:spcAft>
                <a:spcPct val="0"/>
              </a:spcAft>
              <a:tabLst>
                <a:tab pos="198438" algn="l"/>
              </a:tabLst>
              <a:defRPr>
                <a:solidFill>
                  <a:schemeClr val="tx1"/>
                </a:solidFill>
                <a:latin typeface="Arial" panose="020B0604020202020204" pitchFamily="34" charset="0"/>
              </a:defRPr>
            </a:lvl9pPr>
          </a:lstStyle>
          <a:p>
            <a:r>
              <a:rPr lang="en-CA" sz="1600" dirty="0">
                <a:latin typeface="+mn-lt"/>
                <a:ea typeface="Arial" panose="020B0604020202020204" pitchFamily="34" charset="0"/>
                <a:cs typeface="Times New Roman" panose="02020603050405020304" pitchFamily="18" charset="0"/>
              </a:rPr>
              <a:t>To ensure the correct information is sent to </a:t>
            </a:r>
            <a:r>
              <a:rPr lang="en-CA" sz="1600" dirty="0" err="1">
                <a:latin typeface="+mn-lt"/>
                <a:ea typeface="Arial" panose="020B0604020202020204" pitchFamily="34" charset="0"/>
                <a:cs typeface="Times New Roman" panose="02020603050405020304" pitchFamily="18" charset="0"/>
              </a:rPr>
              <a:t>Netcare</a:t>
            </a:r>
            <a:r>
              <a:rPr lang="en-CA" sz="1600" dirty="0">
                <a:latin typeface="+mn-lt"/>
                <a:ea typeface="Arial" panose="020B0604020202020204" pitchFamily="34" charset="0"/>
                <a:cs typeface="Times New Roman" panose="02020603050405020304" pitchFamily="18" charset="0"/>
              </a:rPr>
              <a:t> automatically, your doctor card within</a:t>
            </a:r>
          </a:p>
          <a:p>
            <a:r>
              <a:rPr lang="en-CA" sz="1600" dirty="0" err="1">
                <a:latin typeface="+mn-lt"/>
                <a:ea typeface="Arial" panose="020B0604020202020204" pitchFamily="34" charset="0"/>
                <a:cs typeface="Times New Roman" panose="02020603050405020304" pitchFamily="18" charset="0"/>
              </a:rPr>
              <a:t>Healthquest</a:t>
            </a:r>
            <a:r>
              <a:rPr lang="en-CA" sz="1600" dirty="0">
                <a:latin typeface="+mn-lt"/>
                <a:ea typeface="Arial" panose="020B0604020202020204" pitchFamily="34" charset="0"/>
                <a:cs typeface="Times New Roman" panose="02020603050405020304" pitchFamily="18" charset="0"/>
              </a:rPr>
              <a:t> must have the correct CII Export setting.</a:t>
            </a:r>
          </a:p>
          <a:p>
            <a:endParaRPr lang="en-CA" sz="1600" dirty="0">
              <a:solidFill>
                <a:srgbClr val="275971"/>
              </a:solidFill>
              <a:latin typeface="+mn-lt"/>
              <a:ea typeface="Arial" panose="020B0604020202020204" pitchFamily="34" charset="0"/>
              <a:cs typeface="Times New Roman" panose="02020603050405020304" pitchFamily="18" charset="0"/>
            </a:endParaRPr>
          </a:p>
          <a:p>
            <a:pPr>
              <a:spcAft>
                <a:spcPts val="600"/>
              </a:spcAft>
              <a:tabLst>
                <a:tab pos="211138" algn="l"/>
              </a:tabLst>
            </a:pPr>
            <a:r>
              <a:rPr lang="en-CA" b="1" dirty="0">
                <a:latin typeface="+mn-lt"/>
                <a:ea typeface="Arial" panose="020B0604020202020204" pitchFamily="34" charset="0"/>
                <a:cs typeface="Times New Roman" panose="02020603050405020304" pitchFamily="18" charset="0"/>
              </a:rPr>
              <a:t>How Do I Configure the Doctor Card for CII/CPAR?</a:t>
            </a:r>
            <a:endParaRPr lang="en-CA" sz="1600" b="1" dirty="0">
              <a:latin typeface="+mn-lt"/>
              <a:ea typeface="Arial" panose="020B0604020202020204" pitchFamily="34" charset="0"/>
              <a:cs typeface="Times New Roman" panose="02020603050405020304" pitchFamily="18" charset="0"/>
            </a:endParaRPr>
          </a:p>
        </p:txBody>
      </p:sp>
      <p:sp>
        <p:nvSpPr>
          <p:cNvPr id="8" name="Rectangle 7"/>
          <p:cNvSpPr>
            <a:spLocks noChangeArrowheads="1"/>
          </p:cNvSpPr>
          <p:nvPr/>
        </p:nvSpPr>
        <p:spPr bwMode="auto">
          <a:xfrm>
            <a:off x="2974976" y="23997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7" name="TextBox 6"/>
          <p:cNvSpPr txBox="1"/>
          <p:nvPr/>
        </p:nvSpPr>
        <p:spPr>
          <a:xfrm>
            <a:off x="2156778" y="5824590"/>
            <a:ext cx="7878443" cy="646331"/>
          </a:xfrm>
          <a:prstGeom prst="rect">
            <a:avLst/>
          </a:prstGeom>
          <a:noFill/>
        </p:spPr>
        <p:txBody>
          <a:bodyPr wrap="square" rtlCol="0">
            <a:spAutoFit/>
          </a:bodyPr>
          <a:lstStyle/>
          <a:p>
            <a:pPr algn="ctr" eaLnBrk="0" fontAlgn="base" hangingPunct="0">
              <a:spcBef>
                <a:spcPct val="0"/>
              </a:spcBef>
              <a:spcAft>
                <a:spcPct val="0"/>
              </a:spcAft>
              <a:tabLst>
                <a:tab pos="198438" algn="l"/>
              </a:tabLst>
            </a:pPr>
            <a:r>
              <a:rPr lang="en-CA" b="1" dirty="0">
                <a:solidFill>
                  <a:schemeClr val="accent1"/>
                </a:solidFill>
                <a:ea typeface="Arial" panose="020B0604020202020204" pitchFamily="34" charset="0"/>
                <a:cs typeface="Times New Roman" panose="02020603050405020304" pitchFamily="18" charset="0"/>
              </a:rPr>
              <a:t>NOTE: </a:t>
            </a:r>
            <a:r>
              <a:rPr lang="en-CA" dirty="0">
                <a:solidFill>
                  <a:schemeClr val="accent1"/>
                </a:solidFill>
                <a:ea typeface="Arial" panose="020B0604020202020204" pitchFamily="34" charset="0"/>
                <a:cs typeface="Times New Roman" panose="02020603050405020304" pitchFamily="18" charset="0"/>
              </a:rPr>
              <a:t>For any future practitioner added to </a:t>
            </a:r>
            <a:r>
              <a:rPr lang="en-CA" dirty="0" err="1">
                <a:solidFill>
                  <a:schemeClr val="accent1"/>
                </a:solidFill>
                <a:ea typeface="Arial" panose="020B0604020202020204" pitchFamily="34" charset="0"/>
                <a:cs typeface="Times New Roman" panose="02020603050405020304" pitchFamily="18" charset="0"/>
              </a:rPr>
              <a:t>Healthquest</a:t>
            </a:r>
            <a:r>
              <a:rPr lang="en-CA" dirty="0">
                <a:solidFill>
                  <a:schemeClr val="accent1"/>
                </a:solidFill>
                <a:ea typeface="Arial" panose="020B0604020202020204" pitchFamily="34" charset="0"/>
                <a:cs typeface="Times New Roman" panose="02020603050405020304" pitchFamily="18" charset="0"/>
              </a:rPr>
              <a:t>, you must properly set the CII Export to ensure their selected data is sent to </a:t>
            </a:r>
            <a:r>
              <a:rPr lang="en-CA" dirty="0" err="1">
                <a:solidFill>
                  <a:schemeClr val="accent1"/>
                </a:solidFill>
                <a:ea typeface="Arial" panose="020B0604020202020204" pitchFamily="34" charset="0"/>
                <a:cs typeface="Times New Roman" panose="02020603050405020304" pitchFamily="18" charset="0"/>
              </a:rPr>
              <a:t>Netcare</a:t>
            </a:r>
            <a:r>
              <a:rPr lang="en-CA" dirty="0">
                <a:solidFill>
                  <a:schemeClr val="accent1"/>
                </a:solidFill>
                <a:ea typeface="Arial" panose="020B0604020202020204" pitchFamily="34" charset="0"/>
                <a:cs typeface="Times New Roman" panose="02020603050405020304" pitchFamily="18" charset="0"/>
              </a:rPr>
              <a:t>.</a:t>
            </a:r>
          </a:p>
        </p:txBody>
      </p:sp>
      <p:pic>
        <p:nvPicPr>
          <p:cNvPr id="9" name="Picture 8"/>
          <p:cNvPicPr>
            <a:picLocks noChangeAspect="1"/>
          </p:cNvPicPr>
          <p:nvPr/>
        </p:nvPicPr>
        <p:blipFill>
          <a:blip r:embed="rId3"/>
          <a:stretch>
            <a:fillRect/>
          </a:stretch>
        </p:blipFill>
        <p:spPr>
          <a:xfrm>
            <a:off x="5372931" y="2161772"/>
            <a:ext cx="4947198" cy="3039915"/>
          </a:xfrm>
          <a:prstGeom prst="rect">
            <a:avLst/>
          </a:prstGeom>
        </p:spPr>
      </p:pic>
      <p:sp>
        <p:nvSpPr>
          <p:cNvPr id="14" name="Rectangle 5"/>
          <p:cNvSpPr>
            <a:spLocks noChangeArrowheads="1"/>
          </p:cNvSpPr>
          <p:nvPr/>
        </p:nvSpPr>
        <p:spPr bwMode="auto">
          <a:xfrm>
            <a:off x="974252" y="2063107"/>
            <a:ext cx="4217287" cy="3449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241" tIns="33327" rIns="0" bIns="0" numCol="1" anchor="ctr" anchorCtr="0" compatLnSpc="1">
            <a:prstTxWarp prst="textNoShape">
              <a:avLst/>
            </a:prstTxWarp>
            <a:spAutoFit/>
          </a:bodyPr>
          <a:lstStyle>
            <a:lvl1pPr eaLnBrk="0" fontAlgn="base" hangingPunct="0">
              <a:spcBef>
                <a:spcPct val="0"/>
              </a:spcBef>
              <a:spcAft>
                <a:spcPct val="0"/>
              </a:spcAft>
              <a:tabLst>
                <a:tab pos="198438" algn="l"/>
              </a:tabLst>
              <a:defRPr>
                <a:solidFill>
                  <a:schemeClr val="tx1"/>
                </a:solidFill>
                <a:latin typeface="Arial" panose="020B0604020202020204" pitchFamily="34" charset="0"/>
              </a:defRPr>
            </a:lvl1pPr>
            <a:lvl2pPr eaLnBrk="0" fontAlgn="base" hangingPunct="0">
              <a:spcBef>
                <a:spcPct val="0"/>
              </a:spcBef>
              <a:spcAft>
                <a:spcPct val="0"/>
              </a:spcAft>
              <a:tabLst>
                <a:tab pos="198438" algn="l"/>
              </a:tabLst>
              <a:defRPr>
                <a:solidFill>
                  <a:schemeClr val="tx1"/>
                </a:solidFill>
                <a:latin typeface="Arial" panose="020B0604020202020204" pitchFamily="34" charset="0"/>
              </a:defRPr>
            </a:lvl2pPr>
            <a:lvl3pPr eaLnBrk="0" fontAlgn="base" hangingPunct="0">
              <a:spcBef>
                <a:spcPct val="0"/>
              </a:spcBef>
              <a:spcAft>
                <a:spcPct val="0"/>
              </a:spcAft>
              <a:tabLst>
                <a:tab pos="198438" algn="l"/>
              </a:tabLst>
              <a:defRPr>
                <a:solidFill>
                  <a:schemeClr val="tx1"/>
                </a:solidFill>
                <a:latin typeface="Arial" panose="020B0604020202020204" pitchFamily="34" charset="0"/>
              </a:defRPr>
            </a:lvl3pPr>
            <a:lvl4pPr eaLnBrk="0" fontAlgn="base" hangingPunct="0">
              <a:spcBef>
                <a:spcPct val="0"/>
              </a:spcBef>
              <a:spcAft>
                <a:spcPct val="0"/>
              </a:spcAft>
              <a:tabLst>
                <a:tab pos="198438" algn="l"/>
              </a:tabLst>
              <a:defRPr>
                <a:solidFill>
                  <a:schemeClr val="tx1"/>
                </a:solidFill>
                <a:latin typeface="Arial" panose="020B0604020202020204" pitchFamily="34" charset="0"/>
              </a:defRPr>
            </a:lvl4pPr>
            <a:lvl5pPr eaLnBrk="0" fontAlgn="base" hangingPunct="0">
              <a:spcBef>
                <a:spcPct val="0"/>
              </a:spcBef>
              <a:spcAft>
                <a:spcPct val="0"/>
              </a:spcAft>
              <a:tabLst>
                <a:tab pos="198438" algn="l"/>
              </a:tabLst>
              <a:defRPr>
                <a:solidFill>
                  <a:schemeClr val="tx1"/>
                </a:solidFill>
                <a:latin typeface="Arial" panose="020B0604020202020204" pitchFamily="34" charset="0"/>
              </a:defRPr>
            </a:lvl5pPr>
            <a:lvl6pPr eaLnBrk="0" fontAlgn="base" hangingPunct="0">
              <a:spcBef>
                <a:spcPct val="0"/>
              </a:spcBef>
              <a:spcAft>
                <a:spcPct val="0"/>
              </a:spcAft>
              <a:tabLst>
                <a:tab pos="198438" algn="l"/>
              </a:tabLst>
              <a:defRPr>
                <a:solidFill>
                  <a:schemeClr val="tx1"/>
                </a:solidFill>
                <a:latin typeface="Arial" panose="020B0604020202020204" pitchFamily="34" charset="0"/>
              </a:defRPr>
            </a:lvl6pPr>
            <a:lvl7pPr eaLnBrk="0" fontAlgn="base" hangingPunct="0">
              <a:spcBef>
                <a:spcPct val="0"/>
              </a:spcBef>
              <a:spcAft>
                <a:spcPct val="0"/>
              </a:spcAft>
              <a:tabLst>
                <a:tab pos="198438" algn="l"/>
              </a:tabLst>
              <a:defRPr>
                <a:solidFill>
                  <a:schemeClr val="tx1"/>
                </a:solidFill>
                <a:latin typeface="Arial" panose="020B0604020202020204" pitchFamily="34" charset="0"/>
              </a:defRPr>
            </a:lvl7pPr>
            <a:lvl8pPr eaLnBrk="0" fontAlgn="base" hangingPunct="0">
              <a:spcBef>
                <a:spcPct val="0"/>
              </a:spcBef>
              <a:spcAft>
                <a:spcPct val="0"/>
              </a:spcAft>
              <a:tabLst>
                <a:tab pos="198438" algn="l"/>
              </a:tabLst>
              <a:defRPr>
                <a:solidFill>
                  <a:schemeClr val="tx1"/>
                </a:solidFill>
                <a:latin typeface="Arial" panose="020B0604020202020204" pitchFamily="34" charset="0"/>
              </a:defRPr>
            </a:lvl8pPr>
            <a:lvl9pPr eaLnBrk="0" fontAlgn="base" hangingPunct="0">
              <a:spcBef>
                <a:spcPct val="0"/>
              </a:spcBef>
              <a:spcAft>
                <a:spcPct val="0"/>
              </a:spcAft>
              <a:tabLst>
                <a:tab pos="198438" algn="l"/>
              </a:tabLst>
              <a:defRPr>
                <a:solidFill>
                  <a:schemeClr val="tx1"/>
                </a:solidFill>
                <a:latin typeface="Arial" panose="020B0604020202020204" pitchFamily="34" charset="0"/>
              </a:defRPr>
            </a:lvl9pPr>
          </a:lstStyle>
          <a:p>
            <a:pPr marL="179388" indent="-179388">
              <a:spcAft>
                <a:spcPts val="600"/>
              </a:spcAft>
            </a:pPr>
            <a:r>
              <a:rPr lang="en-CA" sz="1600" dirty="0">
                <a:solidFill>
                  <a:srgbClr val="6D6E71"/>
                </a:solidFill>
                <a:latin typeface="+mn-lt"/>
                <a:ea typeface="Arial" panose="020B0604020202020204" pitchFamily="34" charset="0"/>
                <a:cs typeface="Times New Roman" panose="02020603050405020304" pitchFamily="18" charset="0"/>
              </a:rPr>
              <a:t>1. </a:t>
            </a:r>
            <a:r>
              <a:rPr lang="en-CA" sz="1600" dirty="0">
                <a:latin typeface="+mn-lt"/>
                <a:ea typeface="Arial" panose="020B0604020202020204" pitchFamily="34" charset="0"/>
                <a:cs typeface="Times New Roman" panose="02020603050405020304" pitchFamily="18" charset="0"/>
              </a:rPr>
              <a:t>Open the practitioner’s Client Card</a:t>
            </a:r>
          </a:p>
          <a:p>
            <a:pPr marL="179388" indent="-179388">
              <a:spcAft>
                <a:spcPts val="600"/>
              </a:spcAft>
            </a:pPr>
            <a:r>
              <a:rPr lang="en-CA" sz="1600" dirty="0">
                <a:latin typeface="+mn-lt"/>
                <a:ea typeface="Arial" panose="020B0604020202020204" pitchFamily="34" charset="0"/>
                <a:cs typeface="Times New Roman" panose="02020603050405020304" pitchFamily="18" charset="0"/>
              </a:rPr>
              <a:t>2. Select the Doctor tab</a:t>
            </a:r>
          </a:p>
          <a:p>
            <a:pPr marL="179388" indent="-179388">
              <a:spcAft>
                <a:spcPts val="600"/>
              </a:spcAft>
            </a:pPr>
            <a:r>
              <a:rPr lang="en-CA" sz="1600" dirty="0">
                <a:latin typeface="+mn-lt"/>
                <a:ea typeface="Arial" panose="020B0604020202020204" pitchFamily="34" charset="0"/>
                <a:cs typeface="Times New Roman" panose="02020603050405020304" pitchFamily="18" charset="0"/>
              </a:rPr>
              <a:t>3. Select GP, Specialist, Both, or No Export from the CII Export menu:</a:t>
            </a:r>
          </a:p>
          <a:p>
            <a:pPr marL="447675" indent="-179388">
              <a:spcAft>
                <a:spcPts val="600"/>
              </a:spcAft>
              <a:buFont typeface="Arial" panose="020B0604020202020204" pitchFamily="34" charset="0"/>
              <a:buChar char="•"/>
              <a:tabLst>
                <a:tab pos="211138" algn="l"/>
              </a:tabLst>
            </a:pPr>
            <a:r>
              <a:rPr lang="en-CA" sz="1600" b="1" dirty="0">
                <a:latin typeface="+mn-lt"/>
                <a:ea typeface="Arial" panose="020B0604020202020204" pitchFamily="34" charset="0"/>
                <a:cs typeface="Times New Roman" panose="02020603050405020304" pitchFamily="18" charset="0"/>
              </a:rPr>
              <a:t>GP</a:t>
            </a:r>
            <a:r>
              <a:rPr lang="en-CA" sz="1600" dirty="0">
                <a:latin typeface="+mn-lt"/>
                <a:ea typeface="Arial" panose="020B0604020202020204" pitchFamily="34" charset="0"/>
                <a:cs typeface="Times New Roman" panose="02020603050405020304" pitchFamily="18" charset="0"/>
              </a:rPr>
              <a:t>: all selected data elements will be sent to </a:t>
            </a:r>
            <a:r>
              <a:rPr lang="en-CA" sz="1600" dirty="0" err="1">
                <a:latin typeface="+mn-lt"/>
                <a:ea typeface="Arial" panose="020B0604020202020204" pitchFamily="34" charset="0"/>
                <a:cs typeface="Times New Roman" panose="02020603050405020304" pitchFamily="18" charset="0"/>
              </a:rPr>
              <a:t>Netcare</a:t>
            </a:r>
            <a:endParaRPr lang="en-CA" sz="1600" dirty="0">
              <a:latin typeface="+mn-lt"/>
              <a:ea typeface="Arial" panose="020B0604020202020204" pitchFamily="34" charset="0"/>
              <a:cs typeface="Times New Roman" panose="02020603050405020304" pitchFamily="18" charset="0"/>
            </a:endParaRPr>
          </a:p>
          <a:p>
            <a:pPr marL="447675" indent="-179388">
              <a:spcAft>
                <a:spcPts val="600"/>
              </a:spcAft>
              <a:buFont typeface="Arial" panose="020B0604020202020204" pitchFamily="34" charset="0"/>
              <a:buChar char="•"/>
              <a:tabLst>
                <a:tab pos="211138" algn="l"/>
              </a:tabLst>
            </a:pPr>
            <a:r>
              <a:rPr lang="en-CA" sz="1600" b="1" dirty="0">
                <a:latin typeface="+mn-lt"/>
                <a:ea typeface="Arial" panose="020B0604020202020204" pitchFamily="34" charset="0"/>
                <a:cs typeface="Times New Roman" panose="02020603050405020304" pitchFamily="18" charset="0"/>
              </a:rPr>
              <a:t>Specialist</a:t>
            </a:r>
            <a:r>
              <a:rPr lang="en-CA" sz="1600" dirty="0">
                <a:latin typeface="+mn-lt"/>
                <a:ea typeface="Arial" panose="020B0604020202020204" pitchFamily="34" charset="0"/>
                <a:cs typeface="Times New Roman" panose="02020603050405020304" pitchFamily="18" charset="0"/>
              </a:rPr>
              <a:t>: selected letters can be sent to </a:t>
            </a:r>
            <a:r>
              <a:rPr lang="en-CA" sz="1600" dirty="0" err="1">
                <a:latin typeface="+mn-lt"/>
                <a:ea typeface="Arial" panose="020B0604020202020204" pitchFamily="34" charset="0"/>
                <a:cs typeface="Times New Roman" panose="02020603050405020304" pitchFamily="18" charset="0"/>
              </a:rPr>
              <a:t>Netcare</a:t>
            </a:r>
            <a:endParaRPr lang="en-CA" sz="1600" dirty="0">
              <a:latin typeface="+mn-lt"/>
              <a:ea typeface="Arial" panose="020B0604020202020204" pitchFamily="34" charset="0"/>
              <a:cs typeface="Times New Roman" panose="02020603050405020304" pitchFamily="18" charset="0"/>
            </a:endParaRPr>
          </a:p>
          <a:p>
            <a:pPr marL="447675" indent="-179388">
              <a:spcAft>
                <a:spcPts val="600"/>
              </a:spcAft>
              <a:buFont typeface="Arial" panose="020B0604020202020204" pitchFamily="34" charset="0"/>
              <a:buChar char="•"/>
              <a:tabLst>
                <a:tab pos="211138" algn="l"/>
              </a:tabLst>
            </a:pPr>
            <a:r>
              <a:rPr lang="en-CA" sz="1600" b="1" dirty="0">
                <a:latin typeface="+mn-lt"/>
                <a:ea typeface="Arial" panose="020B0604020202020204" pitchFamily="34" charset="0"/>
                <a:cs typeface="Times New Roman" panose="02020603050405020304" pitchFamily="18" charset="0"/>
              </a:rPr>
              <a:t>Both</a:t>
            </a:r>
            <a:r>
              <a:rPr lang="en-CA" sz="1600" dirty="0">
                <a:latin typeface="+mn-lt"/>
                <a:ea typeface="Arial" panose="020B0604020202020204" pitchFamily="34" charset="0"/>
                <a:cs typeface="Times New Roman" panose="02020603050405020304" pitchFamily="18" charset="0"/>
              </a:rPr>
              <a:t>: both GP data elements and letters can be sent to </a:t>
            </a:r>
            <a:r>
              <a:rPr lang="en-CA" sz="1600" dirty="0" err="1">
                <a:latin typeface="+mn-lt"/>
                <a:ea typeface="Arial" panose="020B0604020202020204" pitchFamily="34" charset="0"/>
                <a:cs typeface="Times New Roman" panose="02020603050405020304" pitchFamily="18" charset="0"/>
              </a:rPr>
              <a:t>Netcare</a:t>
            </a:r>
            <a:endParaRPr lang="en-CA" sz="1600" dirty="0">
              <a:latin typeface="+mn-lt"/>
              <a:ea typeface="Arial" panose="020B0604020202020204" pitchFamily="34" charset="0"/>
              <a:cs typeface="Times New Roman" panose="02020603050405020304" pitchFamily="18" charset="0"/>
            </a:endParaRPr>
          </a:p>
          <a:p>
            <a:pPr marL="447675" indent="-179388">
              <a:spcAft>
                <a:spcPts val="600"/>
              </a:spcAft>
              <a:buFont typeface="Arial" panose="020B0604020202020204" pitchFamily="34" charset="0"/>
              <a:buChar char="•"/>
              <a:tabLst>
                <a:tab pos="211138" algn="l"/>
              </a:tabLst>
            </a:pPr>
            <a:r>
              <a:rPr lang="en-CA" sz="1600" b="1" dirty="0">
                <a:latin typeface="+mn-lt"/>
                <a:ea typeface="Arial" panose="020B0604020202020204" pitchFamily="34" charset="0"/>
                <a:cs typeface="Times New Roman" panose="02020603050405020304" pitchFamily="18" charset="0"/>
              </a:rPr>
              <a:t>No Export</a:t>
            </a:r>
            <a:r>
              <a:rPr lang="en-CA" sz="1600" dirty="0">
                <a:latin typeface="+mn-lt"/>
                <a:ea typeface="Arial" panose="020B0604020202020204" pitchFamily="34" charset="0"/>
                <a:cs typeface="Times New Roman" panose="02020603050405020304" pitchFamily="18" charset="0"/>
              </a:rPr>
              <a:t>: No information will be sent to </a:t>
            </a:r>
            <a:r>
              <a:rPr lang="en-CA" sz="1600" dirty="0" err="1">
                <a:latin typeface="+mn-lt"/>
                <a:ea typeface="Arial" panose="020B0604020202020204" pitchFamily="34" charset="0"/>
                <a:cs typeface="Times New Roman" panose="02020603050405020304" pitchFamily="18" charset="0"/>
              </a:rPr>
              <a:t>Netcare</a:t>
            </a:r>
            <a:endParaRPr lang="en-CA" sz="1600" dirty="0">
              <a:latin typeface="+mn-lt"/>
              <a:ea typeface="Arial" panose="020B0604020202020204" pitchFamily="34" charset="0"/>
              <a:cs typeface="Times New Roman" panose="02020603050405020304" pitchFamily="18" charset="0"/>
            </a:endParaRPr>
          </a:p>
        </p:txBody>
      </p:sp>
      <p:sp>
        <p:nvSpPr>
          <p:cNvPr id="3" name="TextBox 2"/>
          <p:cNvSpPr txBox="1"/>
          <p:nvPr/>
        </p:nvSpPr>
        <p:spPr>
          <a:xfrm>
            <a:off x="9449810" y="896096"/>
            <a:ext cx="2545526" cy="923330"/>
          </a:xfrm>
          <a:prstGeom prst="rect">
            <a:avLst/>
          </a:prstGeom>
          <a:solidFill>
            <a:schemeClr val="accent1">
              <a:lumMod val="60000"/>
              <a:lumOff val="40000"/>
            </a:schemeClr>
          </a:solidFill>
        </p:spPr>
        <p:txBody>
          <a:bodyPr wrap="square" rtlCol="0">
            <a:spAutoFit/>
          </a:bodyPr>
          <a:lstStyle/>
          <a:p>
            <a:r>
              <a:rPr lang="en-US" dirty="0"/>
              <a:t>Configuration is done once per physician participant</a:t>
            </a:r>
            <a:endParaRPr lang="en-CA" dirty="0"/>
          </a:p>
        </p:txBody>
      </p:sp>
    </p:spTree>
    <p:extLst>
      <p:ext uri="{BB962C8B-B14F-4D97-AF65-F5344CB8AC3E}">
        <p14:creationId xmlns:p14="http://schemas.microsoft.com/office/powerpoint/2010/main" val="13888770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0479" y="2570421"/>
            <a:ext cx="5275521" cy="1717157"/>
          </a:xfrm>
        </p:spPr>
        <p:txBody>
          <a:bodyPr>
            <a:normAutofit/>
          </a:bodyPr>
          <a:lstStyle/>
          <a:p>
            <a:pPr algn="ctr"/>
            <a:r>
              <a:rPr lang="en-US" sz="3600" dirty="0">
                <a:solidFill>
                  <a:srgbClr val="275971"/>
                </a:solidFill>
              </a:rPr>
              <a:t>Next step for the clinic Site Liaison</a:t>
            </a:r>
            <a:br>
              <a:rPr lang="en-US" sz="3600" dirty="0">
                <a:solidFill>
                  <a:srgbClr val="275971"/>
                </a:solidFill>
              </a:rPr>
            </a:br>
            <a:endParaRPr lang="en-CA" sz="3600" dirty="0">
              <a:solidFill>
                <a:srgbClr val="275971"/>
              </a:solidFill>
            </a:endParaRPr>
          </a:p>
        </p:txBody>
      </p:sp>
      <p:pic>
        <p:nvPicPr>
          <p:cNvPr id="2" name="Picture 1">
            <a:extLst>
              <a:ext uri="{FF2B5EF4-FFF2-40B4-BE49-F238E27FC236}">
                <a16:creationId xmlns:a16="http://schemas.microsoft.com/office/drawing/2014/main" id="{8B9243E5-F2CB-4406-804A-07ED592ACEDD}"/>
              </a:ext>
            </a:extLst>
          </p:cNvPr>
          <p:cNvPicPr>
            <a:picLocks noChangeAspect="1"/>
          </p:cNvPicPr>
          <p:nvPr/>
        </p:nvPicPr>
        <p:blipFill>
          <a:blip r:embed="rId3"/>
          <a:stretch>
            <a:fillRect/>
          </a:stretch>
        </p:blipFill>
        <p:spPr>
          <a:xfrm>
            <a:off x="6664195" y="913379"/>
            <a:ext cx="4176257" cy="5391168"/>
          </a:xfrm>
          <a:prstGeom prst="rect">
            <a:avLst/>
          </a:prstGeom>
        </p:spPr>
      </p:pic>
      <p:sp>
        <p:nvSpPr>
          <p:cNvPr id="4" name="Title 2">
            <a:extLst>
              <a:ext uri="{FF2B5EF4-FFF2-40B4-BE49-F238E27FC236}">
                <a16:creationId xmlns:a16="http://schemas.microsoft.com/office/drawing/2014/main" id="{064E6190-56F4-465E-B17A-B52AA9BE9D79}"/>
              </a:ext>
            </a:extLst>
          </p:cNvPr>
          <p:cNvSpPr txBox="1">
            <a:spLocks/>
          </p:cNvSpPr>
          <p:nvPr/>
        </p:nvSpPr>
        <p:spPr>
          <a:xfrm>
            <a:off x="693821" y="176576"/>
            <a:ext cx="5275521" cy="736083"/>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000" b="0" kern="1200">
                <a:solidFill>
                  <a:srgbClr val="27597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275971"/>
                </a:solidFill>
                <a:effectLst/>
                <a:uLnTx/>
                <a:uFillTx/>
                <a:latin typeface="Segoe UI" panose="020B0502040204020203" pitchFamily="34" charset="0"/>
                <a:ea typeface="+mj-ea"/>
                <a:cs typeface="+mj-cs"/>
              </a:rPr>
              <a:t>Team Toolkit</a:t>
            </a:r>
            <a:endParaRPr kumimoji="0" lang="en-CA" sz="3600" b="0" i="0" u="none" strike="noStrike" kern="1200" cap="none" spc="0" normalizeH="0" baseline="0" noProof="0" dirty="0">
              <a:ln>
                <a:noFill/>
              </a:ln>
              <a:solidFill>
                <a:srgbClr val="275971"/>
              </a:solidFill>
              <a:effectLst/>
              <a:uLnTx/>
              <a:uFillTx/>
              <a:latin typeface="Segoe UI" panose="020B0502040204020203" pitchFamily="34" charset="0"/>
              <a:ea typeface="+mj-ea"/>
              <a:cs typeface="+mj-cs"/>
            </a:endParaRPr>
          </a:p>
        </p:txBody>
      </p:sp>
    </p:spTree>
    <p:extLst>
      <p:ext uri="{BB962C8B-B14F-4D97-AF65-F5344CB8AC3E}">
        <p14:creationId xmlns:p14="http://schemas.microsoft.com/office/powerpoint/2010/main" val="40647904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199" y="2314575"/>
            <a:ext cx="4404360" cy="1707912"/>
          </a:xfrm>
        </p:spPr>
        <p:txBody>
          <a:bodyPr>
            <a:normAutofit/>
          </a:bodyPr>
          <a:lstStyle/>
          <a:p>
            <a:r>
              <a:rPr lang="en-US" sz="3600" dirty="0">
                <a:solidFill>
                  <a:srgbClr val="275971"/>
                </a:solidFill>
              </a:rPr>
              <a:t>Use the Clinic Journey Checklist for each step</a:t>
            </a:r>
            <a:endParaRPr lang="en-CA" sz="3600" dirty="0">
              <a:solidFill>
                <a:srgbClr val="275971"/>
              </a:solidFill>
            </a:endParaRPr>
          </a:p>
        </p:txBody>
      </p:sp>
      <p:pic>
        <p:nvPicPr>
          <p:cNvPr id="5" name="Picture 4"/>
          <p:cNvPicPr>
            <a:picLocks noChangeAspect="1"/>
          </p:cNvPicPr>
          <p:nvPr/>
        </p:nvPicPr>
        <p:blipFill>
          <a:blip r:embed="rId3"/>
          <a:stretch>
            <a:fillRect/>
          </a:stretch>
        </p:blipFill>
        <p:spPr>
          <a:xfrm>
            <a:off x="6192037" y="898358"/>
            <a:ext cx="4299248" cy="5529262"/>
          </a:xfrm>
          <a:prstGeom prst="rect">
            <a:avLst/>
          </a:prstGeom>
          <a:ln>
            <a:solidFill>
              <a:schemeClr val="bg2">
                <a:lumMod val="90000"/>
              </a:schemeClr>
            </a:solidFill>
          </a:ln>
          <a:effectLst>
            <a:outerShdw blurRad="50800" dist="38100" dir="2700000" algn="tl" rotWithShape="0">
              <a:prstClr val="black">
                <a:alpha val="40000"/>
              </a:prstClr>
            </a:outerShdw>
          </a:effectLst>
        </p:spPr>
      </p:pic>
      <p:sp>
        <p:nvSpPr>
          <p:cNvPr id="3" name="Rectangle 2"/>
          <p:cNvSpPr/>
          <p:nvPr/>
        </p:nvSpPr>
        <p:spPr>
          <a:xfrm>
            <a:off x="221818" y="4184134"/>
            <a:ext cx="563712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Segoe UI"/>
                <a:ea typeface="+mn-ea"/>
                <a:cs typeface="+mn-cs"/>
                <a:hlinkClick r:id="rId4"/>
              </a:rPr>
              <a:t>https://actt.albertadoctors.org/cii-cpar/toolsresources</a:t>
            </a:r>
            <a:endParaRPr kumimoji="0" lang="en-CA"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6" name="Title 3">
            <a:extLst>
              <a:ext uri="{FF2B5EF4-FFF2-40B4-BE49-F238E27FC236}">
                <a16:creationId xmlns:a16="http://schemas.microsoft.com/office/drawing/2014/main" id="{FC80A2B3-69FC-4E21-898B-135284C7FDA9}"/>
              </a:ext>
            </a:extLst>
          </p:cNvPr>
          <p:cNvSpPr txBox="1">
            <a:spLocks/>
          </p:cNvSpPr>
          <p:nvPr/>
        </p:nvSpPr>
        <p:spPr>
          <a:xfrm>
            <a:off x="693821" y="176576"/>
            <a:ext cx="6619875" cy="685800"/>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000" b="0" kern="1200">
                <a:solidFill>
                  <a:srgbClr val="27597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275971"/>
                </a:solidFill>
                <a:effectLst/>
                <a:uLnTx/>
                <a:uFillTx/>
                <a:latin typeface="Segoe UI" panose="020B0502040204020203" pitchFamily="34" charset="0"/>
                <a:ea typeface="+mj-ea"/>
                <a:cs typeface="+mj-cs"/>
              </a:rPr>
              <a:t>The Clinic Journey Checklist</a:t>
            </a:r>
            <a:endParaRPr kumimoji="0" lang="en-CA" sz="3600" b="0" i="0" u="none" strike="noStrike" kern="1200" cap="none" spc="0" normalizeH="0" baseline="0" noProof="0" dirty="0">
              <a:ln>
                <a:noFill/>
              </a:ln>
              <a:solidFill>
                <a:srgbClr val="275971"/>
              </a:solidFill>
              <a:effectLst/>
              <a:uLnTx/>
              <a:uFillTx/>
              <a:latin typeface="Segoe UI" panose="020B0502040204020203" pitchFamily="34" charset="0"/>
              <a:ea typeface="+mj-ea"/>
              <a:cs typeface="+mj-cs"/>
            </a:endParaRPr>
          </a:p>
        </p:txBody>
      </p:sp>
    </p:spTree>
    <p:extLst>
      <p:ext uri="{BB962C8B-B14F-4D97-AF65-F5344CB8AC3E}">
        <p14:creationId xmlns:p14="http://schemas.microsoft.com/office/powerpoint/2010/main" val="7090778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416495" y="853294"/>
            <a:ext cx="5303096" cy="5183477"/>
          </a:xfrm>
          <a:prstGeom prst="rect">
            <a:avLst/>
          </a:prstGeom>
          <a:ln w="12700">
            <a:solidFill>
              <a:schemeClr val="bg1">
                <a:lumMod val="50000"/>
              </a:schemeClr>
            </a:solidFill>
          </a:ln>
          <a:effectLst>
            <a:outerShdw blurRad="50800" dist="38100" dir="2700000" algn="tl" rotWithShape="0">
              <a:prstClr val="black">
                <a:alpha val="40000"/>
              </a:prstClr>
            </a:outerShdw>
          </a:effectLst>
        </p:spPr>
      </p:pic>
      <p:sp>
        <p:nvSpPr>
          <p:cNvPr id="3" name="Title 2"/>
          <p:cNvSpPr>
            <a:spLocks noGrp="1"/>
          </p:cNvSpPr>
          <p:nvPr>
            <p:ph type="title"/>
          </p:nvPr>
        </p:nvSpPr>
        <p:spPr>
          <a:xfrm>
            <a:off x="693821" y="176576"/>
            <a:ext cx="10515600" cy="684696"/>
          </a:xfrm>
        </p:spPr>
        <p:txBody>
          <a:bodyPr anchor="t">
            <a:normAutofit/>
          </a:bodyPr>
          <a:lstStyle/>
          <a:p>
            <a:pPr eaLnBrk="1" hangingPunct="1"/>
            <a:r>
              <a:rPr lang="en-CA" sz="3600" dirty="0">
                <a:solidFill>
                  <a:srgbClr val="275971"/>
                </a:solidFill>
                <a:ea typeface="Helvetica Neue Condensed" panose="02000503000000020004" pitchFamily="2" charset="0"/>
              </a:rPr>
              <a:t>More Information and Resources</a:t>
            </a:r>
          </a:p>
        </p:txBody>
      </p:sp>
      <p:sp>
        <p:nvSpPr>
          <p:cNvPr id="8" name="Title 2"/>
          <p:cNvSpPr txBox="1">
            <a:spLocks/>
          </p:cNvSpPr>
          <p:nvPr/>
        </p:nvSpPr>
        <p:spPr bwMode="auto">
          <a:xfrm>
            <a:off x="627220" y="5829234"/>
            <a:ext cx="10959008" cy="75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lvl1pPr algn="l" rtl="0" eaLnBrk="0" fontAlgn="base" hangingPunct="0">
              <a:spcBef>
                <a:spcPct val="0"/>
              </a:spcBef>
              <a:spcAft>
                <a:spcPct val="0"/>
              </a:spcAft>
              <a:defRPr sz="3200" b="0" kern="1200">
                <a:solidFill>
                  <a:schemeClr val="accent3"/>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400">
                <a:solidFill>
                  <a:srgbClr val="6A737B"/>
                </a:solidFill>
                <a:latin typeface="Arial" charset="0"/>
                <a:cs typeface="Arial" charset="0"/>
              </a:defRPr>
            </a:lvl2pPr>
            <a:lvl3pPr algn="l" rtl="0" eaLnBrk="0" fontAlgn="base" hangingPunct="0">
              <a:spcBef>
                <a:spcPct val="0"/>
              </a:spcBef>
              <a:spcAft>
                <a:spcPct val="0"/>
              </a:spcAft>
              <a:defRPr sz="4400">
                <a:solidFill>
                  <a:srgbClr val="6A737B"/>
                </a:solidFill>
                <a:latin typeface="Arial" charset="0"/>
                <a:cs typeface="Arial" charset="0"/>
              </a:defRPr>
            </a:lvl3pPr>
            <a:lvl4pPr algn="l" rtl="0" eaLnBrk="0" fontAlgn="base" hangingPunct="0">
              <a:spcBef>
                <a:spcPct val="0"/>
              </a:spcBef>
              <a:spcAft>
                <a:spcPct val="0"/>
              </a:spcAft>
              <a:defRPr sz="4400">
                <a:solidFill>
                  <a:srgbClr val="6A737B"/>
                </a:solidFill>
                <a:latin typeface="Arial" charset="0"/>
                <a:cs typeface="Arial" charset="0"/>
              </a:defRPr>
            </a:lvl4pPr>
            <a:lvl5pPr algn="l" rtl="0" eaLnBrk="0" fontAlgn="base" hangingPunct="0">
              <a:spcBef>
                <a:spcPct val="0"/>
              </a:spcBef>
              <a:spcAft>
                <a:spcPct val="0"/>
              </a:spcAft>
              <a:defRPr sz="4400">
                <a:solidFill>
                  <a:srgbClr val="6A737B"/>
                </a:solidFill>
                <a:latin typeface="Arial" charset="0"/>
                <a:cs typeface="Arial" charset="0"/>
              </a:defRPr>
            </a:lvl5pPr>
            <a:lvl6pPr marL="457200" algn="l" rtl="0" fontAlgn="base">
              <a:spcBef>
                <a:spcPct val="0"/>
              </a:spcBef>
              <a:spcAft>
                <a:spcPct val="0"/>
              </a:spcAft>
              <a:defRPr sz="4400">
                <a:solidFill>
                  <a:srgbClr val="6A737B"/>
                </a:solidFill>
                <a:latin typeface="Arial" charset="0"/>
                <a:cs typeface="Arial" charset="0"/>
              </a:defRPr>
            </a:lvl6pPr>
            <a:lvl7pPr marL="914400" algn="l" rtl="0" fontAlgn="base">
              <a:spcBef>
                <a:spcPct val="0"/>
              </a:spcBef>
              <a:spcAft>
                <a:spcPct val="0"/>
              </a:spcAft>
              <a:defRPr sz="4400">
                <a:solidFill>
                  <a:srgbClr val="6A737B"/>
                </a:solidFill>
                <a:latin typeface="Arial" charset="0"/>
                <a:cs typeface="Arial" charset="0"/>
              </a:defRPr>
            </a:lvl7pPr>
            <a:lvl8pPr marL="1371600" algn="l" rtl="0" fontAlgn="base">
              <a:spcBef>
                <a:spcPct val="0"/>
              </a:spcBef>
              <a:spcAft>
                <a:spcPct val="0"/>
              </a:spcAft>
              <a:defRPr sz="4400">
                <a:solidFill>
                  <a:srgbClr val="6A737B"/>
                </a:solidFill>
                <a:latin typeface="Arial" charset="0"/>
                <a:cs typeface="Arial" charset="0"/>
              </a:defRPr>
            </a:lvl8pPr>
            <a:lvl9pPr marL="1828800" algn="l" rtl="0" fontAlgn="base">
              <a:spcBef>
                <a:spcPct val="0"/>
              </a:spcBef>
              <a:spcAft>
                <a:spcPct val="0"/>
              </a:spcAft>
              <a:defRPr sz="4400">
                <a:solidFill>
                  <a:srgbClr val="6A737B"/>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hlinkClick r:id="rId4"/>
              </a:rPr>
              <a:t>https://actt.albertadoctors.org/cii-cpar/toolsresources</a:t>
            </a:r>
            <a:endPar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6298714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93821" y="176576"/>
            <a:ext cx="10515600" cy="655189"/>
          </a:xfrm>
        </p:spPr>
        <p:txBody>
          <a:bodyPr>
            <a:normAutofit/>
          </a:bodyPr>
          <a:lstStyle/>
          <a:p>
            <a:r>
              <a:rPr lang="en-US" sz="3600" dirty="0">
                <a:solidFill>
                  <a:srgbClr val="275971"/>
                </a:solidFill>
              </a:rPr>
              <a:t>Information Sharing Questions?</a:t>
            </a:r>
            <a:endParaRPr lang="en-CA" sz="3600" dirty="0">
              <a:solidFill>
                <a:srgbClr val="275971"/>
              </a:solidFill>
            </a:endParaRPr>
          </a:p>
        </p:txBody>
      </p:sp>
      <p:pic>
        <p:nvPicPr>
          <p:cNvPr id="6" name="Picture 5"/>
          <p:cNvPicPr>
            <a:picLocks noChangeAspect="1"/>
          </p:cNvPicPr>
          <p:nvPr/>
        </p:nvPicPr>
        <p:blipFill>
          <a:blip r:embed="rId3"/>
          <a:stretch>
            <a:fillRect/>
          </a:stretch>
        </p:blipFill>
        <p:spPr>
          <a:xfrm>
            <a:off x="838200" y="1388012"/>
            <a:ext cx="2886690" cy="3742006"/>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7" name="TextBox 6"/>
          <p:cNvSpPr txBox="1"/>
          <p:nvPr/>
        </p:nvSpPr>
        <p:spPr>
          <a:xfrm>
            <a:off x="4344617" y="1388012"/>
            <a:ext cx="758478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a:ea typeface="+mn-ea"/>
                <a:cs typeface="+mn-cs"/>
              </a:rPr>
              <a:t>What if I add a diagnosis or assessment that is incorrect?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a:ea typeface="+mn-ea"/>
                <a:cs typeface="+mn-cs"/>
              </a:rPr>
              <a:t>Disclaimer:  </a:t>
            </a:r>
            <a:r>
              <a:rPr kumimoji="0" lang="en-US" sz="2400" b="0" i="1" u="none" strike="noStrike" kern="1200" cap="none" spc="0" normalizeH="0" baseline="0" noProof="0" dirty="0">
                <a:ln>
                  <a:noFill/>
                </a:ln>
                <a:solidFill>
                  <a:prstClr val="black"/>
                </a:solidFill>
                <a:effectLst/>
                <a:uLnTx/>
                <a:uFillTx/>
                <a:latin typeface="Segoe UI"/>
                <a:ea typeface="+mn-ea"/>
                <a:cs typeface="+mn-cs"/>
              </a:rPr>
              <a:t>This document lists the patient’s encounter information from participating clinics.  It does not represent the patient’s medical history or summary.   Provider must verify the accuracy and completeness of this patient’s information prior to treatment decisions. </a:t>
            </a:r>
            <a:endParaRPr kumimoji="0" lang="en-CA" sz="2400" b="0" i="1" u="none" strike="noStrike" kern="1200" cap="none" spc="0" normalizeH="0" baseline="0" noProof="0" dirty="0">
              <a:ln>
                <a:noFill/>
              </a:ln>
              <a:solidFill>
                <a:prstClr val="black"/>
              </a:solidFill>
              <a:effectLst/>
              <a:uLnTx/>
              <a:uFillTx/>
              <a:latin typeface="Segoe UI"/>
              <a:ea typeface="+mn-ea"/>
              <a:cs typeface="+mn-cs"/>
            </a:endParaRPr>
          </a:p>
        </p:txBody>
      </p:sp>
      <p:cxnSp>
        <p:nvCxnSpPr>
          <p:cNvPr id="9" name="Straight Arrow Connector 8"/>
          <p:cNvCxnSpPr>
            <a:cxnSpLocks/>
            <a:stCxn id="7" idx="1"/>
          </p:cNvCxnSpPr>
          <p:nvPr/>
        </p:nvCxnSpPr>
        <p:spPr>
          <a:xfrm flipH="1">
            <a:off x="3106455" y="3096172"/>
            <a:ext cx="1238162" cy="17081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838200" y="4804332"/>
            <a:ext cx="2467708" cy="32568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Segoe UI"/>
              <a:ea typeface="+mn-ea"/>
              <a:cs typeface="+mn-cs"/>
            </a:endParaRPr>
          </a:p>
        </p:txBody>
      </p:sp>
      <p:pic>
        <p:nvPicPr>
          <p:cNvPr id="8" name="Picture 2" descr="http://www.albertanetcare.ca/images/Netcare-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2689" y="5284711"/>
            <a:ext cx="1895824" cy="8363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77330" y="5156531"/>
            <a:ext cx="520564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By accessing Alberta Netcare, users agree to the Term of Use and Disclaimer. Information is “as 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Providers must use their clinical judgement.</a:t>
            </a:r>
            <a:endParaRPr kumimoji="0" lang="en-CA" sz="1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478489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4C958-F40B-4212-B2CF-D7E48388BF26}"/>
              </a:ext>
            </a:extLst>
          </p:cNvPr>
          <p:cNvSpPr>
            <a:spLocks noGrp="1"/>
          </p:cNvSpPr>
          <p:nvPr>
            <p:ph type="title" idx="4294967295"/>
          </p:nvPr>
        </p:nvSpPr>
        <p:spPr>
          <a:xfrm>
            <a:off x="693821" y="176576"/>
            <a:ext cx="9819467" cy="680039"/>
          </a:xfrm>
        </p:spPr>
        <p:txBody>
          <a:bodyPr anchor="t">
            <a:normAutofit/>
          </a:bodyPr>
          <a:lstStyle/>
          <a:p>
            <a:pPr eaLnBrk="1" hangingPunct="1"/>
            <a:r>
              <a:rPr lang="en-US" sz="3600" dirty="0">
                <a:solidFill>
                  <a:srgbClr val="275971"/>
                </a:solidFill>
                <a:latin typeface="+mn-lt"/>
              </a:rPr>
              <a:t>CII/CPAR Alignment with PCN Initiatives</a:t>
            </a:r>
            <a:endParaRPr lang="en-CA" sz="3600" dirty="0">
              <a:solidFill>
                <a:srgbClr val="275971"/>
              </a:solidFill>
              <a:latin typeface="+mn-lt"/>
            </a:endParaRPr>
          </a:p>
        </p:txBody>
      </p:sp>
      <p:pic>
        <p:nvPicPr>
          <p:cNvPr id="8" name="Picture 2">
            <a:extLst>
              <a:ext uri="{FF2B5EF4-FFF2-40B4-BE49-F238E27FC236}">
                <a16:creationId xmlns:a16="http://schemas.microsoft.com/office/drawing/2014/main" id="{21778C28-EE7B-4838-BBEA-2DA29D8FF7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1415" y="3742590"/>
            <a:ext cx="3531655" cy="3438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4"/>
          <a:stretch>
            <a:fillRect/>
          </a:stretch>
        </p:blipFill>
        <p:spPr>
          <a:xfrm>
            <a:off x="7440150" y="1499285"/>
            <a:ext cx="1561055" cy="1622877"/>
          </a:xfrm>
          <a:prstGeom prst="rect">
            <a:avLst/>
          </a:prstGeom>
        </p:spPr>
      </p:pic>
      <p:sp>
        <p:nvSpPr>
          <p:cNvPr id="3" name="TextBox 2"/>
          <p:cNvSpPr txBox="1"/>
          <p:nvPr/>
        </p:nvSpPr>
        <p:spPr>
          <a:xfrm>
            <a:off x="9168341" y="1798576"/>
            <a:ext cx="1956017" cy="830997"/>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275971"/>
                </a:solidFill>
                <a:effectLst/>
                <a:uLnTx/>
                <a:uFillTx/>
                <a:latin typeface="Segoe UI"/>
                <a:ea typeface="+mn-ea"/>
                <a:cs typeface="Arial" panose="020B0604020202020204" pitchFamily="34" charset="0"/>
              </a:rPr>
              <a:t>Transitions</a:t>
            </a:r>
            <a:r>
              <a:rPr kumimoji="0" lang="en-CA" sz="2400" b="0" i="0" u="none" strike="noStrike" kern="1200" cap="none" spc="0" normalizeH="0" baseline="0" noProof="0" dirty="0">
                <a:ln>
                  <a:noFill/>
                </a:ln>
                <a:solidFill>
                  <a:srgbClr val="275971"/>
                </a:solidFill>
                <a:effectLst/>
                <a:uLnTx/>
                <a:uFillTx/>
                <a:latin typeface="Segoe UI"/>
                <a:ea typeface="+mn-ea"/>
                <a:cs typeface="Arial" charset="0"/>
              </a:rPr>
              <a:t> </a:t>
            </a:r>
            <a:r>
              <a:rPr kumimoji="0" lang="en-CA" sz="2400" b="0" i="0" u="none" strike="noStrike" kern="1200" cap="none" spc="0" normalizeH="0" baseline="0" noProof="0" dirty="0">
                <a:ln>
                  <a:noFill/>
                </a:ln>
                <a:solidFill>
                  <a:srgbClr val="275971"/>
                </a:solidFill>
                <a:effectLst/>
                <a:uLnTx/>
                <a:uFillTx/>
                <a:latin typeface="Segoe UI"/>
                <a:ea typeface="+mn-ea"/>
                <a:cs typeface="Arial" panose="020B0604020202020204" pitchFamily="34" charset="0"/>
              </a:rPr>
              <a:t>of Care</a:t>
            </a:r>
          </a:p>
        </p:txBody>
      </p:sp>
      <p:pic>
        <p:nvPicPr>
          <p:cNvPr id="11" name="Content Placeholder 4">
            <a:extLst>
              <a:ext uri="{FF2B5EF4-FFF2-40B4-BE49-F238E27FC236}">
                <a16:creationId xmlns:a16="http://schemas.microsoft.com/office/drawing/2014/main" id="{9C70319B-847E-8349-93F1-BB5C1BE1A514}"/>
              </a:ext>
            </a:extLst>
          </p:cNvPr>
          <p:cNvPicPr>
            <a:picLocks noGrp="1" noChangeAspect="1"/>
          </p:cNvPicPr>
          <p:nvPr>
            <p:ph sz="half" idx="4294967295"/>
          </p:nvPr>
        </p:nvPicPr>
        <p:blipFill>
          <a:blip r:embed="rId5"/>
          <a:stretch>
            <a:fillRect/>
          </a:stretch>
        </p:blipFill>
        <p:spPr>
          <a:xfrm>
            <a:off x="7113316" y="3956450"/>
            <a:ext cx="2510069" cy="1790067"/>
          </a:xfrm>
          <a:prstGeom prst="rect">
            <a:avLst/>
          </a:prstGeom>
        </p:spPr>
      </p:pic>
      <p:sp>
        <p:nvSpPr>
          <p:cNvPr id="13" name="TextBox 12"/>
          <p:cNvSpPr txBox="1"/>
          <p:nvPr/>
        </p:nvSpPr>
        <p:spPr>
          <a:xfrm>
            <a:off x="9821439" y="4442572"/>
            <a:ext cx="1747171" cy="830997"/>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275971"/>
                </a:solidFill>
                <a:effectLst/>
                <a:uLnTx/>
                <a:uFillTx/>
                <a:latin typeface="Segoe UI"/>
                <a:ea typeface="+mn-ea"/>
                <a:cs typeface="Arial" panose="020B0604020202020204" pitchFamily="34" charset="0"/>
              </a:rPr>
              <a:t>Opioid Response</a:t>
            </a:r>
          </a:p>
        </p:txBody>
      </p:sp>
      <p:sp>
        <p:nvSpPr>
          <p:cNvPr id="14" name="TextBox 13"/>
          <p:cNvSpPr txBox="1"/>
          <p:nvPr/>
        </p:nvSpPr>
        <p:spPr>
          <a:xfrm>
            <a:off x="1199456" y="1748206"/>
            <a:ext cx="1391471" cy="1200329"/>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275971"/>
                </a:solidFill>
                <a:effectLst/>
                <a:uLnTx/>
                <a:uFillTx/>
                <a:latin typeface="Segoe UI"/>
                <a:ea typeface="+mn-ea"/>
                <a:cs typeface="Arial" panose="020B0604020202020204" pitchFamily="34" charset="0"/>
              </a:rPr>
              <a:t>Patient’s </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275971"/>
                </a:solidFill>
                <a:effectLst/>
                <a:uLnTx/>
                <a:uFillTx/>
                <a:latin typeface="Segoe UI"/>
                <a:ea typeface="+mn-ea"/>
                <a:cs typeface="Arial" panose="020B0604020202020204" pitchFamily="34" charset="0"/>
              </a:rPr>
              <a:t>Medical </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275971"/>
                </a:solidFill>
                <a:effectLst/>
                <a:uLnTx/>
                <a:uFillTx/>
                <a:latin typeface="Segoe UI"/>
                <a:ea typeface="+mn-ea"/>
                <a:cs typeface="Arial" panose="020B0604020202020204" pitchFamily="34" charset="0"/>
              </a:rPr>
              <a:t>Home</a:t>
            </a:r>
          </a:p>
        </p:txBody>
      </p:sp>
      <p:sp>
        <p:nvSpPr>
          <p:cNvPr id="15" name="TextBox 14"/>
          <p:cNvSpPr txBox="1"/>
          <p:nvPr/>
        </p:nvSpPr>
        <p:spPr>
          <a:xfrm>
            <a:off x="815413" y="4257906"/>
            <a:ext cx="1713091" cy="1200329"/>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275971"/>
                </a:solidFill>
                <a:effectLst/>
                <a:uLnTx/>
                <a:uFillTx/>
                <a:latin typeface="Segoe UI"/>
                <a:ea typeface="+mn-ea"/>
                <a:cs typeface="Arial" panose="020B0604020202020204" pitchFamily="34" charset="0"/>
              </a:rPr>
              <a:t>Continuity </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275971"/>
                </a:solidFill>
                <a:effectLst/>
                <a:uLnTx/>
                <a:uFillTx/>
                <a:latin typeface="Segoe UI"/>
                <a:ea typeface="+mn-ea"/>
                <a:cs typeface="Arial" panose="020B0604020202020204" pitchFamily="34" charset="0"/>
              </a:rPr>
              <a:t>Of </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275971"/>
                </a:solidFill>
                <a:effectLst/>
                <a:uLnTx/>
                <a:uFillTx/>
                <a:latin typeface="Segoe UI"/>
                <a:ea typeface="+mn-ea"/>
                <a:cs typeface="Arial" panose="020B0604020202020204" pitchFamily="34" charset="0"/>
              </a:rPr>
              <a:t>Care</a:t>
            </a:r>
          </a:p>
        </p:txBody>
      </p:sp>
      <p:pic>
        <p:nvPicPr>
          <p:cNvPr id="16" name="Picture 15"/>
          <p:cNvPicPr/>
          <p:nvPr/>
        </p:nvPicPr>
        <p:blipFill>
          <a:blip r:embed="rId6"/>
          <a:stretch>
            <a:fillRect/>
          </a:stretch>
        </p:blipFill>
        <p:spPr>
          <a:xfrm>
            <a:off x="2752458" y="1275737"/>
            <a:ext cx="2937265" cy="2406650"/>
          </a:xfrm>
          <a:prstGeom prst="rect">
            <a:avLst/>
          </a:prstGeom>
        </p:spPr>
      </p:pic>
    </p:spTree>
    <p:extLst>
      <p:ext uri="{BB962C8B-B14F-4D97-AF65-F5344CB8AC3E}">
        <p14:creationId xmlns:p14="http://schemas.microsoft.com/office/powerpoint/2010/main" val="32706148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00A0-27C9-8F46-B3A7-AC7120E18E8B}"/>
              </a:ext>
            </a:extLst>
          </p:cNvPr>
          <p:cNvSpPr>
            <a:spLocks noGrp="1"/>
          </p:cNvSpPr>
          <p:nvPr>
            <p:ph type="ctrTitle"/>
          </p:nvPr>
        </p:nvSpPr>
        <p:spPr>
          <a:xfrm>
            <a:off x="747274" y="357259"/>
            <a:ext cx="5656452" cy="4224469"/>
          </a:xfrm>
        </p:spPr>
        <p:txBody>
          <a:bodyPr>
            <a:normAutofit/>
          </a:bodyPr>
          <a:lstStyle/>
          <a:p>
            <a:r>
              <a:rPr lang="en-US" dirty="0">
                <a:solidFill>
                  <a:srgbClr val="275971"/>
                </a:solidFill>
              </a:rPr>
              <a:t>Questions</a:t>
            </a:r>
            <a:br>
              <a:rPr lang="en-US" dirty="0">
                <a:solidFill>
                  <a:srgbClr val="275971"/>
                </a:solidFill>
              </a:rPr>
            </a:br>
            <a:r>
              <a:rPr lang="en-US" dirty="0">
                <a:solidFill>
                  <a:srgbClr val="275971"/>
                </a:solidFill>
              </a:rPr>
              <a:t>&amp; Next</a:t>
            </a:r>
            <a:br>
              <a:rPr lang="en-US" dirty="0">
                <a:solidFill>
                  <a:srgbClr val="275971"/>
                </a:solidFill>
              </a:rPr>
            </a:br>
            <a:r>
              <a:rPr lang="en-US" dirty="0">
                <a:solidFill>
                  <a:srgbClr val="275971"/>
                </a:solidFill>
              </a:rPr>
              <a:t>Steps</a:t>
            </a:r>
            <a:br>
              <a:rPr lang="en-US" dirty="0">
                <a:solidFill>
                  <a:srgbClr val="275971"/>
                </a:solidFill>
              </a:rPr>
            </a:br>
            <a:br>
              <a:rPr lang="en-US" dirty="0">
                <a:solidFill>
                  <a:srgbClr val="275971"/>
                </a:solidFill>
              </a:rPr>
            </a:br>
            <a:endParaRPr lang="en-US" dirty="0">
              <a:solidFill>
                <a:srgbClr val="275971"/>
              </a:solidFill>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6101201" y="357259"/>
            <a:ext cx="5486400" cy="5232400"/>
          </a:xfrm>
          <a:prstGeom prst="rect">
            <a:avLst/>
          </a:prstGeom>
        </p:spPr>
      </p:pic>
    </p:spTree>
    <p:extLst>
      <p:ext uri="{BB962C8B-B14F-4D97-AF65-F5344CB8AC3E}">
        <p14:creationId xmlns:p14="http://schemas.microsoft.com/office/powerpoint/2010/main" val="9679388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816225"/>
            <a:ext cx="10515600" cy="3022600"/>
          </a:xfrm>
        </p:spPr>
        <p:txBody>
          <a:bodyPr>
            <a:normAutofit fontScale="85000" lnSpcReduction="10000"/>
          </a:bodyPr>
          <a:lstStyle/>
          <a:p>
            <a:pPr marL="0" indent="0">
              <a:buNone/>
            </a:pPr>
            <a:r>
              <a:rPr lang="en-CA" sz="2800" dirty="0">
                <a:hlinkClick r:id="rId3"/>
              </a:rPr>
              <a:t>http://www.albertanetcare.ca/learningcentre/CII.htm</a:t>
            </a:r>
            <a:endParaRPr lang="en-CA" sz="2800" dirty="0"/>
          </a:p>
          <a:p>
            <a:pPr marL="0" indent="0">
              <a:buNone/>
            </a:pP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mn-lt"/>
                <a:ea typeface="+mj-ea"/>
                <a:cs typeface="Arial" panose="020B0604020202020204" pitchFamily="34" charset="0"/>
                <a:hlinkClick r:id="rId4"/>
              </a:rPr>
              <a:t>https://actt.albertadoctors.org/CII-CPAR/cii-cpar-primary-care/Pages/CII-CPAR-for-Primary-Care.aspx</a:t>
            </a:r>
            <a:r>
              <a:rPr kumimoji="0" lang="en-US" sz="2800" b="0" i="0" u="sng" strike="noStrike" kern="1200" cap="none" spc="0" normalizeH="0" baseline="0" noProof="0" dirty="0">
                <a:ln>
                  <a:noFill/>
                </a:ln>
                <a:solidFill>
                  <a:prstClr val="black"/>
                </a:solidFill>
                <a:effectLst/>
                <a:uLnTx/>
                <a:uFillTx/>
                <a:latin typeface="+mn-lt"/>
                <a:ea typeface="+mj-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sng" strike="noStrike" kern="1200" cap="none" spc="0" normalizeH="0" baseline="0" noProof="0" dirty="0">
              <a:ln>
                <a:noFill/>
              </a:ln>
              <a:solidFill>
                <a:prstClr val="black"/>
              </a:solidFill>
              <a:effectLst/>
              <a:uLnTx/>
              <a:uFillTx/>
              <a:latin typeface="+mn-lt"/>
              <a:ea typeface="+mj-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prstClr val="black"/>
                </a:solidFill>
                <a:effectLst/>
                <a:uLnTx/>
                <a:uFillTx/>
                <a:latin typeface="+mn-lt"/>
                <a:ea typeface="+mj-ea"/>
                <a:cs typeface="Arial" panose="020B0604020202020204" pitchFamily="34" charset="0"/>
                <a:hlinkClick r:id="rId5"/>
              </a:rPr>
              <a:t>https://actt.albertadoctors.org/CII-CPAR/Pages/Tools-and-Resources.aspx</a:t>
            </a:r>
            <a:r>
              <a:rPr lang="en-US" sz="2800" u="sng" dirty="0">
                <a:solidFill>
                  <a:prstClr val="black"/>
                </a:solidFill>
                <a:latin typeface="+mn-lt"/>
              </a:rPr>
              <a:t> </a:t>
            </a:r>
            <a:endParaRPr lang="en-US" sz="2800" dirty="0"/>
          </a:p>
          <a:p>
            <a:pPr marL="0" indent="0">
              <a:buNone/>
            </a:pPr>
            <a:endParaRPr lang="en-US" sz="2800" dirty="0"/>
          </a:p>
          <a:p>
            <a:pPr marL="0" indent="0">
              <a:buNone/>
            </a:pPr>
            <a:r>
              <a:rPr lang="en-US" sz="2800" dirty="0"/>
              <a:t>Let your PCN know that you are interested in participating in CII/CPAR.</a:t>
            </a:r>
          </a:p>
        </p:txBody>
      </p:sp>
      <p:sp>
        <p:nvSpPr>
          <p:cNvPr id="4" name="Oval 3"/>
          <p:cNvSpPr/>
          <p:nvPr/>
        </p:nvSpPr>
        <p:spPr>
          <a:xfrm>
            <a:off x="5067300" y="266700"/>
            <a:ext cx="2057400" cy="2057400"/>
          </a:xfrm>
          <a:prstGeom prst="ellipse">
            <a:avLst/>
          </a:prstGeom>
          <a:solidFill>
            <a:srgbClr val="5CB4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1" u="none" strike="noStrike" kern="1200" cap="none" spc="0" normalizeH="0" baseline="0" noProof="0" dirty="0">
                <a:ln>
                  <a:noFill/>
                </a:ln>
                <a:solidFill>
                  <a:prstClr val="white"/>
                </a:solidFill>
                <a:effectLst/>
                <a:uLnTx/>
                <a:uFillTx/>
                <a:latin typeface="Segoe UI" panose="020B0502040204020203" pitchFamily="34" charset="0"/>
                <a:ea typeface="+mn-ea"/>
                <a:cs typeface="+mn-cs"/>
              </a:rPr>
              <a:t>?</a:t>
            </a:r>
            <a:endParaRPr kumimoji="0" lang="en-CA" sz="1800" b="0" i="1"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547118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693821" y="176576"/>
            <a:ext cx="9819467" cy="680039"/>
          </a:xfrm>
        </p:spPr>
        <p:txBody>
          <a:bodyPr vert="horz" lIns="91440" tIns="45720" rIns="91440" bIns="45720" rtlCol="0" anchor="t">
            <a:normAutofit/>
          </a:bodyPr>
          <a:lstStyle/>
          <a:p>
            <a:r>
              <a:rPr lang="en-US" sz="3600" dirty="0">
                <a:solidFill>
                  <a:srgbClr val="275971"/>
                </a:solidFill>
                <a:latin typeface="+mn-lt"/>
              </a:rPr>
              <a:t>New TOP Relational Continuity CPG</a:t>
            </a: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281A5-0AAD-5C43-9874-F8F3A9F5B29A}" type="slidenum">
              <a:rPr kumimoji="0" lang="en-US" sz="900" b="0" i="0" u="none" strike="noStrike" kern="1200" cap="none" spc="0" normalizeH="0" baseline="0" noProof="0" smtClean="0">
                <a:ln>
                  <a:noFill/>
                </a:ln>
                <a:solidFill>
                  <a:prstClr val="black">
                    <a:tint val="75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3" name="Picture 2"/>
          <p:cNvPicPr>
            <a:picLocks noChangeAspect="1"/>
          </p:cNvPicPr>
          <p:nvPr/>
        </p:nvPicPr>
        <p:blipFill>
          <a:blip r:embed="rId3"/>
          <a:stretch>
            <a:fillRect/>
          </a:stretch>
        </p:blipFill>
        <p:spPr>
          <a:xfrm>
            <a:off x="470992" y="1460068"/>
            <a:ext cx="3418203" cy="4405989"/>
          </a:xfrm>
          <a:prstGeom prst="rect">
            <a:avLst/>
          </a:prstGeom>
          <a:effectLst>
            <a:outerShdw blurRad="50800" dist="38100" dir="8100000" algn="tr" rotWithShape="0">
              <a:prstClr val="black">
                <a:alpha val="40000"/>
              </a:prstClr>
            </a:outerShdw>
          </a:effectLst>
        </p:spPr>
      </p:pic>
      <p:pic>
        <p:nvPicPr>
          <p:cNvPr id="5" name="Picture 4"/>
          <p:cNvPicPr>
            <a:picLocks noChangeAspect="1"/>
          </p:cNvPicPr>
          <p:nvPr/>
        </p:nvPicPr>
        <p:blipFill>
          <a:blip r:embed="rId4"/>
          <a:stretch>
            <a:fillRect/>
          </a:stretch>
        </p:blipFill>
        <p:spPr>
          <a:xfrm>
            <a:off x="4136572" y="1460069"/>
            <a:ext cx="3413608" cy="4405989"/>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5"/>
          <a:stretch>
            <a:fillRect/>
          </a:stretch>
        </p:blipFill>
        <p:spPr>
          <a:xfrm>
            <a:off x="7651343" y="2420719"/>
            <a:ext cx="4451757" cy="2716493"/>
          </a:xfrm>
          <a:prstGeom prst="rect">
            <a:avLst/>
          </a:prstGeom>
          <a:effectLst>
            <a:outerShdw blurRad="50800" dist="38100" dir="18900000" algn="bl" rotWithShape="0">
              <a:prstClr val="black">
                <a:alpha val="40000"/>
              </a:prstClr>
            </a:outerShdw>
          </a:effectLst>
        </p:spPr>
      </p:pic>
      <p:sp>
        <p:nvSpPr>
          <p:cNvPr id="10" name="TextBox 9"/>
          <p:cNvSpPr txBox="1"/>
          <p:nvPr/>
        </p:nvSpPr>
        <p:spPr>
          <a:xfrm>
            <a:off x="1443353" y="5872586"/>
            <a:ext cx="14734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a:ea typeface="+mn-ea"/>
                <a:cs typeface="+mn-cs"/>
              </a:rPr>
              <a:t>Guideline</a:t>
            </a:r>
            <a:endParaRPr kumimoji="0" lang="en-CA" sz="2400" b="0" i="0" u="none" strike="noStrike" kern="1200" cap="none" spc="0" normalizeH="0" baseline="0" noProof="0" dirty="0">
              <a:ln>
                <a:noFill/>
              </a:ln>
              <a:solidFill>
                <a:prstClr val="black"/>
              </a:solidFill>
              <a:effectLst/>
              <a:uLnTx/>
              <a:uFillTx/>
              <a:latin typeface="Segoe UI"/>
              <a:ea typeface="+mn-ea"/>
              <a:cs typeface="+mn-cs"/>
            </a:endParaRPr>
          </a:p>
        </p:txBody>
      </p:sp>
      <p:sp>
        <p:nvSpPr>
          <p:cNvPr id="11" name="TextBox 10"/>
          <p:cNvSpPr txBox="1"/>
          <p:nvPr/>
        </p:nvSpPr>
        <p:spPr>
          <a:xfrm>
            <a:off x="5104487" y="5866057"/>
            <a:ext cx="14777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a:ea typeface="+mn-ea"/>
                <a:cs typeface="+mn-cs"/>
              </a:rPr>
              <a:t>Summary</a:t>
            </a:r>
            <a:endParaRPr kumimoji="0" lang="en-CA" sz="2400" b="0" i="0" u="none" strike="noStrike" kern="1200" cap="none" spc="0" normalizeH="0" baseline="0" noProof="0" dirty="0">
              <a:ln>
                <a:noFill/>
              </a:ln>
              <a:solidFill>
                <a:prstClr val="black"/>
              </a:solidFill>
              <a:effectLst/>
              <a:uLnTx/>
              <a:uFillTx/>
              <a:latin typeface="Segoe UI"/>
              <a:ea typeface="+mn-ea"/>
              <a:cs typeface="+mn-cs"/>
            </a:endParaRPr>
          </a:p>
        </p:txBody>
      </p:sp>
      <p:sp>
        <p:nvSpPr>
          <p:cNvPr id="12" name="TextBox 11"/>
          <p:cNvSpPr txBox="1"/>
          <p:nvPr/>
        </p:nvSpPr>
        <p:spPr>
          <a:xfrm>
            <a:off x="8748451" y="5137213"/>
            <a:ext cx="242213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a:ea typeface="+mn-ea"/>
                <a:cs typeface="+mn-cs"/>
              </a:rPr>
              <a:t>Change Package</a:t>
            </a:r>
            <a:endParaRPr kumimoji="0" lang="en-CA" sz="2400" b="0" i="0" u="none" strike="noStrike" kern="1200" cap="none" spc="0" normalizeH="0" baseline="0" noProof="0" dirty="0">
              <a:ln>
                <a:noFill/>
              </a:ln>
              <a:solidFill>
                <a:prstClr val="black"/>
              </a:solidFill>
              <a:effectLst/>
              <a:uLnTx/>
              <a:uFillTx/>
              <a:latin typeface="Segoe UI"/>
              <a:ea typeface="+mn-ea"/>
              <a:cs typeface="+mn-cs"/>
            </a:endParaRPr>
          </a:p>
        </p:txBody>
      </p:sp>
      <p:sp>
        <p:nvSpPr>
          <p:cNvPr id="2" name="Oval 1"/>
          <p:cNvSpPr/>
          <p:nvPr/>
        </p:nvSpPr>
        <p:spPr>
          <a:xfrm>
            <a:off x="10094152" y="199681"/>
            <a:ext cx="1626857" cy="1648243"/>
          </a:xfrm>
          <a:prstGeom prst="ellipse">
            <a:avLst/>
          </a:prstGeom>
          <a:solidFill>
            <a:srgbClr val="27597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Segoe UI"/>
                <a:ea typeface="+mn-ea"/>
                <a:cs typeface="+mn-cs"/>
              </a:rPr>
              <a:t>June 2019</a:t>
            </a:r>
            <a:endParaRPr kumimoji="0" lang="en-CA" sz="2133" b="0" i="0" u="none" strike="noStrike" kern="1200" cap="none" spc="0" normalizeH="0" baseline="0" noProof="0" dirty="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834066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30357" y="2029325"/>
            <a:ext cx="11131285" cy="1063759"/>
          </a:xfrm>
        </p:spPr>
        <p:txBody>
          <a:bodyPr>
            <a:normAutofit/>
          </a:bodyPr>
          <a:lstStyle/>
          <a:p>
            <a:pPr algn="ctr"/>
            <a:r>
              <a:rPr lang="en-CA" sz="6000" dirty="0">
                <a:solidFill>
                  <a:schemeClr val="bg2">
                    <a:lumMod val="50000"/>
                  </a:schemeClr>
                </a:solidFill>
                <a:latin typeface="+mn-lt"/>
              </a:rPr>
              <a:t>What are CII and CPAR?</a:t>
            </a:r>
          </a:p>
        </p:txBody>
      </p:sp>
      <p:sp>
        <p:nvSpPr>
          <p:cNvPr id="4" name="Slide Number Placeholder 3"/>
          <p:cNvSpPr>
            <a:spLocks noGrp="1"/>
          </p:cNvSpPr>
          <p:nvPr>
            <p:ph type="sldNum" sz="quarter" idx="4294967295"/>
          </p:nvPr>
        </p:nvSpPr>
        <p:spPr>
          <a:xfrm>
            <a:off x="0" y="6309785"/>
            <a:ext cx="2743200" cy="366183"/>
          </a:xfrm>
        </p:spPr>
        <p:txBody>
          <a:bodyPr/>
          <a:lstStyle/>
          <a:p>
            <a:pPr marL="0" marR="0" lvl="0" indent="0" algn="r" defTabSz="1219170" rtl="0" eaLnBrk="1" fontAlgn="base" latinLnBrk="0" hangingPunct="1">
              <a:lnSpc>
                <a:spcPct val="100000"/>
              </a:lnSpc>
              <a:spcBef>
                <a:spcPct val="0"/>
              </a:spcBef>
              <a:spcAft>
                <a:spcPct val="0"/>
              </a:spcAft>
              <a:buClrTx/>
              <a:buSzTx/>
              <a:buFontTx/>
              <a:buNone/>
              <a:tabLst/>
              <a:defRPr/>
            </a:pPr>
            <a:fld id="{3A2281A5-0AAD-5C43-9874-F8F3A9F5B29A}" type="slidenum">
              <a:rPr kumimoji="0" lang="en-US" sz="900" b="0" i="0" u="none" strike="noStrike" kern="1200" cap="none" spc="0" normalizeH="0" baseline="0" noProof="0">
                <a:ln>
                  <a:noFill/>
                </a:ln>
                <a:solidFill>
                  <a:srgbClr val="36424A">
                    <a:tint val="75000"/>
                  </a:srgbClr>
                </a:solidFill>
                <a:effectLst/>
                <a:uLnTx/>
                <a:uFillTx/>
                <a:latin typeface="Segoe UI"/>
                <a:ea typeface="+mn-ea"/>
                <a:cs typeface="+mn-cs"/>
              </a:rPr>
              <a:pPr marL="0" marR="0" lvl="0" indent="0" algn="r" defTabSz="1219170" rtl="0" eaLnBrk="1" fontAlgn="base" latinLnBrk="0" hangingPunct="1">
                <a:lnSpc>
                  <a:spcPct val="100000"/>
                </a:lnSpc>
                <a:spcBef>
                  <a:spcPct val="0"/>
                </a:spcBef>
                <a:spcAft>
                  <a:spcPct val="0"/>
                </a:spcAft>
                <a:buClrTx/>
                <a:buSzTx/>
                <a:buFontTx/>
                <a:buNone/>
                <a:tabLst/>
                <a:defRPr/>
              </a:pPr>
              <a:t>9</a:t>
            </a:fld>
            <a:endParaRPr kumimoji="0" lang="en-US" sz="900" b="0" i="0" u="none" strike="noStrike" kern="1200" cap="none" spc="0" normalizeH="0" baseline="0" noProof="0" dirty="0">
              <a:ln>
                <a:noFill/>
              </a:ln>
              <a:solidFill>
                <a:srgbClr val="36424A">
                  <a:tint val="75000"/>
                </a:srgbClr>
              </a:solidFill>
              <a:effectLst/>
              <a:uLnTx/>
              <a:uFillTx/>
              <a:latin typeface="Segoe UI"/>
              <a:ea typeface="+mn-ea"/>
              <a:cs typeface="+mn-cs"/>
            </a:endParaRPr>
          </a:p>
        </p:txBody>
      </p:sp>
    </p:spTree>
    <p:extLst>
      <p:ext uri="{BB962C8B-B14F-4D97-AF65-F5344CB8AC3E}">
        <p14:creationId xmlns:p14="http://schemas.microsoft.com/office/powerpoint/2010/main" val="3821802613"/>
      </p:ext>
    </p:extLst>
  </p:cSld>
  <p:clrMapOvr>
    <a:masterClrMapping/>
  </p:clrMapOvr>
</p:sld>
</file>

<file path=ppt/theme/theme1.xml><?xml version="1.0" encoding="utf-8"?>
<a:theme xmlns:a="http://schemas.openxmlformats.org/drawingml/2006/main" name="Body slides">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Body slides">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Body slides">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II Updated">
  <a:themeElements>
    <a:clrScheme name="Custom 1">
      <a:dk1>
        <a:sysClr val="windowText" lastClr="000000"/>
      </a:dk1>
      <a:lt1>
        <a:sysClr val="window" lastClr="FFFFFF"/>
      </a:lt1>
      <a:dk2>
        <a:srgbClr val="2D3C50"/>
      </a:dk2>
      <a:lt2>
        <a:srgbClr val="CBD1D1"/>
      </a:lt2>
      <a:accent1>
        <a:srgbClr val="46A0D8"/>
      </a:accent1>
      <a:accent2>
        <a:srgbClr val="CC5B27"/>
      </a:accent2>
      <a:accent3>
        <a:srgbClr val="33AC55"/>
      </a:accent3>
      <a:accent4>
        <a:srgbClr val="EE9F20"/>
      </a:accent4>
      <a:accent5>
        <a:srgbClr val="824D9D"/>
      </a:accent5>
      <a:accent6>
        <a:srgbClr val="3ABA99"/>
      </a:accent6>
      <a:hlink>
        <a:srgbClr val="0563C1"/>
      </a:hlink>
      <a:folHlink>
        <a:srgbClr val="954F72"/>
      </a:folHlink>
    </a:clrScheme>
    <a:fontScheme name="Custom 2">
      <a:majorFont>
        <a:latin typeface="Century Gothic"/>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5400">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II Updated" id="{165082BC-5C6B-46C0-949B-2C1CE19C9E24}" vid="{D2F31BE5-1A7D-4740-9113-BE97E9A30E02}"/>
    </a:ext>
  </a:extLst>
</a:theme>
</file>

<file path=ppt/theme/theme5.xml><?xml version="1.0" encoding="utf-8"?>
<a:theme xmlns:a="http://schemas.openxmlformats.org/drawingml/2006/main" name="1_CII Updated">
  <a:themeElements>
    <a:clrScheme name="Custom 1">
      <a:dk1>
        <a:sysClr val="windowText" lastClr="000000"/>
      </a:dk1>
      <a:lt1>
        <a:sysClr val="window" lastClr="FFFFFF"/>
      </a:lt1>
      <a:dk2>
        <a:srgbClr val="2D3C50"/>
      </a:dk2>
      <a:lt2>
        <a:srgbClr val="CBD1D1"/>
      </a:lt2>
      <a:accent1>
        <a:srgbClr val="46A0D8"/>
      </a:accent1>
      <a:accent2>
        <a:srgbClr val="CC5B27"/>
      </a:accent2>
      <a:accent3>
        <a:srgbClr val="33AC55"/>
      </a:accent3>
      <a:accent4>
        <a:srgbClr val="EE9F20"/>
      </a:accent4>
      <a:accent5>
        <a:srgbClr val="824D9D"/>
      </a:accent5>
      <a:accent6>
        <a:srgbClr val="3ABA99"/>
      </a:accent6>
      <a:hlink>
        <a:srgbClr val="0563C1"/>
      </a:hlink>
      <a:folHlink>
        <a:srgbClr val="954F72"/>
      </a:folHlink>
    </a:clrScheme>
    <a:fontScheme name="Custom 2">
      <a:majorFont>
        <a:latin typeface="Century Gothic"/>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I Updated" id="{165082BC-5C6B-46C0-949B-2C1CE19C9E24}" vid="{D2F31BE5-1A7D-4740-9113-BE97E9A30E02}"/>
    </a:ext>
  </a:extLst>
</a:theme>
</file>

<file path=ppt/theme/theme6.xml><?xml version="1.0" encoding="utf-8"?>
<a:theme xmlns:a="http://schemas.openxmlformats.org/drawingml/2006/main" name="2_CII Updated">
  <a:themeElements>
    <a:clrScheme name="Custom 1">
      <a:dk1>
        <a:sysClr val="windowText" lastClr="000000"/>
      </a:dk1>
      <a:lt1>
        <a:sysClr val="window" lastClr="FFFFFF"/>
      </a:lt1>
      <a:dk2>
        <a:srgbClr val="2D3C50"/>
      </a:dk2>
      <a:lt2>
        <a:srgbClr val="CBD1D1"/>
      </a:lt2>
      <a:accent1>
        <a:srgbClr val="46A0D8"/>
      </a:accent1>
      <a:accent2>
        <a:srgbClr val="CC5B27"/>
      </a:accent2>
      <a:accent3>
        <a:srgbClr val="33AC55"/>
      </a:accent3>
      <a:accent4>
        <a:srgbClr val="EE9F20"/>
      </a:accent4>
      <a:accent5>
        <a:srgbClr val="824D9D"/>
      </a:accent5>
      <a:accent6>
        <a:srgbClr val="3ABA99"/>
      </a:accent6>
      <a:hlink>
        <a:srgbClr val="0563C1"/>
      </a:hlink>
      <a:folHlink>
        <a:srgbClr val="954F72"/>
      </a:folHlink>
    </a:clrScheme>
    <a:fontScheme name="Custom 2">
      <a:majorFont>
        <a:latin typeface="Century Gothic"/>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CII Updated" id="{165082BC-5C6B-46C0-949B-2C1CE19C9E24}" vid="{D2F31BE5-1A7D-4740-9113-BE97E9A30E02}"/>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Page_x0020_Location xmlns="0d37f581-b434-4035-8b4e-33383588098f">
      <Url xsi:nil="true"/>
      <Description xsi:nil="true"/>
    </Page_x0020_Location>
    <Teams_x0020_location xmlns="0d37f581-b434-4035-8b4e-33383588098f">
      <Url xsi:nil="true"/>
      <Description xsi:nil="true"/>
    </Teams_x0020_location>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A5DA9AF63ED7540A573C9323D8CA6CF" ma:contentTypeVersion="3" ma:contentTypeDescription="Create a new document." ma:contentTypeScope="" ma:versionID="5b853673f1cc2f559449b0dded585869">
  <xsd:schema xmlns:xsd="http://www.w3.org/2001/XMLSchema" xmlns:xs="http://www.w3.org/2001/XMLSchema" xmlns:p="http://schemas.microsoft.com/office/2006/metadata/properties" xmlns:ns1="http://schemas.microsoft.com/sharepoint/v3" xmlns:ns2="0d37f581-b434-4035-8b4e-33383588098f" targetNamespace="http://schemas.microsoft.com/office/2006/metadata/properties" ma:root="true" ma:fieldsID="d9f1ebb60a2ffe29a1128610904e439d" ns1:_="" ns2:_="">
    <xsd:import namespace="http://schemas.microsoft.com/sharepoint/v3"/>
    <xsd:import namespace="0d37f581-b434-4035-8b4e-33383588098f"/>
    <xsd:element name="properties">
      <xsd:complexType>
        <xsd:sequence>
          <xsd:element name="documentManagement">
            <xsd:complexType>
              <xsd:all>
                <xsd:element ref="ns1:PublishingStartDate" minOccurs="0"/>
                <xsd:element ref="ns1:PublishingExpirationDate" minOccurs="0"/>
                <xsd:element ref="ns2:Teams_x0020_location" minOccurs="0"/>
                <xsd:element ref="ns2:Page_x0020_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d37f581-b434-4035-8b4e-33383588098f" elementFormDefault="qualified">
    <xsd:import namespace="http://schemas.microsoft.com/office/2006/documentManagement/types"/>
    <xsd:import namespace="http://schemas.microsoft.com/office/infopath/2007/PartnerControls"/>
    <xsd:element name="Teams_x0020_location" ma:index="10" nillable="true" ma:displayName="Teams location" ma:format="Hyperlink" ma:internalName="Teams_x0020_location">
      <xsd:complexType>
        <xsd:complexContent>
          <xsd:extension base="dms:URL">
            <xsd:sequence>
              <xsd:element name="Url" type="dms:ValidUrl" minOccurs="0" nillable="true"/>
              <xsd:element name="Description" type="xsd:string" nillable="true"/>
            </xsd:sequence>
          </xsd:extension>
        </xsd:complexContent>
      </xsd:complexType>
    </xsd:element>
    <xsd:element name="Page_x0020_Location" ma:index="11" nillable="true" ma:displayName="Page Location" ma:format="Hyperlink" ma:internalName="Page_x0020_Location">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E04DDA-7020-46CA-8CA6-F236DABC86FB}">
  <ds:schemaRefs>
    <ds:schemaRef ds:uri="1226895d-a49c-4384-bca4-60b43a1d70f6"/>
    <ds:schemaRef ds:uri="http://purl.org/dc/dcmitype/"/>
    <ds:schemaRef ds:uri="http://purl.org/dc/elements/1.1/"/>
    <ds:schemaRef ds:uri="http://schemas.microsoft.com/office/2006/documentManagement/types"/>
    <ds:schemaRef ds:uri="http://www.w3.org/XML/1998/namespace"/>
    <ds:schemaRef ds:uri="http://purl.org/dc/terms/"/>
    <ds:schemaRef ds:uri="http://schemas.microsoft.com/office/infopath/2007/PartnerControls"/>
    <ds:schemaRef ds:uri="http://schemas.openxmlformats.org/package/2006/metadata/core-properties"/>
    <ds:schemaRef ds:uri="a241be55-8eed-4ada-b246-699491c8ee38"/>
    <ds:schemaRef ds:uri="http://schemas.microsoft.com/office/2006/metadata/properties"/>
  </ds:schemaRefs>
</ds:datastoreItem>
</file>

<file path=customXml/itemProps2.xml><?xml version="1.0" encoding="utf-8"?>
<ds:datastoreItem xmlns:ds="http://schemas.openxmlformats.org/officeDocument/2006/customXml" ds:itemID="{BE2D3EB5-1595-4DDE-B397-917FDE35501D}"/>
</file>

<file path=customXml/itemProps3.xml><?xml version="1.0" encoding="utf-8"?>
<ds:datastoreItem xmlns:ds="http://schemas.openxmlformats.org/officeDocument/2006/customXml" ds:itemID="{52910F7A-B976-480B-8C0D-6EF4113DD06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3198</TotalTime>
  <Words>9448</Words>
  <Application>Microsoft Office PowerPoint</Application>
  <PresentationFormat>Widescreen</PresentationFormat>
  <Paragraphs>973</Paragraphs>
  <Slides>71</Slides>
  <Notes>64</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71</vt:i4>
      </vt:variant>
    </vt:vector>
  </HeadingPairs>
  <TitlesOfParts>
    <vt:vector size="85" baseType="lpstr">
      <vt:lpstr>Arial</vt:lpstr>
      <vt:lpstr>Avenir</vt:lpstr>
      <vt:lpstr>Calibri</vt:lpstr>
      <vt:lpstr>Calibri Light</vt:lpstr>
      <vt:lpstr>Roboto Regular</vt:lpstr>
      <vt:lpstr>Segoe UI</vt:lpstr>
      <vt:lpstr>Wingdings</vt:lpstr>
      <vt:lpstr>Body slides</vt:lpstr>
      <vt:lpstr>5_Body slides</vt:lpstr>
      <vt:lpstr>8_Body slides</vt:lpstr>
      <vt:lpstr>CII Updated</vt:lpstr>
      <vt:lpstr>1_CII Updated</vt:lpstr>
      <vt:lpstr>2_CII Updated</vt:lpstr>
      <vt:lpstr>Office Theme</vt:lpstr>
      <vt:lpstr>PowerPoint Presentation</vt:lpstr>
      <vt:lpstr>Sections</vt:lpstr>
      <vt:lpstr>CII and CPAR were at the Request of Physicians</vt:lpstr>
      <vt:lpstr>Why Technology for Integration &amp; Continuity?</vt:lpstr>
      <vt:lpstr>Continuity Defined</vt:lpstr>
      <vt:lpstr> Rationale/Benefits</vt:lpstr>
      <vt:lpstr>CII/CPAR Alignment with PCN Initiatives</vt:lpstr>
      <vt:lpstr>New TOP Relational Continuity CPG</vt:lpstr>
      <vt:lpstr>What are CII and CPAR?</vt:lpstr>
      <vt:lpstr>What is Community Information Integration (CII)?</vt:lpstr>
      <vt:lpstr>Health Information Data Governance Committee (HIDGC)</vt:lpstr>
      <vt:lpstr>Central Patient Attachment Registry (CPAR)</vt:lpstr>
      <vt:lpstr>Web Page – CII/CPAR for Primary Care</vt:lpstr>
      <vt:lpstr>How Does CII/CPAR Work?</vt:lpstr>
      <vt:lpstr>PowerPoint Presentation</vt:lpstr>
      <vt:lpstr>Community Encounter Digest (CED) In Netcare</vt:lpstr>
      <vt:lpstr>Community Encounter Digest (CED) Sample</vt:lpstr>
      <vt:lpstr>        CII                 Data Elements                  CPAR</vt:lpstr>
      <vt:lpstr>Conditions that allow for Encounter information to flow to the CED in Netcare</vt:lpstr>
      <vt:lpstr>Encounters- EMR Checklist Before Go-Live</vt:lpstr>
      <vt:lpstr>Healthquest Data Mapping Data that Maps to Alberta Netcare CED and the Healthcare Data Repository</vt:lpstr>
      <vt:lpstr>Healthquest Data Mapping Data that Maps to Alberta Netcare CED and the Healthcare Data Repository</vt:lpstr>
      <vt:lpstr>Healthquest Data Mapping Data that Maps to Alberta Netcare CED and the Healthcare Data Repository</vt:lpstr>
      <vt:lpstr>Healthquest Data Mapping Data that Maps to Alberta Netcare CED and the Healthcare Data Repository</vt:lpstr>
      <vt:lpstr>PowerPoint Presentation</vt:lpstr>
      <vt:lpstr>Healthquest Data Mapping Data that Maps to Alberta Netcare CED and the Healthcare Data Repository</vt:lpstr>
      <vt:lpstr>Data that Maps to the Healthcare Data Repository</vt:lpstr>
      <vt:lpstr>Microquest Offers Customized Data Mapping</vt:lpstr>
      <vt:lpstr>Healthquest Fields to the CED</vt:lpstr>
      <vt:lpstr>Refer to the Healthquest EMR CII and CPAR Guides</vt:lpstr>
      <vt:lpstr>Keeping Records Confidential – Do Not Share Encounters</vt:lpstr>
      <vt:lpstr>Keeping Records Confidential – Do Not Share Encounters</vt:lpstr>
      <vt:lpstr>Consult Reports in Netcare</vt:lpstr>
      <vt:lpstr>Consult Reports - EMR Checklist Before Go-Live</vt:lpstr>
      <vt:lpstr>Sending Consult Reports to Netcare</vt:lpstr>
      <vt:lpstr>Unsending Consult Reports to Netcare</vt:lpstr>
      <vt:lpstr>Attaching Results to Your Consult Reports</vt:lpstr>
      <vt:lpstr>Consult Reports in Netcare</vt:lpstr>
      <vt:lpstr>CPAR Uploads and Reports</vt:lpstr>
      <vt:lpstr>Microquest will Automatically Upload on the 8th Optional: How to Manually Upload a Panel to CPAR</vt:lpstr>
      <vt:lpstr>Reports Available for Download</vt:lpstr>
      <vt:lpstr>Reports Available for Download</vt:lpstr>
      <vt:lpstr>PowerPoint Presentation</vt:lpstr>
      <vt:lpstr>eNotifications </vt:lpstr>
      <vt:lpstr>eNotifications </vt:lpstr>
      <vt:lpstr>Benefits of CII/CPAR</vt:lpstr>
      <vt:lpstr>Participation Readiness</vt:lpstr>
      <vt:lpstr>Prerequisites to Participate in CII/CPAR</vt:lpstr>
      <vt:lpstr>1. Live on Alberta Netcare Portal</vt:lpstr>
      <vt:lpstr>2. Clinic EMR PIA Must be Current</vt:lpstr>
      <vt:lpstr>Minor or Major PIA Update?</vt:lpstr>
      <vt:lpstr>Questions about Privacy?</vt:lpstr>
      <vt:lpstr>PowerPoint Presentation</vt:lpstr>
      <vt:lpstr>Privacy:  Patient Tools</vt:lpstr>
      <vt:lpstr>3. Panel Ready* – Panel Readiness Checklist </vt:lpstr>
      <vt:lpstr>What Must Physicians Do? What is Optional?</vt:lpstr>
      <vt:lpstr>CII/CPAR Physician Experience – Pre Go-Live</vt:lpstr>
      <vt:lpstr>CII/CPAR Physician Experience – Post Go-Live</vt:lpstr>
      <vt:lpstr>Ready to Participate?</vt:lpstr>
      <vt:lpstr>The Clinic Journey Registration and Participation: For Clinics with Panels</vt:lpstr>
      <vt:lpstr>The Clinic Journey – Registration &amp; Participation (for Participants Submitting Encounters and/or Consult Reports)</vt:lpstr>
      <vt:lpstr>Ready to Complete the Confirmation of Participation Form?</vt:lpstr>
      <vt:lpstr>Confirmation of Participation Form – Page 2</vt:lpstr>
      <vt:lpstr>Pre Go-Live Tips Tools and Supports</vt:lpstr>
      <vt:lpstr>PowerPoint Presentation</vt:lpstr>
      <vt:lpstr>Next step for the clinic Site Liaison </vt:lpstr>
      <vt:lpstr>Use the Clinic Journey Checklist for each step</vt:lpstr>
      <vt:lpstr>More Information and Resources</vt:lpstr>
      <vt:lpstr>Information Sharing Questions?</vt:lpstr>
      <vt:lpstr>Questions &amp; Next Steps  </vt:lpstr>
      <vt:lpstr>PowerPoint Presentation</vt:lpstr>
    </vt:vector>
  </TitlesOfParts>
  <Company>Alberta Medical Association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CII-CPAR_Orientation-Microquest-Healthquest.pptx</dc:title>
  <dc:creator>Chris Diamant</dc:creator>
  <cp:lastModifiedBy>Sarah-Joy Kurth</cp:lastModifiedBy>
  <cp:revision>187</cp:revision>
  <dcterms:created xsi:type="dcterms:W3CDTF">2019-03-11T05:29:09Z</dcterms:created>
  <dcterms:modified xsi:type="dcterms:W3CDTF">2021-06-08T17:24:02Z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0x0101004A5DA9AF63ED7540A573C9323D8CA6CF</vt:lpwstr>
  </property>
  <property fmtid="{D5CDD505-2E9C-101B-9397-08002B2CF9AE}" pid="3" name="project">
    <vt:lpwstr>;#CII CPAR;#</vt:lpwstr>
  </property>
</Properties>
</file>